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r>
              <a:rPr lang="it-IT"/>
              <a:t>25/08/14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F1CB11A7-A1B1-443E-BCB3-FC55F43F50C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1161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86A5DD-8509-4111-B020-63D1461EEEC1}" type="slidenum">
              <a:rPr lang="it-IT"/>
              <a:pPr/>
              <a:t>1</a:t>
            </a:fld>
            <a:endParaRPr lang="it-IT"/>
          </a:p>
        </p:txBody>
      </p:sp>
      <p:sp>
        <p:nvSpPr>
          <p:cNvPr id="111620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1621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B3AB6A-5C09-4113-AA3E-7A8D4F8A6FC8}" type="slidenum">
              <a:rPr lang="it-IT"/>
              <a:pPr/>
              <a:t>10</a:t>
            </a:fld>
            <a:endParaRPr lang="it-IT"/>
          </a:p>
        </p:txBody>
      </p:sp>
      <p:sp>
        <p:nvSpPr>
          <p:cNvPr id="130052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0053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3BC75A-4533-4B49-8D98-EC4779F43880}" type="slidenum">
              <a:rPr lang="it-IT"/>
              <a:pPr/>
              <a:t>11</a:t>
            </a:fld>
            <a:endParaRPr lang="it-IT"/>
          </a:p>
        </p:txBody>
      </p:sp>
      <p:sp>
        <p:nvSpPr>
          <p:cNvPr id="132100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2101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3414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999631-032D-427C-B3CE-D0901F7EC32F}" type="slidenum">
              <a:rPr lang="it-IT"/>
              <a:pPr/>
              <a:t>12</a:t>
            </a:fld>
            <a:endParaRPr lang="it-IT"/>
          </a:p>
        </p:txBody>
      </p:sp>
      <p:sp>
        <p:nvSpPr>
          <p:cNvPr id="134148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4149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3619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A1AB1-7CB3-4076-B0DF-D4D0963DCCAF}" type="slidenum">
              <a:rPr lang="it-IT"/>
              <a:pPr/>
              <a:t>13</a:t>
            </a:fld>
            <a:endParaRPr lang="it-IT"/>
          </a:p>
        </p:txBody>
      </p:sp>
      <p:sp>
        <p:nvSpPr>
          <p:cNvPr id="136196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6197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3824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536194-4BDA-48BB-8CB3-B420483B39E9}" type="slidenum">
              <a:rPr lang="it-IT"/>
              <a:pPr/>
              <a:t>14</a:t>
            </a:fld>
            <a:endParaRPr lang="it-IT"/>
          </a:p>
        </p:txBody>
      </p:sp>
      <p:sp>
        <p:nvSpPr>
          <p:cNvPr id="138244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8245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3AD9FD-BD1C-400B-85BD-53344D0D9733}" type="slidenum">
              <a:rPr lang="it-IT"/>
              <a:pPr/>
              <a:t>2</a:t>
            </a:fld>
            <a:endParaRPr lang="it-IT"/>
          </a:p>
        </p:txBody>
      </p:sp>
      <p:sp>
        <p:nvSpPr>
          <p:cNvPr id="113668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9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157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3A2A45-AE4A-434F-8612-CBC8E6B49738}" type="slidenum">
              <a:rPr lang="it-IT"/>
              <a:pPr/>
              <a:t>3</a:t>
            </a:fld>
            <a:endParaRPr lang="it-IT"/>
          </a:p>
        </p:txBody>
      </p:sp>
      <p:sp>
        <p:nvSpPr>
          <p:cNvPr id="115716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7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1776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90008E8-90B2-441C-BD14-E10AA358A58D}" type="slidenum">
              <a:rPr lang="it-IT"/>
              <a:pPr/>
              <a:t>4</a:t>
            </a:fld>
            <a:endParaRPr lang="it-IT"/>
          </a:p>
        </p:txBody>
      </p:sp>
      <p:sp>
        <p:nvSpPr>
          <p:cNvPr id="117764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5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417438-BF46-4806-979C-6308024CC681}" type="slidenum">
              <a:rPr lang="it-IT"/>
              <a:pPr/>
              <a:t>5</a:t>
            </a:fld>
            <a:endParaRPr lang="it-IT"/>
          </a:p>
        </p:txBody>
      </p:sp>
      <p:sp>
        <p:nvSpPr>
          <p:cNvPr id="119812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3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E887DFA-9FCC-4283-AC75-106D7D731172}" type="slidenum">
              <a:rPr lang="it-IT"/>
              <a:pPr/>
              <a:t>6</a:t>
            </a:fld>
            <a:endParaRPr lang="it-IT"/>
          </a:p>
        </p:txBody>
      </p:sp>
      <p:sp>
        <p:nvSpPr>
          <p:cNvPr id="121860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61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46DED7-694C-4B08-BD92-5F93DDB73E87}" type="slidenum">
              <a:rPr lang="it-IT"/>
              <a:pPr/>
              <a:t>7</a:t>
            </a:fld>
            <a:endParaRPr lang="it-IT"/>
          </a:p>
        </p:txBody>
      </p:sp>
      <p:sp>
        <p:nvSpPr>
          <p:cNvPr id="123908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3909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D82414-402C-4278-A260-51F60C002480}" type="slidenum">
              <a:rPr lang="it-IT"/>
              <a:pPr/>
              <a:t>8</a:t>
            </a:fld>
            <a:endParaRPr lang="it-IT"/>
          </a:p>
        </p:txBody>
      </p:sp>
      <p:sp>
        <p:nvSpPr>
          <p:cNvPr id="125956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5957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it-IT" smtClean="0">
                <a:ea typeface="ＭＳ Ｐゴシック" charset="-128"/>
              </a:rPr>
              <a:t>25/08/14</a:t>
            </a:r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306E25-E4CD-48E2-A977-3AC3AE1F46B7}" type="slidenum">
              <a:rPr lang="it-IT"/>
              <a:pPr/>
              <a:t>9</a:t>
            </a:fld>
            <a:endParaRPr lang="it-IT"/>
          </a:p>
        </p:txBody>
      </p:sp>
      <p:sp>
        <p:nvSpPr>
          <p:cNvPr id="128004" name="Text Box 1"/>
          <p:cNvSpPr txBox="1">
            <a:spLocks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8005" name="Text Box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42888"/>
            <a:ext cx="2055813" cy="5776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42888"/>
            <a:ext cx="6019800" cy="57769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27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32313" y="15240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42888"/>
            <a:ext cx="2055813" cy="5776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42888"/>
            <a:ext cx="6019800" cy="57769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27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32313" y="15240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42888"/>
            <a:ext cx="2055813" cy="577691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42888"/>
            <a:ext cx="6019800" cy="577691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2713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32313" y="1524000"/>
            <a:ext cx="3924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5867400"/>
            <a:ext cx="24384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888"/>
            <a:ext cx="82280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" y="6553200"/>
            <a:ext cx="38417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162800" y="6553200"/>
            <a:ext cx="19050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1E4C258-DD31-4EBA-A1CA-FC6B20CAD844}" type="slidenum">
              <a:rPr lang="it-IT" sz="8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‹N›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99941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888"/>
            <a:ext cx="82280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331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99941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dist="17819" dir="2700000" algn="ctr" rotWithShape="0">
              <a:srgbClr val="000000">
                <a:alpha val="7501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it-IT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29400" y="5867400"/>
            <a:ext cx="24384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162800" y="6553200"/>
            <a:ext cx="19050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E4C5C8A-1BD8-49AC-9F54-940FB1B661D2}" type="slidenum">
              <a:rPr lang="it-IT" sz="800">
                <a:solidFill>
                  <a:srgbClr val="000000"/>
                </a:solidFill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‹N›</a:t>
            </a:fld>
            <a:endParaRPr lang="it-IT" sz="800">
              <a:solidFill>
                <a:srgbClr val="00000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3663" y="6529388"/>
            <a:ext cx="3805237" cy="17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it-IT" sz="800">
                <a:solidFill>
                  <a:srgbClr val="000000"/>
                </a:solidFill>
              </a:rPr>
              <a:t>Cavazzuti, Gandola, Odone </a:t>
            </a:r>
            <a:r>
              <a:rPr lang="it-IT" sz="800" i="1">
                <a:solidFill>
                  <a:srgbClr val="000000"/>
                </a:solidFill>
              </a:rPr>
              <a:t>Terra, acqua, aria  </a:t>
            </a:r>
            <a:r>
              <a:rPr lang="it-IT" sz="800">
                <a:solidFill>
                  <a:srgbClr val="000000"/>
                </a:solidFill>
              </a:rPr>
              <a:t>© Zanichelli editore 2014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888"/>
            <a:ext cx="8228013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99941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130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1"/>
          <p:cNvGrpSpPr>
            <a:grpSpLocks/>
          </p:cNvGrpSpPr>
          <p:nvPr/>
        </p:nvGrpSpPr>
        <p:grpSpPr bwMode="auto">
          <a:xfrm>
            <a:off x="0" y="0"/>
            <a:ext cx="9144001" cy="6858001"/>
            <a:chOff x="0" y="0"/>
            <a:chExt cx="5760" cy="4320"/>
          </a:xfrm>
        </p:grpSpPr>
        <p:sp>
          <p:nvSpPr>
            <p:cNvPr id="11059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oundRect">
              <a:avLst>
                <a:gd name="adj" fmla="val 1278"/>
              </a:avLst>
            </a:prstGeom>
            <a:solidFill>
              <a:srgbClr val="B3B3B3"/>
            </a:solidFill>
            <a:ln w="9525">
              <a:noFill/>
              <a:round/>
              <a:headEnd/>
              <a:tailEnd/>
            </a:ln>
            <a:effectLst>
              <a:outerShdw blurRad="63500" dist="17819" dir="2700000" algn="ctr" rotWithShape="0">
                <a:srgbClr val="000000">
                  <a:alpha val="75014"/>
                </a:srgbClr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it-IT" sz="1800">
                  <a:solidFill>
                    <a:srgbClr val="000000"/>
                  </a:solidFill>
                </a:rPr>
                <a:t> </a:t>
              </a:r>
            </a:p>
          </p:txBody>
        </p:sp>
        <p:pic>
          <p:nvPicPr>
            <p:cNvPr id="1105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3438"/>
              <a:ext cx="2064" cy="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10595" name="Text Box 5"/>
          <p:cNvSpPr txBox="1">
            <a:spLocks noChangeArrowheads="1"/>
          </p:cNvSpPr>
          <p:nvPr/>
        </p:nvSpPr>
        <p:spPr bwMode="auto">
          <a:xfrm>
            <a:off x="723900" y="1752600"/>
            <a:ext cx="7924800" cy="546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6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6000" dirty="0">
                <a:solidFill>
                  <a:srgbClr val="FFFFFF"/>
                </a:solidFill>
              </a:rPr>
              <a:t>Gli otto pianeti del sistema solare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431800" y="109538"/>
            <a:ext cx="829945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di tipo gioviano sono costituiti essenzialmente da idrogeno ed elio</a:t>
            </a: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330200" y="1778000"/>
            <a:ext cx="4529138" cy="434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 dirty="0">
                <a:solidFill>
                  <a:srgbClr val="000000"/>
                </a:solidFill>
              </a:rPr>
              <a:t>Giove</a:t>
            </a:r>
            <a:r>
              <a:rPr lang="it-IT" dirty="0">
                <a:solidFill>
                  <a:srgbClr val="000000"/>
                </a:solidFill>
              </a:rPr>
              <a:t> dista dal Sole mediamente 778 milioni di kilometri ed è il più grande dei pianeti giganti. È un pianeta gassoso </a:t>
            </a:r>
            <a:r>
              <a:rPr lang="it-IT" dirty="0" smtClean="0">
                <a:solidFill>
                  <a:srgbClr val="000000"/>
                </a:solidFill>
              </a:rPr>
              <a:t>e possiede </a:t>
            </a:r>
            <a:r>
              <a:rPr lang="it-IT" dirty="0">
                <a:solidFill>
                  <a:srgbClr val="000000"/>
                </a:solidFill>
              </a:rPr>
              <a:t>62 satelliti.</a:t>
            </a:r>
          </a:p>
        </p:txBody>
      </p:sp>
      <p:pic>
        <p:nvPicPr>
          <p:cNvPr id="1290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773238"/>
            <a:ext cx="4330700" cy="398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431800" y="109538"/>
            <a:ext cx="829945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di tipo gioviano sono costituiti essenzialmente da idrogeno ed elio</a:t>
            </a: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330200" y="1800225"/>
            <a:ext cx="8669338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Saturno</a:t>
            </a:r>
            <a:r>
              <a:rPr lang="it-IT">
                <a:solidFill>
                  <a:srgbClr val="000000"/>
                </a:solidFill>
              </a:rPr>
              <a:t> ha numerosi satelliti e il sistema di anelli, che sono costituiti da frammenti di ghiaccio e hanno uno spessore di circa un kilometro. Non ha una superficie solida e ha temperature che arrivano a -191°C.</a:t>
            </a:r>
          </a:p>
        </p:txBody>
      </p:sp>
      <p:pic>
        <p:nvPicPr>
          <p:cNvPr id="131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988" y="3779838"/>
            <a:ext cx="4516437" cy="269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1"/>
          <p:cNvSpPr txBox="1">
            <a:spLocks noChangeArrowheads="1"/>
          </p:cNvSpPr>
          <p:nvPr/>
        </p:nvSpPr>
        <p:spPr bwMode="auto">
          <a:xfrm>
            <a:off x="431800" y="109538"/>
            <a:ext cx="829945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di tipo gioviano sono costituiti essenzialmente da idrogeno ed elio</a:t>
            </a: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330200" y="1943100"/>
            <a:ext cx="6869113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Urano</a:t>
            </a:r>
            <a:r>
              <a:rPr lang="it-IT">
                <a:solidFill>
                  <a:srgbClr val="000000"/>
                </a:solidFill>
              </a:rPr>
              <a:t> dista dal Sole 2870 milioni di kilometri e ha una temperatura superficiale media di -215°C.</a:t>
            </a:r>
          </a:p>
        </p:txBody>
      </p:sp>
      <p:pic>
        <p:nvPicPr>
          <p:cNvPr id="133124" name="Picture 3"/>
          <p:cNvPicPr>
            <a:picLocks noChangeAspect="1" noChangeArrowheads="1"/>
          </p:cNvPicPr>
          <p:nvPr/>
        </p:nvPicPr>
        <p:blipFill>
          <a:blip r:embed="rId3"/>
          <a:srcRect l="11539" t="9537" r="15868" b="10439"/>
          <a:stretch>
            <a:fillRect/>
          </a:stretch>
        </p:blipFill>
        <p:spPr bwMode="auto">
          <a:xfrm>
            <a:off x="7285038" y="957263"/>
            <a:ext cx="1714500" cy="246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25" name="Text Box 4"/>
          <p:cNvSpPr txBox="1">
            <a:spLocks noChangeArrowheads="1"/>
          </p:cNvSpPr>
          <p:nvPr/>
        </p:nvSpPr>
        <p:spPr bwMode="auto">
          <a:xfrm>
            <a:off x="3240088" y="3824288"/>
            <a:ext cx="5759450" cy="2462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Nettuno</a:t>
            </a:r>
            <a:r>
              <a:rPr lang="it-IT">
                <a:solidFill>
                  <a:srgbClr val="000000"/>
                </a:solidFill>
              </a:rPr>
              <a:t> dista dal Sole 4,5 miliardi di kilometri, ha dimensioni e struttura simili a Urano ma ne differisce per il colore: è più azzurro per la presenza di metano nella sua atmosfera. </a:t>
            </a:r>
          </a:p>
        </p:txBody>
      </p:sp>
      <p:pic>
        <p:nvPicPr>
          <p:cNvPr id="13312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455988"/>
            <a:ext cx="3060700" cy="304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1"/>
          <p:cNvSpPr txBox="1">
            <a:spLocks noChangeArrowheads="1"/>
          </p:cNvSpPr>
          <p:nvPr/>
        </p:nvSpPr>
        <p:spPr bwMode="auto">
          <a:xfrm>
            <a:off x="431800" y="231775"/>
            <a:ext cx="82994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Plutone </a:t>
            </a:r>
            <a:r>
              <a:rPr lang="it-IT" sz="4000" dirty="0">
                <a:solidFill>
                  <a:srgbClr val="FF0000"/>
                </a:solidFill>
              </a:rPr>
              <a:t>è stato declassato a pianeta nano </a:t>
            </a: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330200" y="1435100"/>
            <a:ext cx="5576888" cy="252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Plutone</a:t>
            </a:r>
            <a:r>
              <a:rPr lang="it-IT">
                <a:solidFill>
                  <a:srgbClr val="000000"/>
                </a:solidFill>
              </a:rPr>
              <a:t> fu scoperto nel 1930. Si trova ai limiti del Sistema solare, a una distanza di circa 5,9 miliardi di kilometri dal Sole. Era il più piccolo pianeta del Sistema solare (2300 km di diametro).</a:t>
            </a:r>
          </a:p>
        </p:txBody>
      </p:sp>
      <p:sp>
        <p:nvSpPr>
          <p:cNvPr id="135172" name="Text Box 3"/>
          <p:cNvSpPr txBox="1">
            <a:spLocks noChangeArrowheads="1"/>
          </p:cNvSpPr>
          <p:nvPr/>
        </p:nvSpPr>
        <p:spPr bwMode="auto">
          <a:xfrm>
            <a:off x="330200" y="3779838"/>
            <a:ext cx="8669338" cy="270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questione del </a:t>
            </a:r>
            <a:r>
              <a:rPr lang="it-IT">
                <a:solidFill>
                  <a:srgbClr val="000000"/>
                </a:solidFill>
                <a:cs typeface="Arial" charset="0"/>
              </a:rPr>
              <a:t>«declassamento» di Plutone venne sollevata soprattutto per via della scoperta di Eris, un oggetto trans-nettuniani con un diametro di 2400 km, quindi maggiore di quello di Plutone. Così si decise di classificare Plutone e gli asteroidi Cerere ed Eris come </a:t>
            </a:r>
            <a:r>
              <a:rPr lang="it-IT" i="1">
                <a:solidFill>
                  <a:srgbClr val="000000"/>
                </a:solidFill>
                <a:cs typeface="Arial" charset="0"/>
              </a:rPr>
              <a:t>pianeti nani</a:t>
            </a:r>
            <a:r>
              <a:rPr lang="it-IT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pic>
        <p:nvPicPr>
          <p:cNvPr id="13517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97000"/>
            <a:ext cx="3043238" cy="232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1"/>
          <p:cNvSpPr txBox="1">
            <a:spLocks noChangeArrowheads="1"/>
          </p:cNvSpPr>
          <p:nvPr/>
        </p:nvSpPr>
        <p:spPr bwMode="auto">
          <a:xfrm>
            <a:off x="431800" y="134938"/>
            <a:ext cx="8299450" cy="173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Asteroidi </a:t>
            </a:r>
            <a:r>
              <a:rPr lang="it-IT" sz="4000" dirty="0">
                <a:solidFill>
                  <a:srgbClr val="FF0000"/>
                </a:solidFill>
              </a:rPr>
              <a:t>e pianeti compiono orbite che possono passare molto vicine alla Terra</a:t>
            </a: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330200" y="1752600"/>
            <a:ext cx="8178800" cy="210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maggior parte degli </a:t>
            </a:r>
            <a:r>
              <a:rPr lang="it-IT" b="1">
                <a:solidFill>
                  <a:srgbClr val="000000"/>
                </a:solidFill>
              </a:rPr>
              <a:t>asteroidi</a:t>
            </a:r>
            <a:r>
              <a:rPr lang="it-IT">
                <a:solidFill>
                  <a:srgbClr val="000000"/>
                </a:solidFill>
              </a:rPr>
              <a:t> del Sistema solare si trova tra le orbite dei pianeti Marte e Giove e ha un diametro che varia da poche decine di metri a centinaia di kilometri.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292100" y="3600450"/>
            <a:ext cx="4279900" cy="193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Le </a:t>
            </a:r>
            <a:r>
              <a:rPr lang="it-IT" b="1">
                <a:solidFill>
                  <a:srgbClr val="000000"/>
                </a:solidFill>
              </a:rPr>
              <a:t>comete</a:t>
            </a:r>
            <a:r>
              <a:rPr lang="it-IT">
                <a:solidFill>
                  <a:srgbClr val="000000"/>
                </a:solidFill>
              </a:rPr>
              <a:t> sono ammassi di ghiaccio e polvere che occasionalmente si avvicinano al Sole e gradualmente si riscaldano.</a:t>
            </a:r>
          </a:p>
        </p:txBody>
      </p:sp>
      <p:pic>
        <p:nvPicPr>
          <p:cNvPr id="137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73475"/>
            <a:ext cx="4471987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1"/>
          <p:cNvSpPr txBox="1">
            <a:spLocks noChangeArrowheads="1"/>
          </p:cNvSpPr>
          <p:nvPr/>
        </p:nvSpPr>
        <p:spPr bwMode="auto">
          <a:xfrm>
            <a:off x="431800" y="125413"/>
            <a:ext cx="8299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Il </a:t>
            </a:r>
            <a:r>
              <a:rPr lang="it-IT" sz="4000" dirty="0">
                <a:solidFill>
                  <a:srgbClr val="FF0000"/>
                </a:solidFill>
              </a:rPr>
              <a:t>Sistema solare si è originato da una nebulosa primordiale</a:t>
            </a:r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412750" y="1439863"/>
            <a:ext cx="8108950" cy="161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>
                <a:solidFill>
                  <a:srgbClr val="000000"/>
                </a:solidFill>
              </a:rPr>
              <a:t>Il Sole e i pianeti hanno avuto un’origine comune a partire da un’immensa nube di gas e polvere in uno dei bracci della Via Lattea. </a:t>
            </a:r>
          </a:p>
        </p:txBody>
      </p:sp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3600450"/>
            <a:ext cx="3546475" cy="196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4140200" y="3240088"/>
            <a:ext cx="4486275" cy="2182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Una </a:t>
            </a:r>
            <a:r>
              <a:rPr lang="it-IT" i="1">
                <a:solidFill>
                  <a:srgbClr val="000000"/>
                </a:solidFill>
              </a:rPr>
              <a:t>nebulosa primordiale</a:t>
            </a:r>
            <a:r>
              <a:rPr lang="it-IT">
                <a:solidFill>
                  <a:srgbClr val="000000"/>
                </a:solidFill>
              </a:rPr>
              <a:t> ha cominciato a collassare su se stessa e si condensa in un disco appiattito che ruota vorticosamente.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412750" y="1260475"/>
            <a:ext cx="5167313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>
                <a:solidFill>
                  <a:srgbClr val="000000"/>
                </a:solidFill>
              </a:rPr>
              <a:t>Il centro della nube si sarebbe riscaldata formando una </a:t>
            </a:r>
            <a:r>
              <a:rPr lang="it-IT" i="1">
                <a:solidFill>
                  <a:srgbClr val="000000"/>
                </a:solidFill>
              </a:rPr>
              <a:t>protostella</a:t>
            </a:r>
            <a:r>
              <a:rPr lang="it-IT">
                <a:solidFill>
                  <a:srgbClr val="000000"/>
                </a:solidFill>
              </a:rPr>
              <a:t>, dando origine all’aggregazione di oggetti di dimensioni sempre maggiori: i </a:t>
            </a:r>
            <a:r>
              <a:rPr lang="it-IT" b="1">
                <a:solidFill>
                  <a:srgbClr val="000000"/>
                </a:solidFill>
              </a:rPr>
              <a:t>planetesimi</a:t>
            </a:r>
            <a:r>
              <a:rPr lang="it-IT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1950" y="1630363"/>
            <a:ext cx="3478213" cy="184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431800" y="3600450"/>
            <a:ext cx="8567738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I planetesimi più vicini al Sole primordiale si accrebbero per aggregazione di rocce e metalli dando origine ai pianeti rocciosi: </a:t>
            </a:r>
            <a:r>
              <a:rPr lang="it-IT" b="1">
                <a:solidFill>
                  <a:srgbClr val="000000"/>
                </a:solidFill>
              </a:rPr>
              <a:t>Mercurio</a:t>
            </a:r>
            <a:r>
              <a:rPr lang="it-IT">
                <a:solidFill>
                  <a:srgbClr val="000000"/>
                </a:solidFill>
              </a:rPr>
              <a:t>, </a:t>
            </a:r>
            <a:r>
              <a:rPr lang="it-IT" b="1">
                <a:solidFill>
                  <a:srgbClr val="000000"/>
                </a:solidFill>
              </a:rPr>
              <a:t>Venere</a:t>
            </a:r>
            <a:r>
              <a:rPr lang="it-IT">
                <a:solidFill>
                  <a:srgbClr val="000000"/>
                </a:solidFill>
              </a:rPr>
              <a:t>, </a:t>
            </a:r>
            <a:r>
              <a:rPr lang="it-IT" b="1">
                <a:solidFill>
                  <a:srgbClr val="000000"/>
                </a:solidFill>
              </a:rPr>
              <a:t>Terra</a:t>
            </a:r>
            <a:r>
              <a:rPr lang="it-IT">
                <a:solidFill>
                  <a:srgbClr val="000000"/>
                </a:solidFill>
              </a:rPr>
              <a:t> e </a:t>
            </a:r>
            <a:r>
              <a:rPr lang="it-IT" b="1">
                <a:solidFill>
                  <a:srgbClr val="000000"/>
                </a:solidFill>
              </a:rPr>
              <a:t>Marte</a:t>
            </a:r>
            <a:r>
              <a:rPr lang="it-IT">
                <a:solidFill>
                  <a:srgbClr val="000000"/>
                </a:solidFill>
              </a:rPr>
              <a:t>. Quelli più lontani si ricoprirono di ghiaccio e trattengono enormi quantità di gas, formando i pianeti giganti: </a:t>
            </a:r>
            <a:r>
              <a:rPr lang="it-IT" b="1">
                <a:solidFill>
                  <a:srgbClr val="000000"/>
                </a:solidFill>
              </a:rPr>
              <a:t>Giove</a:t>
            </a:r>
            <a:r>
              <a:rPr lang="it-IT">
                <a:solidFill>
                  <a:srgbClr val="000000"/>
                </a:solidFill>
              </a:rPr>
              <a:t>, </a:t>
            </a:r>
            <a:r>
              <a:rPr lang="it-IT" b="1">
                <a:solidFill>
                  <a:srgbClr val="000000"/>
                </a:solidFill>
              </a:rPr>
              <a:t>Saturno</a:t>
            </a:r>
            <a:r>
              <a:rPr lang="it-IT">
                <a:solidFill>
                  <a:srgbClr val="000000"/>
                </a:solidFill>
              </a:rPr>
              <a:t>, </a:t>
            </a:r>
            <a:br>
              <a:rPr lang="it-IT">
                <a:solidFill>
                  <a:srgbClr val="000000"/>
                </a:solidFill>
              </a:rPr>
            </a:br>
            <a:r>
              <a:rPr lang="it-IT" b="1">
                <a:solidFill>
                  <a:srgbClr val="000000"/>
                </a:solidFill>
              </a:rPr>
              <a:t>Urano</a:t>
            </a:r>
            <a:r>
              <a:rPr lang="it-IT">
                <a:solidFill>
                  <a:srgbClr val="000000"/>
                </a:solidFill>
              </a:rPr>
              <a:t> e </a:t>
            </a:r>
            <a:r>
              <a:rPr lang="it-IT" b="1">
                <a:solidFill>
                  <a:srgbClr val="000000"/>
                </a:solidFill>
              </a:rPr>
              <a:t>Nettuno</a:t>
            </a:r>
            <a:r>
              <a:rPr lang="it-IT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431800" y="127000"/>
            <a:ext cx="82994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Il </a:t>
            </a:r>
            <a:r>
              <a:rPr lang="it-IT" sz="4000" dirty="0">
                <a:solidFill>
                  <a:srgbClr val="FF0000"/>
                </a:solidFill>
              </a:rPr>
              <a:t>Sistema solare si è originato da una nebulosa primordiale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"/>
          <p:cNvSpPr txBox="1">
            <a:spLocks noChangeArrowheads="1"/>
          </p:cNvSpPr>
          <p:nvPr/>
        </p:nvSpPr>
        <p:spPr bwMode="auto">
          <a:xfrm>
            <a:off x="431800" y="125413"/>
            <a:ext cx="8299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ruotano intorno al Sole con i loro satelliti</a:t>
            </a:r>
          </a:p>
        </p:txBody>
      </p:sp>
      <p:sp>
        <p:nvSpPr>
          <p:cNvPr id="116739" name="Text Box 2"/>
          <p:cNvSpPr txBox="1">
            <a:spLocks noChangeArrowheads="1"/>
          </p:cNvSpPr>
          <p:nvPr/>
        </p:nvSpPr>
        <p:spPr bwMode="auto">
          <a:xfrm>
            <a:off x="431800" y="1979613"/>
            <a:ext cx="8318500" cy="306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>
                <a:solidFill>
                  <a:srgbClr val="000000"/>
                </a:solidFill>
              </a:rPr>
              <a:t>I pianeti sono corpi celesti che non emettono luce propria, ma brillano di luce riflessa; di notte, infatti, ci appaiono luminosi solo perché riflettono la luce del Sole.</a:t>
            </a:r>
          </a:p>
          <a:p>
            <a:pPr>
              <a:lnSpc>
                <a:spcPct val="130000"/>
              </a:lnSpc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>
                <a:solidFill>
                  <a:srgbClr val="000000"/>
                </a:solidFill>
              </a:rPr>
              <a:t>I </a:t>
            </a:r>
            <a:r>
              <a:rPr lang="it-IT" b="1">
                <a:solidFill>
                  <a:srgbClr val="000000"/>
                </a:solidFill>
              </a:rPr>
              <a:t>satelliti</a:t>
            </a:r>
            <a:r>
              <a:rPr lang="it-IT">
                <a:solidFill>
                  <a:srgbClr val="000000"/>
                </a:solidFill>
              </a:rPr>
              <a:t> sono corpi celesti che ruotano sul proprio asse, intorno ai pianeti, ma compiono anche, insieme ai relativi pianeti, un moto intorno al Sole detto di </a:t>
            </a:r>
            <a:r>
              <a:rPr lang="it-IT" i="1">
                <a:solidFill>
                  <a:srgbClr val="000000"/>
                </a:solidFill>
              </a:rPr>
              <a:t>traslazione</a:t>
            </a:r>
            <a:r>
              <a:rPr lang="it-IT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"/>
          <p:cNvSpPr txBox="1">
            <a:spLocks noChangeArrowheads="1"/>
          </p:cNvSpPr>
          <p:nvPr/>
        </p:nvSpPr>
        <p:spPr bwMode="auto">
          <a:xfrm>
            <a:off x="431800" y="125413"/>
            <a:ext cx="8299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 </a:t>
            </a:r>
            <a:r>
              <a:rPr lang="it-IT" sz="4000" dirty="0">
                <a:solidFill>
                  <a:srgbClr val="FF0000"/>
                </a:solidFill>
              </a:rPr>
              <a:t>I pianeti ruotano intorno al Sole con i loro satelliti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1439863"/>
            <a:ext cx="8731250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"/>
          <p:cNvSpPr txBox="1">
            <a:spLocks noChangeArrowheads="1"/>
          </p:cNvSpPr>
          <p:nvPr/>
        </p:nvSpPr>
        <p:spPr bwMode="auto">
          <a:xfrm>
            <a:off x="431800" y="125413"/>
            <a:ext cx="8299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più vicini al Sole sono definiti rocciosi</a:t>
            </a:r>
          </a:p>
        </p:txBody>
      </p:sp>
      <p:sp>
        <p:nvSpPr>
          <p:cNvPr id="120835" name="Text Box 2"/>
          <p:cNvSpPr txBox="1">
            <a:spLocks noChangeArrowheads="1"/>
          </p:cNvSpPr>
          <p:nvPr/>
        </p:nvSpPr>
        <p:spPr bwMode="auto">
          <a:xfrm>
            <a:off x="431800" y="1260475"/>
            <a:ext cx="8051800" cy="1992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tabLst>
                <a:tab pos="0" algn="l"/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dirty="0">
                <a:solidFill>
                  <a:srgbClr val="000000"/>
                </a:solidFill>
              </a:rPr>
              <a:t>I pianeti che presentano diverse analogie con la Terra, chiamati anche </a:t>
            </a:r>
            <a:r>
              <a:rPr lang="it-IT" b="1" dirty="0">
                <a:solidFill>
                  <a:srgbClr val="000000"/>
                </a:solidFill>
              </a:rPr>
              <a:t>pianeti</a:t>
            </a:r>
            <a:r>
              <a:rPr lang="it-IT" dirty="0">
                <a:solidFill>
                  <a:srgbClr val="000000"/>
                </a:solidFill>
              </a:rPr>
              <a:t> </a:t>
            </a:r>
            <a:r>
              <a:rPr lang="it-IT" b="1" dirty="0">
                <a:solidFill>
                  <a:srgbClr val="000000"/>
                </a:solidFill>
              </a:rPr>
              <a:t>rocciosi</a:t>
            </a:r>
            <a:r>
              <a:rPr lang="it-IT" dirty="0">
                <a:solidFill>
                  <a:srgbClr val="000000"/>
                </a:solidFill>
              </a:rPr>
              <a:t> (Mercurio, Venere, Terra e Marte) sono costituiti da un nucleo </a:t>
            </a:r>
            <a:r>
              <a:rPr lang="it-IT" dirty="0" smtClean="0">
                <a:solidFill>
                  <a:srgbClr val="000000"/>
                </a:solidFill>
              </a:rPr>
              <a:t>metallico.</a:t>
            </a: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431800" y="3454400"/>
            <a:ext cx="5148263" cy="246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Mercurio</a:t>
            </a:r>
            <a:r>
              <a:rPr lang="it-IT">
                <a:solidFill>
                  <a:srgbClr val="000000"/>
                </a:solidFill>
              </a:rPr>
              <a:t> è grande meno di un terzo della Terra. È il pianeta più vicino al Sole ed è l’unico a essere privo di atmosfera.</a:t>
            </a:r>
          </a:p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Presente intense attività vulcaniche.</a:t>
            </a:r>
          </a:p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1208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2813050"/>
            <a:ext cx="3049588" cy="2947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1"/>
          <p:cNvSpPr txBox="1">
            <a:spLocks noChangeArrowheads="1"/>
          </p:cNvSpPr>
          <p:nvPr/>
        </p:nvSpPr>
        <p:spPr bwMode="auto">
          <a:xfrm>
            <a:off x="406400" y="1260475"/>
            <a:ext cx="535305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Venere</a:t>
            </a:r>
            <a:r>
              <a:rPr lang="it-IT">
                <a:solidFill>
                  <a:srgbClr val="000000"/>
                </a:solidFill>
              </a:rPr>
              <a:t> è il pianeta più simile alla Terra per dimensioni e densità. È circondato da una densissima atmosfera costituita prevalentemente da anidride carbonica che determina una pressione 90 volte superiore a quella della nostra atmosfera.</a:t>
            </a:r>
          </a:p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431800" y="4721225"/>
            <a:ext cx="8412163" cy="157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superficie rocciosa di Venere non è visibile dalla Terra a causa della presenza continua di nubi formate da goccioline di acido solforico.</a:t>
            </a:r>
          </a:p>
        </p:txBody>
      </p:sp>
      <p:sp>
        <p:nvSpPr>
          <p:cNvPr id="122884" name="Text Box 3"/>
          <p:cNvSpPr txBox="1">
            <a:spLocks noChangeArrowheads="1"/>
          </p:cNvSpPr>
          <p:nvPr/>
        </p:nvSpPr>
        <p:spPr bwMode="auto">
          <a:xfrm>
            <a:off x="431800" y="127000"/>
            <a:ext cx="82994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più vicini al Sole sono definiti rocciosi</a:t>
            </a:r>
          </a:p>
        </p:txBody>
      </p:sp>
      <p:pic>
        <p:nvPicPr>
          <p:cNvPr id="12288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2938" y="1439863"/>
            <a:ext cx="3276600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1"/>
          <p:cNvSpPr txBox="1">
            <a:spLocks noChangeArrowheads="1"/>
          </p:cNvSpPr>
          <p:nvPr/>
        </p:nvSpPr>
        <p:spPr bwMode="auto">
          <a:xfrm>
            <a:off x="330200" y="1439863"/>
            <a:ext cx="5610225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</a:t>
            </a:r>
            <a:r>
              <a:rPr lang="it-IT" b="1">
                <a:solidFill>
                  <a:srgbClr val="000000"/>
                </a:solidFill>
              </a:rPr>
              <a:t>Terra</a:t>
            </a:r>
            <a:r>
              <a:rPr lang="it-IT">
                <a:solidFill>
                  <a:srgbClr val="000000"/>
                </a:solidFill>
              </a:rPr>
              <a:t> è il terzo pianeta del Sistema solare. È costituita da involucri concentrici rocciosi, con all’interno un nucleo di ferro e nichel, e possiede acqua allo stato liquido. La sua atmosfera è ricca di ossigeno gassoso: in tutti gli altri pianeti solari non ne è stata trovata traccia.</a:t>
            </a:r>
          </a:p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330200" y="5308600"/>
            <a:ext cx="8412163" cy="109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presenza dell’ossigeno sulla Terra è una conseguenza dell’attività degli organismi fotosintetici.</a:t>
            </a:r>
          </a:p>
        </p:txBody>
      </p:sp>
      <p:pic>
        <p:nvPicPr>
          <p:cNvPr id="1249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163" y="1979613"/>
            <a:ext cx="3074987" cy="322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4933" name="Text Box 4"/>
          <p:cNvSpPr txBox="1">
            <a:spLocks noChangeArrowheads="1"/>
          </p:cNvSpPr>
          <p:nvPr/>
        </p:nvSpPr>
        <p:spPr bwMode="auto">
          <a:xfrm>
            <a:off x="431800" y="127000"/>
            <a:ext cx="82994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più vicini al Sole sono definiti rocciosi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1"/>
          <p:cNvSpPr txBox="1">
            <a:spLocks noChangeArrowheads="1"/>
          </p:cNvSpPr>
          <p:nvPr/>
        </p:nvSpPr>
        <p:spPr bwMode="auto">
          <a:xfrm>
            <a:off x="330200" y="1439863"/>
            <a:ext cx="5610225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 b="1">
                <a:solidFill>
                  <a:srgbClr val="000000"/>
                </a:solidFill>
              </a:rPr>
              <a:t>Marte</a:t>
            </a:r>
            <a:r>
              <a:rPr lang="it-IT">
                <a:solidFill>
                  <a:srgbClr val="000000"/>
                </a:solidFill>
              </a:rPr>
              <a:t> è il primo dei pianeti esterni alla Terra. È un pianeta roccioso ricco di ossidi di ferro ed è grande circa a metà della Terra. La sua atmosfera è sottilissima e prevalentemente composta da anidride carbonica.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5638" y="1298575"/>
            <a:ext cx="3084512" cy="320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431800" y="127000"/>
            <a:ext cx="8299450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4000" dirty="0" smtClean="0">
                <a:solidFill>
                  <a:srgbClr val="FF0000"/>
                </a:solidFill>
              </a:rPr>
              <a:t>I </a:t>
            </a:r>
            <a:r>
              <a:rPr lang="it-IT" sz="4000" dirty="0">
                <a:solidFill>
                  <a:srgbClr val="FF0000"/>
                </a:solidFill>
              </a:rPr>
              <a:t>pianeti più vicini al Sole sono definiti rocciosi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360363" y="4500563"/>
            <a:ext cx="8459787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it-IT">
                <a:solidFill>
                  <a:srgbClr val="000000"/>
                </a:solidFill>
              </a:rPr>
              <a:t>La temperatura varia fra i -125 °C e i 17 °C. Le regioni polari sono rivestite da calotte ghiacciate e forti venti (200 km/h) trasportano grandi quantità di polveri.</a:t>
            </a:r>
          </a:p>
          <a:p>
            <a:pPr>
              <a:lnSpc>
                <a:spcPct val="13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886</Words>
  <Application>Microsoft Office PowerPoint</Application>
  <PresentationFormat>Presentazione su schermo (4:3)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ＭＳ Ｐゴシック</vt:lpstr>
      <vt:lpstr>Times New Roman</vt:lpstr>
      <vt:lpstr>Lucida Sans Unicode</vt:lpstr>
      <vt:lpstr>Calibri</vt:lpstr>
      <vt:lpstr>Tema di Office</vt:lpstr>
      <vt:lpstr>1_Tema di Office</vt:lpstr>
      <vt:lpstr>2_Tema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Cavazzuti 01</dc:title>
  <dc:creator>Zanichelli</dc:creator>
  <cp:lastModifiedBy>Perfect87</cp:lastModifiedBy>
  <cp:revision>54</cp:revision>
  <cp:lastPrinted>1601-01-01T00:00:00Z</cp:lastPrinted>
  <dcterms:created xsi:type="dcterms:W3CDTF">2010-08-31T06:52:19Z</dcterms:created>
  <dcterms:modified xsi:type="dcterms:W3CDTF">2017-10-19T15:29:56Z</dcterms:modified>
</cp:coreProperties>
</file>