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3" r:id="rId4"/>
    <p:sldId id="264" r:id="rId5"/>
    <p:sldId id="271" r:id="rId6"/>
    <p:sldId id="274" r:id="rId7"/>
    <p:sldId id="265" r:id="rId8"/>
    <p:sldId id="266" r:id="rId9"/>
    <p:sldId id="267" r:id="rId10"/>
    <p:sldId id="270" r:id="rId11"/>
    <p:sldId id="269" r:id="rId12"/>
    <p:sldId id="258" r:id="rId13"/>
    <p:sldId id="268" r:id="rId14"/>
    <p:sldId id="272" r:id="rId15"/>
    <p:sldId id="259" r:id="rId16"/>
    <p:sldId id="273" r:id="rId17"/>
    <p:sldId id="260" r:id="rId18"/>
    <p:sldId id="261" r:id="rId19"/>
    <p:sldId id="262" r:id="rId20"/>
    <p:sldId id="276" r:id="rId21"/>
    <p:sldId id="275"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3DBF1-8FDF-4DD5-809D-21F8A5DAA3FD}"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it-IT"/>
        </a:p>
      </dgm:t>
    </dgm:pt>
    <dgm:pt modelId="{4DF9C593-F3C2-4073-B285-2699339F5080}">
      <dgm:prSet phldrT="[Testo]" custT="1"/>
      <dgm:spPr/>
      <dgm:t>
        <a:bodyPr/>
        <a:lstStyle/>
        <a:p>
          <a:r>
            <a:rPr lang="it-IT" sz="2400" b="1" dirty="0" smtClean="0">
              <a:latin typeface="Comic Sans MS" pitchFamily="66" charset="0"/>
            </a:rPr>
            <a:t>Lunghezza della catena</a:t>
          </a:r>
          <a:r>
            <a:rPr lang="it-IT" sz="2400" dirty="0" smtClean="0">
              <a:latin typeface="Comic Sans MS" pitchFamily="66" charset="0"/>
            </a:rPr>
            <a:t> ossia numero di atomi di carbonio</a:t>
          </a:r>
          <a:endParaRPr lang="it-IT" sz="2400" dirty="0"/>
        </a:p>
      </dgm:t>
    </dgm:pt>
    <dgm:pt modelId="{DE3D124C-E474-4831-9E04-71C8F22F0940}" type="parTrans" cxnId="{3C2AABD4-6DE5-4EBE-B5D9-A8425DDB6E7D}">
      <dgm:prSet/>
      <dgm:spPr/>
      <dgm:t>
        <a:bodyPr/>
        <a:lstStyle/>
        <a:p>
          <a:endParaRPr lang="it-IT"/>
        </a:p>
      </dgm:t>
    </dgm:pt>
    <dgm:pt modelId="{EA48D133-3AA2-4AC3-91F9-53300AC34904}" type="sibTrans" cxnId="{3C2AABD4-6DE5-4EBE-B5D9-A8425DDB6E7D}">
      <dgm:prSet/>
      <dgm:spPr/>
      <dgm:t>
        <a:bodyPr/>
        <a:lstStyle/>
        <a:p>
          <a:endParaRPr lang="it-IT"/>
        </a:p>
      </dgm:t>
    </dgm:pt>
    <dgm:pt modelId="{C717B7DE-1D66-41D8-9343-F1F54FACAEAD}">
      <dgm:prSet phldrT="[Testo]" custT="1"/>
      <dgm:spPr/>
      <dgm:t>
        <a:bodyPr/>
        <a:lstStyle/>
        <a:p>
          <a:r>
            <a:rPr lang="it-IT" sz="2400" dirty="0" err="1" smtClean="0"/>
            <a:t>Ac</a:t>
          </a:r>
          <a:r>
            <a:rPr lang="it-IT" sz="2400" dirty="0" smtClean="0"/>
            <a:t>. grassi a catena lunga</a:t>
          </a:r>
          <a:endParaRPr lang="it-IT" sz="2400" dirty="0"/>
        </a:p>
      </dgm:t>
    </dgm:pt>
    <dgm:pt modelId="{A58D3F69-6807-47AA-826F-1DEE5D6A08DA}" type="parTrans" cxnId="{59D972ED-B7C3-428C-A107-8E9C30913F8E}">
      <dgm:prSet/>
      <dgm:spPr/>
      <dgm:t>
        <a:bodyPr/>
        <a:lstStyle/>
        <a:p>
          <a:endParaRPr lang="it-IT"/>
        </a:p>
      </dgm:t>
    </dgm:pt>
    <dgm:pt modelId="{677736E6-3632-42A9-87A9-73BFAE822F9E}" type="sibTrans" cxnId="{59D972ED-B7C3-428C-A107-8E9C30913F8E}">
      <dgm:prSet/>
      <dgm:spPr/>
      <dgm:t>
        <a:bodyPr/>
        <a:lstStyle/>
        <a:p>
          <a:endParaRPr lang="it-IT"/>
        </a:p>
      </dgm:t>
    </dgm:pt>
    <dgm:pt modelId="{8BC7D82E-2B60-419E-9F4F-1DA6747560D6}">
      <dgm:prSet phldrT="[Testo]" custT="1"/>
      <dgm:spPr/>
      <dgm:t>
        <a:bodyPr/>
        <a:lstStyle/>
        <a:p>
          <a:r>
            <a:rPr lang="it-IT" sz="2400" dirty="0" err="1" smtClean="0"/>
            <a:t>Ac</a:t>
          </a:r>
          <a:r>
            <a:rPr lang="it-IT" sz="2400" dirty="0" smtClean="0"/>
            <a:t> grassi a catena media</a:t>
          </a:r>
          <a:endParaRPr lang="it-IT" sz="2400" dirty="0"/>
        </a:p>
      </dgm:t>
    </dgm:pt>
    <dgm:pt modelId="{2E233F27-2B4B-4636-AEDF-8DC2BBDFBC83}" type="parTrans" cxnId="{00E39ECF-3399-4C2D-B06F-9F535BBD2647}">
      <dgm:prSet/>
      <dgm:spPr/>
      <dgm:t>
        <a:bodyPr/>
        <a:lstStyle/>
        <a:p>
          <a:endParaRPr lang="it-IT"/>
        </a:p>
      </dgm:t>
    </dgm:pt>
    <dgm:pt modelId="{8729C273-8AF7-4210-9187-76221ED8A67A}" type="sibTrans" cxnId="{00E39ECF-3399-4C2D-B06F-9F535BBD2647}">
      <dgm:prSet/>
      <dgm:spPr/>
      <dgm:t>
        <a:bodyPr/>
        <a:lstStyle/>
        <a:p>
          <a:endParaRPr lang="it-IT"/>
        </a:p>
      </dgm:t>
    </dgm:pt>
    <dgm:pt modelId="{9E3FE737-0EC5-46BA-9598-DB148FAB02A5}">
      <dgm:prSet phldrT="[Testo]" custT="1"/>
      <dgm:spPr/>
      <dgm:t>
        <a:bodyPr/>
        <a:lstStyle/>
        <a:p>
          <a:r>
            <a:rPr lang="it-IT" sz="2400" dirty="0" err="1" smtClean="0"/>
            <a:t>Ac</a:t>
          </a:r>
          <a:r>
            <a:rPr lang="it-IT" sz="2400" dirty="0" smtClean="0"/>
            <a:t>. grassi a catena corta</a:t>
          </a:r>
          <a:endParaRPr lang="it-IT" sz="2400" dirty="0"/>
        </a:p>
      </dgm:t>
    </dgm:pt>
    <dgm:pt modelId="{0166500C-79B3-4F71-882F-2B98DD8EF925}" type="parTrans" cxnId="{4B9CDEDF-940E-433C-9E6B-764A8702B734}">
      <dgm:prSet/>
      <dgm:spPr/>
      <dgm:t>
        <a:bodyPr/>
        <a:lstStyle/>
        <a:p>
          <a:endParaRPr lang="it-IT"/>
        </a:p>
      </dgm:t>
    </dgm:pt>
    <dgm:pt modelId="{4FCDEB24-F6FC-42D1-8781-53B2844DF20C}" type="sibTrans" cxnId="{4B9CDEDF-940E-433C-9E6B-764A8702B734}">
      <dgm:prSet/>
      <dgm:spPr/>
      <dgm:t>
        <a:bodyPr/>
        <a:lstStyle/>
        <a:p>
          <a:endParaRPr lang="it-IT"/>
        </a:p>
      </dgm:t>
    </dgm:pt>
    <dgm:pt modelId="{964ADBE9-5FCD-4E09-8A9B-D902A35F69B4}" type="pres">
      <dgm:prSet presAssocID="{B7C3DBF1-8FDF-4DD5-809D-21F8A5DAA3FD}" presName="diagram" presStyleCnt="0">
        <dgm:presLayoutVars>
          <dgm:chPref val="1"/>
          <dgm:dir/>
          <dgm:animOne val="branch"/>
          <dgm:animLvl val="lvl"/>
          <dgm:resizeHandles val="exact"/>
        </dgm:presLayoutVars>
      </dgm:prSet>
      <dgm:spPr/>
      <dgm:t>
        <a:bodyPr/>
        <a:lstStyle/>
        <a:p>
          <a:endParaRPr lang="it-IT"/>
        </a:p>
      </dgm:t>
    </dgm:pt>
    <dgm:pt modelId="{575BDA0D-C97E-485C-B3E9-6892C50CE25F}" type="pres">
      <dgm:prSet presAssocID="{4DF9C593-F3C2-4073-B285-2699339F5080}" presName="root1" presStyleCnt="0"/>
      <dgm:spPr/>
    </dgm:pt>
    <dgm:pt modelId="{D38E9101-19A4-4C9B-B6F4-D25B942E7ABF}" type="pres">
      <dgm:prSet presAssocID="{4DF9C593-F3C2-4073-B285-2699339F5080}" presName="LevelOneTextNode" presStyleLbl="node0" presStyleIdx="0" presStyleCnt="1" custScaleX="253981" custScaleY="226841" custLinFactNeighborX="-53332" custLinFactNeighborY="-128">
        <dgm:presLayoutVars>
          <dgm:chPref val="3"/>
        </dgm:presLayoutVars>
      </dgm:prSet>
      <dgm:spPr/>
      <dgm:t>
        <a:bodyPr/>
        <a:lstStyle/>
        <a:p>
          <a:endParaRPr lang="it-IT"/>
        </a:p>
      </dgm:t>
    </dgm:pt>
    <dgm:pt modelId="{86AADC1A-ADAD-461E-B087-91895959B046}" type="pres">
      <dgm:prSet presAssocID="{4DF9C593-F3C2-4073-B285-2699339F5080}" presName="level2hierChild" presStyleCnt="0"/>
      <dgm:spPr/>
    </dgm:pt>
    <dgm:pt modelId="{0D9F71DB-EB0E-46F8-BEC6-2C4AB179A909}" type="pres">
      <dgm:prSet presAssocID="{A58D3F69-6807-47AA-826F-1DEE5D6A08DA}" presName="conn2-1" presStyleLbl="parChTrans1D2" presStyleIdx="0" presStyleCnt="3"/>
      <dgm:spPr/>
      <dgm:t>
        <a:bodyPr/>
        <a:lstStyle/>
        <a:p>
          <a:endParaRPr lang="it-IT"/>
        </a:p>
      </dgm:t>
    </dgm:pt>
    <dgm:pt modelId="{1C624348-5997-4796-9F74-E2314B52BF74}" type="pres">
      <dgm:prSet presAssocID="{A58D3F69-6807-47AA-826F-1DEE5D6A08DA}" presName="connTx" presStyleLbl="parChTrans1D2" presStyleIdx="0" presStyleCnt="3"/>
      <dgm:spPr/>
      <dgm:t>
        <a:bodyPr/>
        <a:lstStyle/>
        <a:p>
          <a:endParaRPr lang="it-IT"/>
        </a:p>
      </dgm:t>
    </dgm:pt>
    <dgm:pt modelId="{F96C1E5D-106E-459D-85B2-4638C7AB4300}" type="pres">
      <dgm:prSet presAssocID="{C717B7DE-1D66-41D8-9343-F1F54FACAEAD}" presName="root2" presStyleCnt="0"/>
      <dgm:spPr/>
    </dgm:pt>
    <dgm:pt modelId="{C6EE9E64-3D40-4BE6-B4AF-D1736E72E3F7}" type="pres">
      <dgm:prSet presAssocID="{C717B7DE-1D66-41D8-9343-F1F54FACAEAD}" presName="LevelTwoTextNode" presStyleLbl="node2" presStyleIdx="0" presStyleCnt="3" custScaleX="186084" custLinFactNeighborX="26130" custLinFactNeighborY="-323">
        <dgm:presLayoutVars>
          <dgm:chPref val="3"/>
        </dgm:presLayoutVars>
      </dgm:prSet>
      <dgm:spPr/>
      <dgm:t>
        <a:bodyPr/>
        <a:lstStyle/>
        <a:p>
          <a:endParaRPr lang="it-IT"/>
        </a:p>
      </dgm:t>
    </dgm:pt>
    <dgm:pt modelId="{F4682DA3-1752-4C51-9007-9608837E80C8}" type="pres">
      <dgm:prSet presAssocID="{C717B7DE-1D66-41D8-9343-F1F54FACAEAD}" presName="level3hierChild" presStyleCnt="0"/>
      <dgm:spPr/>
    </dgm:pt>
    <dgm:pt modelId="{FB7C93C5-EEE2-4C85-9E19-DCA3D42A72FF}" type="pres">
      <dgm:prSet presAssocID="{2E233F27-2B4B-4636-AEDF-8DC2BBDFBC83}" presName="conn2-1" presStyleLbl="parChTrans1D2" presStyleIdx="1" presStyleCnt="3"/>
      <dgm:spPr/>
      <dgm:t>
        <a:bodyPr/>
        <a:lstStyle/>
        <a:p>
          <a:endParaRPr lang="it-IT"/>
        </a:p>
      </dgm:t>
    </dgm:pt>
    <dgm:pt modelId="{E569F9AD-66E2-48CA-B6E6-098BF197B9E6}" type="pres">
      <dgm:prSet presAssocID="{2E233F27-2B4B-4636-AEDF-8DC2BBDFBC83}" presName="connTx" presStyleLbl="parChTrans1D2" presStyleIdx="1" presStyleCnt="3"/>
      <dgm:spPr/>
      <dgm:t>
        <a:bodyPr/>
        <a:lstStyle/>
        <a:p>
          <a:endParaRPr lang="it-IT"/>
        </a:p>
      </dgm:t>
    </dgm:pt>
    <dgm:pt modelId="{497FADA8-D217-47FE-9FB9-58CB14E57F34}" type="pres">
      <dgm:prSet presAssocID="{8BC7D82E-2B60-419E-9F4F-1DA6747560D6}" presName="root2" presStyleCnt="0"/>
      <dgm:spPr/>
    </dgm:pt>
    <dgm:pt modelId="{0B4B348E-8B94-4F9F-BD25-FD11F83F751F}" type="pres">
      <dgm:prSet presAssocID="{8BC7D82E-2B60-419E-9F4F-1DA6747560D6}" presName="LevelTwoTextNode" presStyleLbl="node2" presStyleIdx="1" presStyleCnt="3" custScaleX="155056" custLinFactNeighborX="26130" custLinFactNeighborY="-1663">
        <dgm:presLayoutVars>
          <dgm:chPref val="3"/>
        </dgm:presLayoutVars>
      </dgm:prSet>
      <dgm:spPr/>
      <dgm:t>
        <a:bodyPr/>
        <a:lstStyle/>
        <a:p>
          <a:endParaRPr lang="it-IT"/>
        </a:p>
      </dgm:t>
    </dgm:pt>
    <dgm:pt modelId="{CC497A10-DF39-4369-AD3C-E65065886846}" type="pres">
      <dgm:prSet presAssocID="{8BC7D82E-2B60-419E-9F4F-1DA6747560D6}" presName="level3hierChild" presStyleCnt="0"/>
      <dgm:spPr/>
    </dgm:pt>
    <dgm:pt modelId="{D6D8B91B-01E5-4881-9A81-D5CD829137B0}" type="pres">
      <dgm:prSet presAssocID="{0166500C-79B3-4F71-882F-2B98DD8EF925}" presName="conn2-1" presStyleLbl="parChTrans1D2" presStyleIdx="2" presStyleCnt="3"/>
      <dgm:spPr/>
      <dgm:t>
        <a:bodyPr/>
        <a:lstStyle/>
        <a:p>
          <a:endParaRPr lang="it-IT"/>
        </a:p>
      </dgm:t>
    </dgm:pt>
    <dgm:pt modelId="{54B3B727-4E89-4A7A-8E51-92D3D0C8CA91}" type="pres">
      <dgm:prSet presAssocID="{0166500C-79B3-4F71-882F-2B98DD8EF925}" presName="connTx" presStyleLbl="parChTrans1D2" presStyleIdx="2" presStyleCnt="3"/>
      <dgm:spPr/>
      <dgm:t>
        <a:bodyPr/>
        <a:lstStyle/>
        <a:p>
          <a:endParaRPr lang="it-IT"/>
        </a:p>
      </dgm:t>
    </dgm:pt>
    <dgm:pt modelId="{8DA272EF-2238-4A85-A003-BCBB9FE222C1}" type="pres">
      <dgm:prSet presAssocID="{9E3FE737-0EC5-46BA-9598-DB148FAB02A5}" presName="root2" presStyleCnt="0"/>
      <dgm:spPr/>
    </dgm:pt>
    <dgm:pt modelId="{CBB088C5-2110-4875-A9F3-F29DA5B35D0C}" type="pres">
      <dgm:prSet presAssocID="{9E3FE737-0EC5-46BA-9598-DB148FAB02A5}" presName="LevelTwoTextNode" presStyleLbl="node2" presStyleIdx="2" presStyleCnt="3" custScaleX="130921" custLinFactNeighborX="26130" custLinFactNeighborY="-3004">
        <dgm:presLayoutVars>
          <dgm:chPref val="3"/>
        </dgm:presLayoutVars>
      </dgm:prSet>
      <dgm:spPr/>
      <dgm:t>
        <a:bodyPr/>
        <a:lstStyle/>
        <a:p>
          <a:endParaRPr lang="it-IT"/>
        </a:p>
      </dgm:t>
    </dgm:pt>
    <dgm:pt modelId="{F8B6B3CA-20A4-4413-A2F6-1B22161EA885}" type="pres">
      <dgm:prSet presAssocID="{9E3FE737-0EC5-46BA-9598-DB148FAB02A5}" presName="level3hierChild" presStyleCnt="0"/>
      <dgm:spPr/>
    </dgm:pt>
  </dgm:ptLst>
  <dgm:cxnLst>
    <dgm:cxn modelId="{EC51E475-EA3A-477A-ACA4-E03A3D800F7B}" type="presOf" srcId="{2E233F27-2B4B-4636-AEDF-8DC2BBDFBC83}" destId="{FB7C93C5-EEE2-4C85-9E19-DCA3D42A72FF}" srcOrd="0" destOrd="0" presId="urn:microsoft.com/office/officeart/2005/8/layout/hierarchy2"/>
    <dgm:cxn modelId="{5E07992E-1D1B-40B2-A4FB-6C5DD3C48E86}" type="presOf" srcId="{B7C3DBF1-8FDF-4DD5-809D-21F8A5DAA3FD}" destId="{964ADBE9-5FCD-4E09-8A9B-D902A35F69B4}" srcOrd="0" destOrd="0" presId="urn:microsoft.com/office/officeart/2005/8/layout/hierarchy2"/>
    <dgm:cxn modelId="{89C889E2-A651-4394-8E71-7AFA4C1DB051}" type="presOf" srcId="{0166500C-79B3-4F71-882F-2B98DD8EF925}" destId="{D6D8B91B-01E5-4881-9A81-D5CD829137B0}" srcOrd="0" destOrd="0" presId="urn:microsoft.com/office/officeart/2005/8/layout/hierarchy2"/>
    <dgm:cxn modelId="{786D3994-60FC-4C5F-A56C-81F819871785}" type="presOf" srcId="{4DF9C593-F3C2-4073-B285-2699339F5080}" destId="{D38E9101-19A4-4C9B-B6F4-D25B942E7ABF}" srcOrd="0" destOrd="0" presId="urn:microsoft.com/office/officeart/2005/8/layout/hierarchy2"/>
    <dgm:cxn modelId="{00E39ECF-3399-4C2D-B06F-9F535BBD2647}" srcId="{4DF9C593-F3C2-4073-B285-2699339F5080}" destId="{8BC7D82E-2B60-419E-9F4F-1DA6747560D6}" srcOrd="1" destOrd="0" parTransId="{2E233F27-2B4B-4636-AEDF-8DC2BBDFBC83}" sibTransId="{8729C273-8AF7-4210-9187-76221ED8A67A}"/>
    <dgm:cxn modelId="{4B9CDEDF-940E-433C-9E6B-764A8702B734}" srcId="{4DF9C593-F3C2-4073-B285-2699339F5080}" destId="{9E3FE737-0EC5-46BA-9598-DB148FAB02A5}" srcOrd="2" destOrd="0" parTransId="{0166500C-79B3-4F71-882F-2B98DD8EF925}" sibTransId="{4FCDEB24-F6FC-42D1-8781-53B2844DF20C}"/>
    <dgm:cxn modelId="{8B1A98E9-1C8F-43F1-BCBF-D8F0F40F5273}" type="presOf" srcId="{9E3FE737-0EC5-46BA-9598-DB148FAB02A5}" destId="{CBB088C5-2110-4875-A9F3-F29DA5B35D0C}" srcOrd="0" destOrd="0" presId="urn:microsoft.com/office/officeart/2005/8/layout/hierarchy2"/>
    <dgm:cxn modelId="{6881303E-CC7D-4040-905C-E219075BAF06}" type="presOf" srcId="{A58D3F69-6807-47AA-826F-1DEE5D6A08DA}" destId="{0D9F71DB-EB0E-46F8-BEC6-2C4AB179A909}" srcOrd="0" destOrd="0" presId="urn:microsoft.com/office/officeart/2005/8/layout/hierarchy2"/>
    <dgm:cxn modelId="{F8C6F7E4-C7C2-450A-8174-07A7AC75F7BE}" type="presOf" srcId="{8BC7D82E-2B60-419E-9F4F-1DA6747560D6}" destId="{0B4B348E-8B94-4F9F-BD25-FD11F83F751F}" srcOrd="0" destOrd="0" presId="urn:microsoft.com/office/officeart/2005/8/layout/hierarchy2"/>
    <dgm:cxn modelId="{59D972ED-B7C3-428C-A107-8E9C30913F8E}" srcId="{4DF9C593-F3C2-4073-B285-2699339F5080}" destId="{C717B7DE-1D66-41D8-9343-F1F54FACAEAD}" srcOrd="0" destOrd="0" parTransId="{A58D3F69-6807-47AA-826F-1DEE5D6A08DA}" sibTransId="{677736E6-3632-42A9-87A9-73BFAE822F9E}"/>
    <dgm:cxn modelId="{3C2AABD4-6DE5-4EBE-B5D9-A8425DDB6E7D}" srcId="{B7C3DBF1-8FDF-4DD5-809D-21F8A5DAA3FD}" destId="{4DF9C593-F3C2-4073-B285-2699339F5080}" srcOrd="0" destOrd="0" parTransId="{DE3D124C-E474-4831-9E04-71C8F22F0940}" sibTransId="{EA48D133-3AA2-4AC3-91F9-53300AC34904}"/>
    <dgm:cxn modelId="{635F358E-ED90-495D-8F79-9FC3C9AA53B5}" type="presOf" srcId="{C717B7DE-1D66-41D8-9343-F1F54FACAEAD}" destId="{C6EE9E64-3D40-4BE6-B4AF-D1736E72E3F7}" srcOrd="0" destOrd="0" presId="urn:microsoft.com/office/officeart/2005/8/layout/hierarchy2"/>
    <dgm:cxn modelId="{EC336BD4-EDBB-4B84-BA08-7EF66F8C9E6A}" type="presOf" srcId="{0166500C-79B3-4F71-882F-2B98DD8EF925}" destId="{54B3B727-4E89-4A7A-8E51-92D3D0C8CA91}" srcOrd="1" destOrd="0" presId="urn:microsoft.com/office/officeart/2005/8/layout/hierarchy2"/>
    <dgm:cxn modelId="{EB7278F4-B126-40D3-8119-8D0DC095007D}" type="presOf" srcId="{A58D3F69-6807-47AA-826F-1DEE5D6A08DA}" destId="{1C624348-5997-4796-9F74-E2314B52BF74}" srcOrd="1" destOrd="0" presId="urn:microsoft.com/office/officeart/2005/8/layout/hierarchy2"/>
    <dgm:cxn modelId="{8D08E1E4-4792-48CB-A076-C090EEFD8208}" type="presOf" srcId="{2E233F27-2B4B-4636-AEDF-8DC2BBDFBC83}" destId="{E569F9AD-66E2-48CA-B6E6-098BF197B9E6}" srcOrd="1" destOrd="0" presId="urn:microsoft.com/office/officeart/2005/8/layout/hierarchy2"/>
    <dgm:cxn modelId="{8C5B6B72-7E73-49B9-845B-0ACBDC07A3E6}" type="presParOf" srcId="{964ADBE9-5FCD-4E09-8A9B-D902A35F69B4}" destId="{575BDA0D-C97E-485C-B3E9-6892C50CE25F}" srcOrd="0" destOrd="0" presId="urn:microsoft.com/office/officeart/2005/8/layout/hierarchy2"/>
    <dgm:cxn modelId="{840A72F4-7609-4F66-B3A1-71E944CDCB3D}" type="presParOf" srcId="{575BDA0D-C97E-485C-B3E9-6892C50CE25F}" destId="{D38E9101-19A4-4C9B-B6F4-D25B942E7ABF}" srcOrd="0" destOrd="0" presId="urn:microsoft.com/office/officeart/2005/8/layout/hierarchy2"/>
    <dgm:cxn modelId="{45DF5E59-CEB7-4483-A2A1-2424E3B50CD0}" type="presParOf" srcId="{575BDA0D-C97E-485C-B3E9-6892C50CE25F}" destId="{86AADC1A-ADAD-461E-B087-91895959B046}" srcOrd="1" destOrd="0" presId="urn:microsoft.com/office/officeart/2005/8/layout/hierarchy2"/>
    <dgm:cxn modelId="{D85060C7-DD00-4973-A613-5A3E76E29906}" type="presParOf" srcId="{86AADC1A-ADAD-461E-B087-91895959B046}" destId="{0D9F71DB-EB0E-46F8-BEC6-2C4AB179A909}" srcOrd="0" destOrd="0" presId="urn:microsoft.com/office/officeart/2005/8/layout/hierarchy2"/>
    <dgm:cxn modelId="{B70E404D-567A-4234-9877-FE0A3888319A}" type="presParOf" srcId="{0D9F71DB-EB0E-46F8-BEC6-2C4AB179A909}" destId="{1C624348-5997-4796-9F74-E2314B52BF74}" srcOrd="0" destOrd="0" presId="urn:microsoft.com/office/officeart/2005/8/layout/hierarchy2"/>
    <dgm:cxn modelId="{87746068-5071-4440-BD31-7DBE21DD25B4}" type="presParOf" srcId="{86AADC1A-ADAD-461E-B087-91895959B046}" destId="{F96C1E5D-106E-459D-85B2-4638C7AB4300}" srcOrd="1" destOrd="0" presId="urn:microsoft.com/office/officeart/2005/8/layout/hierarchy2"/>
    <dgm:cxn modelId="{D5181C9B-EB00-4A71-AD97-EB6294A732A4}" type="presParOf" srcId="{F96C1E5D-106E-459D-85B2-4638C7AB4300}" destId="{C6EE9E64-3D40-4BE6-B4AF-D1736E72E3F7}" srcOrd="0" destOrd="0" presId="urn:microsoft.com/office/officeart/2005/8/layout/hierarchy2"/>
    <dgm:cxn modelId="{2CD22937-3601-4CE2-8AB2-5811998EF797}" type="presParOf" srcId="{F96C1E5D-106E-459D-85B2-4638C7AB4300}" destId="{F4682DA3-1752-4C51-9007-9608837E80C8}" srcOrd="1" destOrd="0" presId="urn:microsoft.com/office/officeart/2005/8/layout/hierarchy2"/>
    <dgm:cxn modelId="{D6EB87BD-F06D-4860-AECC-D0C15D56585A}" type="presParOf" srcId="{86AADC1A-ADAD-461E-B087-91895959B046}" destId="{FB7C93C5-EEE2-4C85-9E19-DCA3D42A72FF}" srcOrd="2" destOrd="0" presId="urn:microsoft.com/office/officeart/2005/8/layout/hierarchy2"/>
    <dgm:cxn modelId="{B2C4F4CE-AD4B-4297-A041-99DBBA783B9C}" type="presParOf" srcId="{FB7C93C5-EEE2-4C85-9E19-DCA3D42A72FF}" destId="{E569F9AD-66E2-48CA-B6E6-098BF197B9E6}" srcOrd="0" destOrd="0" presId="urn:microsoft.com/office/officeart/2005/8/layout/hierarchy2"/>
    <dgm:cxn modelId="{CD2C8B98-EC0A-4226-8D6D-8AA24F4DB3B8}" type="presParOf" srcId="{86AADC1A-ADAD-461E-B087-91895959B046}" destId="{497FADA8-D217-47FE-9FB9-58CB14E57F34}" srcOrd="3" destOrd="0" presId="urn:microsoft.com/office/officeart/2005/8/layout/hierarchy2"/>
    <dgm:cxn modelId="{EEA8019A-C402-4B04-9B94-DC6645353C15}" type="presParOf" srcId="{497FADA8-D217-47FE-9FB9-58CB14E57F34}" destId="{0B4B348E-8B94-4F9F-BD25-FD11F83F751F}" srcOrd="0" destOrd="0" presId="urn:microsoft.com/office/officeart/2005/8/layout/hierarchy2"/>
    <dgm:cxn modelId="{D7B3FDF0-DC95-491E-A824-13CAB2AC1CFD}" type="presParOf" srcId="{497FADA8-D217-47FE-9FB9-58CB14E57F34}" destId="{CC497A10-DF39-4369-AD3C-E65065886846}" srcOrd="1" destOrd="0" presId="urn:microsoft.com/office/officeart/2005/8/layout/hierarchy2"/>
    <dgm:cxn modelId="{7E49AE01-6F0D-4733-9580-FCF76847AC1D}" type="presParOf" srcId="{86AADC1A-ADAD-461E-B087-91895959B046}" destId="{D6D8B91B-01E5-4881-9A81-D5CD829137B0}" srcOrd="4" destOrd="0" presId="urn:microsoft.com/office/officeart/2005/8/layout/hierarchy2"/>
    <dgm:cxn modelId="{AB7AB9FF-063F-410D-AEC2-36A6DE9F7838}" type="presParOf" srcId="{D6D8B91B-01E5-4881-9A81-D5CD829137B0}" destId="{54B3B727-4E89-4A7A-8E51-92D3D0C8CA91}" srcOrd="0" destOrd="0" presId="urn:microsoft.com/office/officeart/2005/8/layout/hierarchy2"/>
    <dgm:cxn modelId="{312787A7-C6F0-46BD-9D02-4192566B0F38}" type="presParOf" srcId="{86AADC1A-ADAD-461E-B087-91895959B046}" destId="{8DA272EF-2238-4A85-A003-BCBB9FE222C1}" srcOrd="5" destOrd="0" presId="urn:microsoft.com/office/officeart/2005/8/layout/hierarchy2"/>
    <dgm:cxn modelId="{7B9EDAF4-BE24-4853-819D-4617F955815B}" type="presParOf" srcId="{8DA272EF-2238-4A85-A003-BCBB9FE222C1}" destId="{CBB088C5-2110-4875-A9F3-F29DA5B35D0C}" srcOrd="0" destOrd="0" presId="urn:microsoft.com/office/officeart/2005/8/layout/hierarchy2"/>
    <dgm:cxn modelId="{608E0650-3FEF-4768-AE03-7EC228F1F489}" type="presParOf" srcId="{8DA272EF-2238-4A85-A003-BCBB9FE222C1}" destId="{F8B6B3CA-20A4-4413-A2F6-1B22161EA88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C3D7C-134A-4692-8A08-51DBB84FD68E}"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it-IT"/>
        </a:p>
      </dgm:t>
    </dgm:pt>
    <dgm:pt modelId="{F06FE4F3-94E9-441B-A286-9423F8380766}">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400" dirty="0" smtClean="0">
              <a:solidFill>
                <a:schemeClr val="accent1"/>
              </a:solidFill>
              <a:latin typeface="Comic Sans MS" pitchFamily="66" charset="0"/>
            </a:rPr>
            <a:t>Presenza di </a:t>
          </a:r>
          <a:r>
            <a:rPr lang="it-IT" sz="2400" b="1" dirty="0" smtClean="0">
              <a:solidFill>
                <a:schemeClr val="accent1"/>
              </a:solidFill>
              <a:latin typeface="Comic Sans MS" pitchFamily="66" charset="0"/>
            </a:rPr>
            <a:t>doppi legami</a:t>
          </a:r>
          <a:r>
            <a:rPr lang="it-IT" sz="2400" dirty="0" smtClean="0">
              <a:solidFill>
                <a:schemeClr val="accent1"/>
              </a:solidFill>
              <a:latin typeface="Comic Sans MS" pitchFamily="66" charset="0"/>
            </a:rPr>
            <a:t> (insaturi) tra gli atomi di carbonio</a:t>
          </a:r>
          <a:endParaRPr lang="it-IT" sz="2400" dirty="0">
            <a:solidFill>
              <a:schemeClr val="accent1"/>
            </a:solidFill>
          </a:endParaRPr>
        </a:p>
      </dgm:t>
    </dgm:pt>
    <dgm:pt modelId="{5EDF2DD0-39AE-4573-98AD-40D70BD26D12}" type="parTrans" cxnId="{B26AF221-93D1-4C63-AADB-27F4523C4272}">
      <dgm:prSet/>
      <dgm:spPr/>
      <dgm:t>
        <a:bodyPr/>
        <a:lstStyle/>
        <a:p>
          <a:endParaRPr lang="it-IT"/>
        </a:p>
      </dgm:t>
    </dgm:pt>
    <dgm:pt modelId="{BE789B86-6884-4A4E-96E7-01176E96D226}" type="sibTrans" cxnId="{B26AF221-93D1-4C63-AADB-27F4523C4272}">
      <dgm:prSet/>
      <dgm:spPr/>
      <dgm:t>
        <a:bodyPr/>
        <a:lstStyle/>
        <a:p>
          <a:endParaRPr lang="it-IT"/>
        </a:p>
      </dgm:t>
    </dgm:pt>
    <dgm:pt modelId="{3DF1C1FF-E2E6-400B-BA9B-EA212866F3FB}">
      <dgm:prSet phldrT="[Tes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err="1" smtClean="0">
              <a:solidFill>
                <a:schemeClr val="accent1"/>
              </a:solidFill>
              <a:latin typeface="Comic Sans MS" pitchFamily="66" charset="0"/>
            </a:rPr>
            <a:t>Ac</a:t>
          </a:r>
          <a:r>
            <a:rPr lang="it-IT" dirty="0" smtClean="0">
              <a:solidFill>
                <a:schemeClr val="accent1"/>
              </a:solidFill>
              <a:latin typeface="Comic Sans MS" pitchFamily="66" charset="0"/>
            </a:rPr>
            <a:t> grassi saturi</a:t>
          </a:r>
          <a:endParaRPr lang="it-IT" dirty="0">
            <a:solidFill>
              <a:schemeClr val="accent1"/>
            </a:solidFill>
            <a:latin typeface="Comic Sans MS" pitchFamily="66" charset="0"/>
          </a:endParaRPr>
        </a:p>
      </dgm:t>
    </dgm:pt>
    <dgm:pt modelId="{F55415B9-690D-4F37-8C63-CDDB2C46D559}" type="parTrans" cxnId="{1B81FD71-2F71-4C73-B71D-985FB1BF0F81}">
      <dgm:prSet/>
      <dgm:spPr/>
      <dgm:t>
        <a:bodyPr/>
        <a:lstStyle/>
        <a:p>
          <a:endParaRPr lang="it-IT"/>
        </a:p>
      </dgm:t>
    </dgm:pt>
    <dgm:pt modelId="{7D748FD5-9B41-4E45-9166-F9C84A7483B6}" type="sibTrans" cxnId="{1B81FD71-2F71-4C73-B71D-985FB1BF0F81}">
      <dgm:prSet/>
      <dgm:spPr/>
      <dgm:t>
        <a:bodyPr/>
        <a:lstStyle/>
        <a:p>
          <a:endParaRPr lang="it-IT"/>
        </a:p>
      </dgm:t>
    </dgm:pt>
    <dgm:pt modelId="{7CB958D4-2B8A-492D-BE4B-189CBE971BB8}">
      <dgm:prSet phldrT="[Tes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err="1" smtClean="0">
              <a:solidFill>
                <a:schemeClr val="accent1"/>
              </a:solidFill>
              <a:latin typeface="Comic Sans MS" pitchFamily="66" charset="0"/>
            </a:rPr>
            <a:t>Ac</a:t>
          </a:r>
          <a:r>
            <a:rPr lang="it-IT" dirty="0" smtClean="0">
              <a:solidFill>
                <a:schemeClr val="accent1"/>
              </a:solidFill>
              <a:latin typeface="Comic Sans MS" pitchFamily="66" charset="0"/>
            </a:rPr>
            <a:t>. grassi insaturi</a:t>
          </a:r>
          <a:endParaRPr lang="it-IT" dirty="0">
            <a:solidFill>
              <a:schemeClr val="accent1"/>
            </a:solidFill>
            <a:latin typeface="Comic Sans MS" pitchFamily="66" charset="0"/>
          </a:endParaRPr>
        </a:p>
      </dgm:t>
    </dgm:pt>
    <dgm:pt modelId="{05DBC09F-CA6C-4C6D-993B-9A5CB46DC125}" type="parTrans" cxnId="{3DA57241-325B-4150-8CAB-6889EB2DD19B}">
      <dgm:prSet/>
      <dgm:spPr/>
      <dgm:t>
        <a:bodyPr/>
        <a:lstStyle/>
        <a:p>
          <a:endParaRPr lang="it-IT"/>
        </a:p>
      </dgm:t>
    </dgm:pt>
    <dgm:pt modelId="{1C09E905-A4AA-4ED4-B272-786972B18E77}" type="sibTrans" cxnId="{3DA57241-325B-4150-8CAB-6889EB2DD19B}">
      <dgm:prSet/>
      <dgm:spPr/>
      <dgm:t>
        <a:bodyPr/>
        <a:lstStyle/>
        <a:p>
          <a:endParaRPr lang="it-IT"/>
        </a:p>
      </dgm:t>
    </dgm:pt>
    <dgm:pt modelId="{DF064D59-0254-4C08-A05D-CD637B1BBCC0}" type="pres">
      <dgm:prSet presAssocID="{F28C3D7C-134A-4692-8A08-51DBB84FD68E}" presName="diagram" presStyleCnt="0">
        <dgm:presLayoutVars>
          <dgm:chPref val="1"/>
          <dgm:dir/>
          <dgm:animOne val="branch"/>
          <dgm:animLvl val="lvl"/>
          <dgm:resizeHandles val="exact"/>
        </dgm:presLayoutVars>
      </dgm:prSet>
      <dgm:spPr/>
      <dgm:t>
        <a:bodyPr/>
        <a:lstStyle/>
        <a:p>
          <a:endParaRPr lang="it-IT"/>
        </a:p>
      </dgm:t>
    </dgm:pt>
    <dgm:pt modelId="{16D7FEE9-F76E-4F06-8F60-31162E2617A9}" type="pres">
      <dgm:prSet presAssocID="{F06FE4F3-94E9-441B-A286-9423F8380766}" presName="root1" presStyleCnt="0"/>
      <dgm:spPr/>
    </dgm:pt>
    <dgm:pt modelId="{7E4D83C7-ECD5-499E-88D8-77608137AF25}" type="pres">
      <dgm:prSet presAssocID="{F06FE4F3-94E9-441B-A286-9423F8380766}" presName="LevelOneTextNode" presStyleLbl="node0" presStyleIdx="0" presStyleCnt="1" custScaleX="195755" custScaleY="165960" custLinFactNeighborX="-36122" custLinFactNeighborY="-9963">
        <dgm:presLayoutVars>
          <dgm:chPref val="3"/>
        </dgm:presLayoutVars>
      </dgm:prSet>
      <dgm:spPr/>
      <dgm:t>
        <a:bodyPr/>
        <a:lstStyle/>
        <a:p>
          <a:endParaRPr lang="it-IT"/>
        </a:p>
      </dgm:t>
    </dgm:pt>
    <dgm:pt modelId="{DF4F4DEB-B009-42CB-84A7-601C0D42E7C0}" type="pres">
      <dgm:prSet presAssocID="{F06FE4F3-94E9-441B-A286-9423F8380766}" presName="level2hierChild" presStyleCnt="0"/>
      <dgm:spPr/>
    </dgm:pt>
    <dgm:pt modelId="{1F4B9CA7-4880-483D-9DAE-D4422A44D661}" type="pres">
      <dgm:prSet presAssocID="{F55415B9-690D-4F37-8C63-CDDB2C46D559}" presName="conn2-1" presStyleLbl="parChTrans1D2" presStyleIdx="0" presStyleCnt="2"/>
      <dgm:spPr/>
      <dgm:t>
        <a:bodyPr/>
        <a:lstStyle/>
        <a:p>
          <a:endParaRPr lang="it-IT"/>
        </a:p>
      </dgm:t>
    </dgm:pt>
    <dgm:pt modelId="{BE76086A-4C6B-43E1-8E8C-D26CC472E75B}" type="pres">
      <dgm:prSet presAssocID="{F55415B9-690D-4F37-8C63-CDDB2C46D559}" presName="connTx" presStyleLbl="parChTrans1D2" presStyleIdx="0" presStyleCnt="2"/>
      <dgm:spPr/>
      <dgm:t>
        <a:bodyPr/>
        <a:lstStyle/>
        <a:p>
          <a:endParaRPr lang="it-IT"/>
        </a:p>
      </dgm:t>
    </dgm:pt>
    <dgm:pt modelId="{F77B426A-F7C8-452C-A24B-024455D928F2}" type="pres">
      <dgm:prSet presAssocID="{3DF1C1FF-E2E6-400B-BA9B-EA212866F3FB}" presName="root2" presStyleCnt="0"/>
      <dgm:spPr/>
    </dgm:pt>
    <dgm:pt modelId="{5E222B82-4AB5-400F-93C4-8F9DCFC7CC81}" type="pres">
      <dgm:prSet presAssocID="{3DF1C1FF-E2E6-400B-BA9B-EA212866F3FB}" presName="LevelTwoTextNode" presStyleLbl="node2" presStyleIdx="0" presStyleCnt="2" custScaleX="165640" custLinFactNeighborX="82562" custLinFactNeighborY="-8268">
        <dgm:presLayoutVars>
          <dgm:chPref val="3"/>
        </dgm:presLayoutVars>
      </dgm:prSet>
      <dgm:spPr/>
      <dgm:t>
        <a:bodyPr/>
        <a:lstStyle/>
        <a:p>
          <a:endParaRPr lang="it-IT"/>
        </a:p>
      </dgm:t>
    </dgm:pt>
    <dgm:pt modelId="{AE53DC7F-3DF0-4FC3-937D-FC83CC180F08}" type="pres">
      <dgm:prSet presAssocID="{3DF1C1FF-E2E6-400B-BA9B-EA212866F3FB}" presName="level3hierChild" presStyleCnt="0"/>
      <dgm:spPr/>
    </dgm:pt>
    <dgm:pt modelId="{C97CBC3F-EC5F-41FC-A46D-81B395FDD6FE}" type="pres">
      <dgm:prSet presAssocID="{05DBC09F-CA6C-4C6D-993B-9A5CB46DC125}" presName="conn2-1" presStyleLbl="parChTrans1D2" presStyleIdx="1" presStyleCnt="2"/>
      <dgm:spPr/>
      <dgm:t>
        <a:bodyPr/>
        <a:lstStyle/>
        <a:p>
          <a:endParaRPr lang="it-IT"/>
        </a:p>
      </dgm:t>
    </dgm:pt>
    <dgm:pt modelId="{40C62F96-9F26-47A4-A74E-664D7F57FFF4}" type="pres">
      <dgm:prSet presAssocID="{05DBC09F-CA6C-4C6D-993B-9A5CB46DC125}" presName="connTx" presStyleLbl="parChTrans1D2" presStyleIdx="1" presStyleCnt="2"/>
      <dgm:spPr/>
      <dgm:t>
        <a:bodyPr/>
        <a:lstStyle/>
        <a:p>
          <a:endParaRPr lang="it-IT"/>
        </a:p>
      </dgm:t>
    </dgm:pt>
    <dgm:pt modelId="{78AD8E89-4C57-4E4B-A599-412B6C893285}" type="pres">
      <dgm:prSet presAssocID="{7CB958D4-2B8A-492D-BE4B-189CBE971BB8}" presName="root2" presStyleCnt="0"/>
      <dgm:spPr/>
    </dgm:pt>
    <dgm:pt modelId="{1D2089DD-3737-4EEC-99A5-A029C5398ECA}" type="pres">
      <dgm:prSet presAssocID="{7CB958D4-2B8A-492D-BE4B-189CBE971BB8}" presName="LevelTwoTextNode" presStyleLbl="node2" presStyleIdx="1" presStyleCnt="2" custScaleX="162560" custLinFactNeighborX="82562" custLinFactNeighborY="-194">
        <dgm:presLayoutVars>
          <dgm:chPref val="3"/>
        </dgm:presLayoutVars>
      </dgm:prSet>
      <dgm:spPr/>
      <dgm:t>
        <a:bodyPr/>
        <a:lstStyle/>
        <a:p>
          <a:endParaRPr lang="it-IT"/>
        </a:p>
      </dgm:t>
    </dgm:pt>
    <dgm:pt modelId="{AB2C1579-003E-43C9-90B7-C18EF5F79E2E}" type="pres">
      <dgm:prSet presAssocID="{7CB958D4-2B8A-492D-BE4B-189CBE971BB8}" presName="level3hierChild" presStyleCnt="0"/>
      <dgm:spPr/>
    </dgm:pt>
  </dgm:ptLst>
  <dgm:cxnLst>
    <dgm:cxn modelId="{1B81FD71-2F71-4C73-B71D-985FB1BF0F81}" srcId="{F06FE4F3-94E9-441B-A286-9423F8380766}" destId="{3DF1C1FF-E2E6-400B-BA9B-EA212866F3FB}" srcOrd="0" destOrd="0" parTransId="{F55415B9-690D-4F37-8C63-CDDB2C46D559}" sibTransId="{7D748FD5-9B41-4E45-9166-F9C84A7483B6}"/>
    <dgm:cxn modelId="{86AD911C-4A99-4D86-BFD1-AE033B6F0377}" type="presOf" srcId="{7CB958D4-2B8A-492D-BE4B-189CBE971BB8}" destId="{1D2089DD-3737-4EEC-99A5-A029C5398ECA}" srcOrd="0" destOrd="0" presId="urn:microsoft.com/office/officeart/2005/8/layout/hierarchy2"/>
    <dgm:cxn modelId="{4FD61A92-6383-443A-B4BE-1B4A5125D4AC}" type="presOf" srcId="{F28C3D7C-134A-4692-8A08-51DBB84FD68E}" destId="{DF064D59-0254-4C08-A05D-CD637B1BBCC0}" srcOrd="0" destOrd="0" presId="urn:microsoft.com/office/officeart/2005/8/layout/hierarchy2"/>
    <dgm:cxn modelId="{ED1C959C-842B-4C4D-9A84-F1A14E3CB12C}" type="presOf" srcId="{F06FE4F3-94E9-441B-A286-9423F8380766}" destId="{7E4D83C7-ECD5-499E-88D8-77608137AF25}" srcOrd="0" destOrd="0" presId="urn:microsoft.com/office/officeart/2005/8/layout/hierarchy2"/>
    <dgm:cxn modelId="{B26AF221-93D1-4C63-AADB-27F4523C4272}" srcId="{F28C3D7C-134A-4692-8A08-51DBB84FD68E}" destId="{F06FE4F3-94E9-441B-A286-9423F8380766}" srcOrd="0" destOrd="0" parTransId="{5EDF2DD0-39AE-4573-98AD-40D70BD26D12}" sibTransId="{BE789B86-6884-4A4E-96E7-01176E96D226}"/>
    <dgm:cxn modelId="{2C1084C0-9EEB-4111-84DC-350372911E20}" type="presOf" srcId="{F55415B9-690D-4F37-8C63-CDDB2C46D559}" destId="{1F4B9CA7-4880-483D-9DAE-D4422A44D661}" srcOrd="0" destOrd="0" presId="urn:microsoft.com/office/officeart/2005/8/layout/hierarchy2"/>
    <dgm:cxn modelId="{9C40C77F-48D4-4F3D-8CB1-37CB5E68093B}" type="presOf" srcId="{3DF1C1FF-E2E6-400B-BA9B-EA212866F3FB}" destId="{5E222B82-4AB5-400F-93C4-8F9DCFC7CC81}" srcOrd="0" destOrd="0" presId="urn:microsoft.com/office/officeart/2005/8/layout/hierarchy2"/>
    <dgm:cxn modelId="{86A00125-18AF-4DD2-86DE-0248007CA66D}" type="presOf" srcId="{F55415B9-690D-4F37-8C63-CDDB2C46D559}" destId="{BE76086A-4C6B-43E1-8E8C-D26CC472E75B}" srcOrd="1" destOrd="0" presId="urn:microsoft.com/office/officeart/2005/8/layout/hierarchy2"/>
    <dgm:cxn modelId="{4CE42D0A-BB25-4C6B-A4B9-FFA1A254638A}" type="presOf" srcId="{05DBC09F-CA6C-4C6D-993B-9A5CB46DC125}" destId="{C97CBC3F-EC5F-41FC-A46D-81B395FDD6FE}" srcOrd="0" destOrd="0" presId="urn:microsoft.com/office/officeart/2005/8/layout/hierarchy2"/>
    <dgm:cxn modelId="{C0F90BF3-7113-4BEF-A49B-822A21E078F1}" type="presOf" srcId="{05DBC09F-CA6C-4C6D-993B-9A5CB46DC125}" destId="{40C62F96-9F26-47A4-A74E-664D7F57FFF4}" srcOrd="1" destOrd="0" presId="urn:microsoft.com/office/officeart/2005/8/layout/hierarchy2"/>
    <dgm:cxn modelId="{3DA57241-325B-4150-8CAB-6889EB2DD19B}" srcId="{F06FE4F3-94E9-441B-A286-9423F8380766}" destId="{7CB958D4-2B8A-492D-BE4B-189CBE971BB8}" srcOrd="1" destOrd="0" parTransId="{05DBC09F-CA6C-4C6D-993B-9A5CB46DC125}" sibTransId="{1C09E905-A4AA-4ED4-B272-786972B18E77}"/>
    <dgm:cxn modelId="{642CEBDA-4B48-499B-97A0-AF38B0C85542}" type="presParOf" srcId="{DF064D59-0254-4C08-A05D-CD637B1BBCC0}" destId="{16D7FEE9-F76E-4F06-8F60-31162E2617A9}" srcOrd="0" destOrd="0" presId="urn:microsoft.com/office/officeart/2005/8/layout/hierarchy2"/>
    <dgm:cxn modelId="{F4EDE174-2035-45B5-ACA8-C26EC2F4A629}" type="presParOf" srcId="{16D7FEE9-F76E-4F06-8F60-31162E2617A9}" destId="{7E4D83C7-ECD5-499E-88D8-77608137AF25}" srcOrd="0" destOrd="0" presId="urn:microsoft.com/office/officeart/2005/8/layout/hierarchy2"/>
    <dgm:cxn modelId="{C6DA3E49-EF16-464C-AB89-F0CACFF78E2C}" type="presParOf" srcId="{16D7FEE9-F76E-4F06-8F60-31162E2617A9}" destId="{DF4F4DEB-B009-42CB-84A7-601C0D42E7C0}" srcOrd="1" destOrd="0" presId="urn:microsoft.com/office/officeart/2005/8/layout/hierarchy2"/>
    <dgm:cxn modelId="{B17BAB51-ABF9-4631-8178-B1287A0BF089}" type="presParOf" srcId="{DF4F4DEB-B009-42CB-84A7-601C0D42E7C0}" destId="{1F4B9CA7-4880-483D-9DAE-D4422A44D661}" srcOrd="0" destOrd="0" presId="urn:microsoft.com/office/officeart/2005/8/layout/hierarchy2"/>
    <dgm:cxn modelId="{74903F96-C080-40C6-BE0A-45E71579759E}" type="presParOf" srcId="{1F4B9CA7-4880-483D-9DAE-D4422A44D661}" destId="{BE76086A-4C6B-43E1-8E8C-D26CC472E75B}" srcOrd="0" destOrd="0" presId="urn:microsoft.com/office/officeart/2005/8/layout/hierarchy2"/>
    <dgm:cxn modelId="{ECA14583-A156-42E0-898F-9C56BA02A443}" type="presParOf" srcId="{DF4F4DEB-B009-42CB-84A7-601C0D42E7C0}" destId="{F77B426A-F7C8-452C-A24B-024455D928F2}" srcOrd="1" destOrd="0" presId="urn:microsoft.com/office/officeart/2005/8/layout/hierarchy2"/>
    <dgm:cxn modelId="{01760506-A74F-4159-8694-9EC9D0A82F24}" type="presParOf" srcId="{F77B426A-F7C8-452C-A24B-024455D928F2}" destId="{5E222B82-4AB5-400F-93C4-8F9DCFC7CC81}" srcOrd="0" destOrd="0" presId="urn:microsoft.com/office/officeart/2005/8/layout/hierarchy2"/>
    <dgm:cxn modelId="{BE7B08A6-F876-4CD3-B6E1-236ED28B9267}" type="presParOf" srcId="{F77B426A-F7C8-452C-A24B-024455D928F2}" destId="{AE53DC7F-3DF0-4FC3-937D-FC83CC180F08}" srcOrd="1" destOrd="0" presId="urn:microsoft.com/office/officeart/2005/8/layout/hierarchy2"/>
    <dgm:cxn modelId="{3A4796E4-4F12-4292-AB17-61CD2A747898}" type="presParOf" srcId="{DF4F4DEB-B009-42CB-84A7-601C0D42E7C0}" destId="{C97CBC3F-EC5F-41FC-A46D-81B395FDD6FE}" srcOrd="2" destOrd="0" presId="urn:microsoft.com/office/officeart/2005/8/layout/hierarchy2"/>
    <dgm:cxn modelId="{A3289629-6361-436E-9AC0-1ADA843E502C}" type="presParOf" srcId="{C97CBC3F-EC5F-41FC-A46D-81B395FDD6FE}" destId="{40C62F96-9F26-47A4-A74E-664D7F57FFF4}" srcOrd="0" destOrd="0" presId="urn:microsoft.com/office/officeart/2005/8/layout/hierarchy2"/>
    <dgm:cxn modelId="{606A375C-E57D-4AAB-A9B6-98CEC7A5BA1A}" type="presParOf" srcId="{DF4F4DEB-B009-42CB-84A7-601C0D42E7C0}" destId="{78AD8E89-4C57-4E4B-A599-412B6C893285}" srcOrd="3" destOrd="0" presId="urn:microsoft.com/office/officeart/2005/8/layout/hierarchy2"/>
    <dgm:cxn modelId="{E3408AAF-5B30-412E-AE0B-5FA70D7808B2}" type="presParOf" srcId="{78AD8E89-4C57-4E4B-A599-412B6C893285}" destId="{1D2089DD-3737-4EEC-99A5-A029C5398ECA}" srcOrd="0" destOrd="0" presId="urn:microsoft.com/office/officeart/2005/8/layout/hierarchy2"/>
    <dgm:cxn modelId="{D7211641-1F98-4B75-9AC4-54609050758B}" type="presParOf" srcId="{78AD8E89-4C57-4E4B-A599-412B6C893285}" destId="{AB2C1579-003E-43C9-90B7-C18EF5F79E2E}"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9F569A-AEAF-4BEA-804D-134E44CE409B}" type="doc">
      <dgm:prSet loTypeId="urn:microsoft.com/office/officeart/2005/8/layout/vList6" loCatId="list" qsTypeId="urn:microsoft.com/office/officeart/2005/8/quickstyle/3d1" qsCatId="3D" csTypeId="urn:microsoft.com/office/officeart/2005/8/colors/colorful3" csCatId="colorful" phldr="1"/>
      <dgm:spPr/>
      <dgm:t>
        <a:bodyPr/>
        <a:lstStyle/>
        <a:p>
          <a:endParaRPr lang="it-IT"/>
        </a:p>
      </dgm:t>
    </dgm:pt>
    <dgm:pt modelId="{8B7D3609-6677-4ABF-904C-F40D1DB6BB4E}">
      <dgm:prSet phldrT="[Testo]"/>
      <dgm:spPr/>
      <dgm:t>
        <a:bodyPr/>
        <a:lstStyle/>
        <a:p>
          <a:r>
            <a:rPr lang="it-IT" dirty="0" smtClean="0"/>
            <a:t>Trigliceridi</a:t>
          </a:r>
          <a:endParaRPr lang="it-IT" dirty="0"/>
        </a:p>
      </dgm:t>
    </dgm:pt>
    <dgm:pt modelId="{ACCC26A8-E7B9-448A-8693-28FEB6D99AEE}" type="parTrans" cxnId="{EEF1BB06-8D2B-44C3-8380-E4F116D14529}">
      <dgm:prSet/>
      <dgm:spPr/>
      <dgm:t>
        <a:bodyPr/>
        <a:lstStyle/>
        <a:p>
          <a:endParaRPr lang="it-IT"/>
        </a:p>
      </dgm:t>
    </dgm:pt>
    <dgm:pt modelId="{6CB3F299-7494-435A-B4DB-9D004CDE9B54}" type="sibTrans" cxnId="{EEF1BB06-8D2B-44C3-8380-E4F116D14529}">
      <dgm:prSet/>
      <dgm:spPr/>
      <dgm:t>
        <a:bodyPr/>
        <a:lstStyle/>
        <a:p>
          <a:endParaRPr lang="it-IT"/>
        </a:p>
      </dgm:t>
    </dgm:pt>
    <dgm:pt modelId="{4E5FA9D3-32FA-4354-9486-15A0ACAF3919}">
      <dgm:prSet phldrT="[Testo]"/>
      <dgm:spPr/>
      <dgm:t>
        <a:bodyPr/>
        <a:lstStyle/>
        <a:p>
          <a:r>
            <a:rPr lang="it-IT" dirty="0" smtClean="0"/>
            <a:t>Fosfolipidi</a:t>
          </a:r>
          <a:endParaRPr lang="it-IT" dirty="0"/>
        </a:p>
      </dgm:t>
    </dgm:pt>
    <dgm:pt modelId="{C4933FD3-E3BD-4858-8F3A-2F50DC45C7A9}" type="parTrans" cxnId="{D0DD5317-EF2B-43C1-A792-B0F23692B946}">
      <dgm:prSet/>
      <dgm:spPr/>
      <dgm:t>
        <a:bodyPr/>
        <a:lstStyle/>
        <a:p>
          <a:endParaRPr lang="it-IT"/>
        </a:p>
      </dgm:t>
    </dgm:pt>
    <dgm:pt modelId="{BC891DC0-E362-4B7B-BD8E-8AA3136CC408}" type="sibTrans" cxnId="{D0DD5317-EF2B-43C1-A792-B0F23692B946}">
      <dgm:prSet/>
      <dgm:spPr/>
      <dgm:t>
        <a:bodyPr/>
        <a:lstStyle/>
        <a:p>
          <a:endParaRPr lang="it-IT"/>
        </a:p>
      </dgm:t>
    </dgm:pt>
    <dgm:pt modelId="{14592170-7503-44FE-9993-5684BDC51051}">
      <dgm:prSet phldrT="[Testo]"/>
      <dgm:spPr/>
      <dgm:t>
        <a:bodyPr/>
        <a:lstStyle/>
        <a:p>
          <a:r>
            <a:rPr lang="it-IT" dirty="0" smtClean="0"/>
            <a:t>Steroli</a:t>
          </a:r>
          <a:endParaRPr lang="it-IT" dirty="0"/>
        </a:p>
      </dgm:t>
    </dgm:pt>
    <dgm:pt modelId="{ACD7F3B4-FA57-4425-9889-E687CB863689}" type="parTrans" cxnId="{7CFEBFE2-4713-45EB-A232-9FB506BB66FD}">
      <dgm:prSet/>
      <dgm:spPr/>
      <dgm:t>
        <a:bodyPr/>
        <a:lstStyle/>
        <a:p>
          <a:endParaRPr lang="it-IT"/>
        </a:p>
      </dgm:t>
    </dgm:pt>
    <dgm:pt modelId="{8B032A61-C908-4A04-8282-4901BE72589D}" type="sibTrans" cxnId="{7CFEBFE2-4713-45EB-A232-9FB506BB66FD}">
      <dgm:prSet/>
      <dgm:spPr/>
      <dgm:t>
        <a:bodyPr/>
        <a:lstStyle/>
        <a:p>
          <a:endParaRPr lang="it-IT"/>
        </a:p>
      </dgm:t>
    </dgm:pt>
    <dgm:pt modelId="{EFDFCF09-8662-4591-98E1-1B2B06221DBB}">
      <dgm:prSet/>
      <dgm:spPr/>
      <dgm:t>
        <a:bodyPr/>
        <a:lstStyle/>
        <a:p>
          <a:pPr algn="ctr"/>
          <a:r>
            <a:rPr lang="it-IT" dirty="0" smtClean="0">
              <a:solidFill>
                <a:schemeClr val="accent1">
                  <a:lumMod val="75000"/>
                </a:schemeClr>
              </a:solidFill>
              <a:latin typeface="Comic Sans MS" pitchFamily="66" charset="0"/>
            </a:rPr>
            <a:t>Glicerolo + 2 acidi grassi + gruppo fosfato</a:t>
          </a:r>
          <a:endParaRPr lang="it-IT" dirty="0">
            <a:solidFill>
              <a:schemeClr val="accent1">
                <a:lumMod val="75000"/>
              </a:schemeClr>
            </a:solidFill>
            <a:latin typeface="Comic Sans MS" pitchFamily="66" charset="0"/>
          </a:endParaRPr>
        </a:p>
      </dgm:t>
    </dgm:pt>
    <dgm:pt modelId="{FA4A0E5F-6037-4BEB-B1ED-B43CA8E2A448}" type="parTrans" cxnId="{B235ECDF-B387-43EE-84B6-C7BE729F154A}">
      <dgm:prSet/>
      <dgm:spPr/>
      <dgm:t>
        <a:bodyPr/>
        <a:lstStyle/>
        <a:p>
          <a:endParaRPr lang="it-IT"/>
        </a:p>
      </dgm:t>
    </dgm:pt>
    <dgm:pt modelId="{28C571AB-8423-48D0-A6CD-FC8E44AE30C2}" type="sibTrans" cxnId="{B235ECDF-B387-43EE-84B6-C7BE729F154A}">
      <dgm:prSet/>
      <dgm:spPr/>
      <dgm:t>
        <a:bodyPr/>
        <a:lstStyle/>
        <a:p>
          <a:endParaRPr lang="it-IT"/>
        </a:p>
      </dgm:t>
    </dgm:pt>
    <dgm:pt modelId="{65944490-B1E6-445A-ADEE-6368A8A728E9}">
      <dgm:prSet/>
      <dgm:spPr/>
      <dgm:t>
        <a:bodyPr/>
        <a:lstStyle/>
        <a:p>
          <a:pPr algn="ctr"/>
          <a:r>
            <a:rPr lang="it-IT" dirty="0" smtClean="0">
              <a:solidFill>
                <a:schemeClr val="accent1">
                  <a:lumMod val="75000"/>
                </a:schemeClr>
              </a:solidFill>
              <a:latin typeface="Comic Sans MS" pitchFamily="66" charset="0"/>
            </a:rPr>
            <a:t>4 anelli di carbonio + catene laterali</a:t>
          </a:r>
          <a:endParaRPr lang="it-IT" dirty="0">
            <a:solidFill>
              <a:schemeClr val="accent1">
                <a:lumMod val="75000"/>
              </a:schemeClr>
            </a:solidFill>
            <a:latin typeface="Comic Sans MS" pitchFamily="66" charset="0"/>
          </a:endParaRPr>
        </a:p>
      </dgm:t>
    </dgm:pt>
    <dgm:pt modelId="{B107AE51-DBE5-45A5-96E4-AEB4C45F4D81}" type="parTrans" cxnId="{8E660FB3-0B6A-40A1-8C3E-4C8A7F2A86A0}">
      <dgm:prSet/>
      <dgm:spPr/>
      <dgm:t>
        <a:bodyPr/>
        <a:lstStyle/>
        <a:p>
          <a:endParaRPr lang="it-IT"/>
        </a:p>
      </dgm:t>
    </dgm:pt>
    <dgm:pt modelId="{585FDE85-8F01-4DC6-9264-82780F1D0F73}" type="sibTrans" cxnId="{8E660FB3-0B6A-40A1-8C3E-4C8A7F2A86A0}">
      <dgm:prSet/>
      <dgm:spPr/>
      <dgm:t>
        <a:bodyPr/>
        <a:lstStyle/>
        <a:p>
          <a:endParaRPr lang="it-IT"/>
        </a:p>
      </dgm:t>
    </dgm:pt>
    <dgm:pt modelId="{C02C5936-75C5-4947-9A7D-A9FF1F4DD7C0}">
      <dgm:prSet phldrT="[Testo]" custT="1"/>
      <dgm:spPr/>
      <dgm:t>
        <a:bodyPr/>
        <a:lstStyle/>
        <a:p>
          <a:pPr algn="ctr"/>
          <a:r>
            <a:rPr lang="it-IT" sz="2400" b="0" dirty="0" smtClean="0">
              <a:solidFill>
                <a:schemeClr val="accent1">
                  <a:lumMod val="75000"/>
                </a:schemeClr>
              </a:solidFill>
              <a:latin typeface="Comic Sans MS" pitchFamily="66" charset="0"/>
            </a:rPr>
            <a:t>Glicerolo  + 3 acidi grassi</a:t>
          </a:r>
          <a:endParaRPr lang="it-IT" sz="1700" dirty="0"/>
        </a:p>
      </dgm:t>
    </dgm:pt>
    <dgm:pt modelId="{313166D0-D6BC-4654-AD92-19046A9E4EB0}" type="parTrans" cxnId="{E635CB65-B5CC-4180-984B-2A2588B040FF}">
      <dgm:prSet/>
      <dgm:spPr/>
      <dgm:t>
        <a:bodyPr/>
        <a:lstStyle/>
        <a:p>
          <a:endParaRPr lang="it-IT"/>
        </a:p>
      </dgm:t>
    </dgm:pt>
    <dgm:pt modelId="{8EE17360-41B0-459D-BFE0-683E9C26602F}" type="sibTrans" cxnId="{E635CB65-B5CC-4180-984B-2A2588B040FF}">
      <dgm:prSet/>
      <dgm:spPr/>
      <dgm:t>
        <a:bodyPr/>
        <a:lstStyle/>
        <a:p>
          <a:endParaRPr lang="it-IT"/>
        </a:p>
      </dgm:t>
    </dgm:pt>
    <dgm:pt modelId="{FC1C8ED5-43C1-4DB7-A8B2-F1E9B2D1D5A3}" type="pres">
      <dgm:prSet presAssocID="{DE9F569A-AEAF-4BEA-804D-134E44CE409B}" presName="Name0" presStyleCnt="0">
        <dgm:presLayoutVars>
          <dgm:dir/>
          <dgm:animLvl val="lvl"/>
          <dgm:resizeHandles/>
        </dgm:presLayoutVars>
      </dgm:prSet>
      <dgm:spPr/>
      <dgm:t>
        <a:bodyPr/>
        <a:lstStyle/>
        <a:p>
          <a:endParaRPr lang="it-IT"/>
        </a:p>
      </dgm:t>
    </dgm:pt>
    <dgm:pt modelId="{F1DBFBBA-F87F-489A-B99A-372906ED0CCA}" type="pres">
      <dgm:prSet presAssocID="{8B7D3609-6677-4ABF-904C-F40D1DB6BB4E}" presName="linNode" presStyleCnt="0"/>
      <dgm:spPr/>
    </dgm:pt>
    <dgm:pt modelId="{E4E88DCA-9D3F-4C2F-BEF8-D8CEF5AB398C}" type="pres">
      <dgm:prSet presAssocID="{8B7D3609-6677-4ABF-904C-F40D1DB6BB4E}" presName="parentShp" presStyleLbl="node1" presStyleIdx="0" presStyleCnt="3">
        <dgm:presLayoutVars>
          <dgm:bulletEnabled val="1"/>
        </dgm:presLayoutVars>
      </dgm:prSet>
      <dgm:spPr/>
      <dgm:t>
        <a:bodyPr/>
        <a:lstStyle/>
        <a:p>
          <a:endParaRPr lang="it-IT"/>
        </a:p>
      </dgm:t>
    </dgm:pt>
    <dgm:pt modelId="{76CA8B70-1062-44C5-A02D-4C33C4FF7057}" type="pres">
      <dgm:prSet presAssocID="{8B7D3609-6677-4ABF-904C-F40D1DB6BB4E}" presName="childShp" presStyleLbl="bgAccFollowNode1" presStyleIdx="0" presStyleCnt="3" custScaleX="109224">
        <dgm:presLayoutVars>
          <dgm:bulletEnabled val="1"/>
        </dgm:presLayoutVars>
      </dgm:prSet>
      <dgm:spPr/>
      <dgm:t>
        <a:bodyPr/>
        <a:lstStyle/>
        <a:p>
          <a:endParaRPr lang="it-IT"/>
        </a:p>
      </dgm:t>
    </dgm:pt>
    <dgm:pt modelId="{B458767B-96D7-4495-AC06-EB3CD38F0D22}" type="pres">
      <dgm:prSet presAssocID="{6CB3F299-7494-435A-B4DB-9D004CDE9B54}" presName="spacing" presStyleCnt="0"/>
      <dgm:spPr/>
    </dgm:pt>
    <dgm:pt modelId="{F532296F-C263-4618-AF59-73B51EC1E03E}" type="pres">
      <dgm:prSet presAssocID="{4E5FA9D3-32FA-4354-9486-15A0ACAF3919}" presName="linNode" presStyleCnt="0"/>
      <dgm:spPr/>
    </dgm:pt>
    <dgm:pt modelId="{30D4ACE7-B29F-4F63-941F-9EB798B6F264}" type="pres">
      <dgm:prSet presAssocID="{4E5FA9D3-32FA-4354-9486-15A0ACAF3919}" presName="parentShp" presStyleLbl="node1" presStyleIdx="1" presStyleCnt="3">
        <dgm:presLayoutVars>
          <dgm:bulletEnabled val="1"/>
        </dgm:presLayoutVars>
      </dgm:prSet>
      <dgm:spPr/>
      <dgm:t>
        <a:bodyPr/>
        <a:lstStyle/>
        <a:p>
          <a:endParaRPr lang="it-IT"/>
        </a:p>
      </dgm:t>
    </dgm:pt>
    <dgm:pt modelId="{11E12978-B492-4A29-BB74-057F324768C7}" type="pres">
      <dgm:prSet presAssocID="{4E5FA9D3-32FA-4354-9486-15A0ACAF3919}" presName="childShp" presStyleLbl="bgAccFollowNode1" presStyleIdx="1" presStyleCnt="3">
        <dgm:presLayoutVars>
          <dgm:bulletEnabled val="1"/>
        </dgm:presLayoutVars>
      </dgm:prSet>
      <dgm:spPr/>
      <dgm:t>
        <a:bodyPr/>
        <a:lstStyle/>
        <a:p>
          <a:endParaRPr lang="it-IT"/>
        </a:p>
      </dgm:t>
    </dgm:pt>
    <dgm:pt modelId="{B3B787F1-ED7B-4296-B162-8B3E6C164042}" type="pres">
      <dgm:prSet presAssocID="{BC891DC0-E362-4B7B-BD8E-8AA3136CC408}" presName="spacing" presStyleCnt="0"/>
      <dgm:spPr/>
    </dgm:pt>
    <dgm:pt modelId="{073DC5D0-C442-430C-B78C-77A46184BFFA}" type="pres">
      <dgm:prSet presAssocID="{14592170-7503-44FE-9993-5684BDC51051}" presName="linNode" presStyleCnt="0"/>
      <dgm:spPr/>
    </dgm:pt>
    <dgm:pt modelId="{EBDB7400-E358-499E-8B47-30358CB17B89}" type="pres">
      <dgm:prSet presAssocID="{14592170-7503-44FE-9993-5684BDC51051}" presName="parentShp" presStyleLbl="node1" presStyleIdx="2" presStyleCnt="3">
        <dgm:presLayoutVars>
          <dgm:bulletEnabled val="1"/>
        </dgm:presLayoutVars>
      </dgm:prSet>
      <dgm:spPr/>
      <dgm:t>
        <a:bodyPr/>
        <a:lstStyle/>
        <a:p>
          <a:endParaRPr lang="it-IT"/>
        </a:p>
      </dgm:t>
    </dgm:pt>
    <dgm:pt modelId="{C7DCBB4C-2421-49BB-8D53-D235F75690B7}" type="pres">
      <dgm:prSet presAssocID="{14592170-7503-44FE-9993-5684BDC51051}" presName="childShp" presStyleLbl="bgAccFollowNode1" presStyleIdx="2" presStyleCnt="3">
        <dgm:presLayoutVars>
          <dgm:bulletEnabled val="1"/>
        </dgm:presLayoutVars>
      </dgm:prSet>
      <dgm:spPr/>
      <dgm:t>
        <a:bodyPr/>
        <a:lstStyle/>
        <a:p>
          <a:endParaRPr lang="it-IT"/>
        </a:p>
      </dgm:t>
    </dgm:pt>
  </dgm:ptLst>
  <dgm:cxnLst>
    <dgm:cxn modelId="{9B5EFFA2-3315-47AE-9DC2-2F227C647FE6}" type="presOf" srcId="{4E5FA9D3-32FA-4354-9486-15A0ACAF3919}" destId="{30D4ACE7-B29F-4F63-941F-9EB798B6F264}" srcOrd="0" destOrd="0" presId="urn:microsoft.com/office/officeart/2005/8/layout/vList6"/>
    <dgm:cxn modelId="{B235ECDF-B387-43EE-84B6-C7BE729F154A}" srcId="{4E5FA9D3-32FA-4354-9486-15A0ACAF3919}" destId="{EFDFCF09-8662-4591-98E1-1B2B06221DBB}" srcOrd="0" destOrd="0" parTransId="{FA4A0E5F-6037-4BEB-B1ED-B43CA8E2A448}" sibTransId="{28C571AB-8423-48D0-A6CD-FC8E44AE30C2}"/>
    <dgm:cxn modelId="{8AF692B7-DCD1-4FDD-BFDF-B220C33354CB}" type="presOf" srcId="{8B7D3609-6677-4ABF-904C-F40D1DB6BB4E}" destId="{E4E88DCA-9D3F-4C2F-BEF8-D8CEF5AB398C}" srcOrd="0" destOrd="0" presId="urn:microsoft.com/office/officeart/2005/8/layout/vList6"/>
    <dgm:cxn modelId="{9C79556C-986C-4C75-96F9-DD7042D75387}" type="presOf" srcId="{65944490-B1E6-445A-ADEE-6368A8A728E9}" destId="{C7DCBB4C-2421-49BB-8D53-D235F75690B7}" srcOrd="0" destOrd="0" presId="urn:microsoft.com/office/officeart/2005/8/layout/vList6"/>
    <dgm:cxn modelId="{1F351DC0-0D37-4165-962F-00B949CC5E00}" type="presOf" srcId="{C02C5936-75C5-4947-9A7D-A9FF1F4DD7C0}" destId="{76CA8B70-1062-44C5-A02D-4C33C4FF7057}" srcOrd="0" destOrd="0" presId="urn:microsoft.com/office/officeart/2005/8/layout/vList6"/>
    <dgm:cxn modelId="{EEF1BB06-8D2B-44C3-8380-E4F116D14529}" srcId="{DE9F569A-AEAF-4BEA-804D-134E44CE409B}" destId="{8B7D3609-6677-4ABF-904C-F40D1DB6BB4E}" srcOrd="0" destOrd="0" parTransId="{ACCC26A8-E7B9-448A-8693-28FEB6D99AEE}" sibTransId="{6CB3F299-7494-435A-B4DB-9D004CDE9B54}"/>
    <dgm:cxn modelId="{8E660FB3-0B6A-40A1-8C3E-4C8A7F2A86A0}" srcId="{14592170-7503-44FE-9993-5684BDC51051}" destId="{65944490-B1E6-445A-ADEE-6368A8A728E9}" srcOrd="0" destOrd="0" parTransId="{B107AE51-DBE5-45A5-96E4-AEB4C45F4D81}" sibTransId="{585FDE85-8F01-4DC6-9264-82780F1D0F73}"/>
    <dgm:cxn modelId="{D0DD5317-EF2B-43C1-A792-B0F23692B946}" srcId="{DE9F569A-AEAF-4BEA-804D-134E44CE409B}" destId="{4E5FA9D3-32FA-4354-9486-15A0ACAF3919}" srcOrd="1" destOrd="0" parTransId="{C4933FD3-E3BD-4858-8F3A-2F50DC45C7A9}" sibTransId="{BC891DC0-E362-4B7B-BD8E-8AA3136CC408}"/>
    <dgm:cxn modelId="{E635CB65-B5CC-4180-984B-2A2588B040FF}" srcId="{8B7D3609-6677-4ABF-904C-F40D1DB6BB4E}" destId="{C02C5936-75C5-4947-9A7D-A9FF1F4DD7C0}" srcOrd="0" destOrd="0" parTransId="{313166D0-D6BC-4654-AD92-19046A9E4EB0}" sibTransId="{8EE17360-41B0-459D-BFE0-683E9C26602F}"/>
    <dgm:cxn modelId="{7CFEBFE2-4713-45EB-A232-9FB506BB66FD}" srcId="{DE9F569A-AEAF-4BEA-804D-134E44CE409B}" destId="{14592170-7503-44FE-9993-5684BDC51051}" srcOrd="2" destOrd="0" parTransId="{ACD7F3B4-FA57-4425-9889-E687CB863689}" sibTransId="{8B032A61-C908-4A04-8282-4901BE72589D}"/>
    <dgm:cxn modelId="{9EC06642-AE6C-400A-B079-A570B529B6D3}" type="presOf" srcId="{EFDFCF09-8662-4591-98E1-1B2B06221DBB}" destId="{11E12978-B492-4A29-BB74-057F324768C7}" srcOrd="0" destOrd="0" presId="urn:microsoft.com/office/officeart/2005/8/layout/vList6"/>
    <dgm:cxn modelId="{F0464487-451F-4D57-AC4D-E47322201498}" type="presOf" srcId="{14592170-7503-44FE-9993-5684BDC51051}" destId="{EBDB7400-E358-499E-8B47-30358CB17B89}" srcOrd="0" destOrd="0" presId="urn:microsoft.com/office/officeart/2005/8/layout/vList6"/>
    <dgm:cxn modelId="{9D5D55A5-4E16-4DA9-9C6E-9885A811E988}" type="presOf" srcId="{DE9F569A-AEAF-4BEA-804D-134E44CE409B}" destId="{FC1C8ED5-43C1-4DB7-A8B2-F1E9B2D1D5A3}" srcOrd="0" destOrd="0" presId="urn:microsoft.com/office/officeart/2005/8/layout/vList6"/>
    <dgm:cxn modelId="{1DDCE699-1558-4697-9207-EFFB00900C9F}" type="presParOf" srcId="{FC1C8ED5-43C1-4DB7-A8B2-F1E9B2D1D5A3}" destId="{F1DBFBBA-F87F-489A-B99A-372906ED0CCA}" srcOrd="0" destOrd="0" presId="urn:microsoft.com/office/officeart/2005/8/layout/vList6"/>
    <dgm:cxn modelId="{92568E1D-C9E1-4287-B828-43EAF808AB03}" type="presParOf" srcId="{F1DBFBBA-F87F-489A-B99A-372906ED0CCA}" destId="{E4E88DCA-9D3F-4C2F-BEF8-D8CEF5AB398C}" srcOrd="0" destOrd="0" presId="urn:microsoft.com/office/officeart/2005/8/layout/vList6"/>
    <dgm:cxn modelId="{E1320921-0575-4F5A-B5C3-490FBB28F9BC}" type="presParOf" srcId="{F1DBFBBA-F87F-489A-B99A-372906ED0CCA}" destId="{76CA8B70-1062-44C5-A02D-4C33C4FF7057}" srcOrd="1" destOrd="0" presId="urn:microsoft.com/office/officeart/2005/8/layout/vList6"/>
    <dgm:cxn modelId="{FAD83543-80E1-45D3-9DC8-D08C8FBC1E8F}" type="presParOf" srcId="{FC1C8ED5-43C1-4DB7-A8B2-F1E9B2D1D5A3}" destId="{B458767B-96D7-4495-AC06-EB3CD38F0D22}" srcOrd="1" destOrd="0" presId="urn:microsoft.com/office/officeart/2005/8/layout/vList6"/>
    <dgm:cxn modelId="{6EACAE7B-1781-4DC1-A31A-B547BB5BC56F}" type="presParOf" srcId="{FC1C8ED5-43C1-4DB7-A8B2-F1E9B2D1D5A3}" destId="{F532296F-C263-4618-AF59-73B51EC1E03E}" srcOrd="2" destOrd="0" presId="urn:microsoft.com/office/officeart/2005/8/layout/vList6"/>
    <dgm:cxn modelId="{1223ACCC-3BE0-4D0F-A32F-E63EDC57BE51}" type="presParOf" srcId="{F532296F-C263-4618-AF59-73B51EC1E03E}" destId="{30D4ACE7-B29F-4F63-941F-9EB798B6F264}" srcOrd="0" destOrd="0" presId="urn:microsoft.com/office/officeart/2005/8/layout/vList6"/>
    <dgm:cxn modelId="{6DEBD4E5-7A43-4396-B467-B2D4539DC08C}" type="presParOf" srcId="{F532296F-C263-4618-AF59-73B51EC1E03E}" destId="{11E12978-B492-4A29-BB74-057F324768C7}" srcOrd="1" destOrd="0" presId="urn:microsoft.com/office/officeart/2005/8/layout/vList6"/>
    <dgm:cxn modelId="{693455D2-33BC-425D-AC52-FB415369B867}" type="presParOf" srcId="{FC1C8ED5-43C1-4DB7-A8B2-F1E9B2D1D5A3}" destId="{B3B787F1-ED7B-4296-B162-8B3E6C164042}" srcOrd="3" destOrd="0" presId="urn:microsoft.com/office/officeart/2005/8/layout/vList6"/>
    <dgm:cxn modelId="{BFEB002F-3276-467C-B61A-4E9069F5C4CE}" type="presParOf" srcId="{FC1C8ED5-43C1-4DB7-A8B2-F1E9B2D1D5A3}" destId="{073DC5D0-C442-430C-B78C-77A46184BFFA}" srcOrd="4" destOrd="0" presId="urn:microsoft.com/office/officeart/2005/8/layout/vList6"/>
    <dgm:cxn modelId="{7902B44D-1CB6-4675-9ABD-204BFB342BD4}" type="presParOf" srcId="{073DC5D0-C442-430C-B78C-77A46184BFFA}" destId="{EBDB7400-E358-499E-8B47-30358CB17B89}" srcOrd="0" destOrd="0" presId="urn:microsoft.com/office/officeart/2005/8/layout/vList6"/>
    <dgm:cxn modelId="{1ED2FEB9-1968-4042-9699-98BB0E881EF3}" type="presParOf" srcId="{073DC5D0-C442-430C-B78C-77A46184BFFA}" destId="{C7DCBB4C-2421-49BB-8D53-D235F75690B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9F569A-AEAF-4BEA-804D-134E44CE409B}" type="doc">
      <dgm:prSet loTypeId="urn:microsoft.com/office/officeart/2005/8/layout/vList6" loCatId="list" qsTypeId="urn:microsoft.com/office/officeart/2005/8/quickstyle/3d1" qsCatId="3D" csTypeId="urn:microsoft.com/office/officeart/2005/8/colors/colorful3" csCatId="colorful" phldr="1"/>
      <dgm:spPr/>
      <dgm:t>
        <a:bodyPr/>
        <a:lstStyle/>
        <a:p>
          <a:endParaRPr lang="it-IT"/>
        </a:p>
      </dgm:t>
    </dgm:pt>
    <dgm:pt modelId="{EFDFCF09-8662-4591-98E1-1B2B06221DBB}">
      <dgm:prSet custT="1">
        <dgm:style>
          <a:lnRef idx="1">
            <a:schemeClr val="accent4"/>
          </a:lnRef>
          <a:fillRef idx="2">
            <a:schemeClr val="accent4"/>
          </a:fillRef>
          <a:effectRef idx="1">
            <a:schemeClr val="accent4"/>
          </a:effectRef>
          <a:fontRef idx="minor">
            <a:schemeClr val="dk1"/>
          </a:fontRef>
        </dgm:style>
      </dgm:prSet>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t>
        <a:bodyPr/>
        <a:lstStyle/>
        <a:p>
          <a:pPr algn="ctr"/>
          <a:r>
            <a:rPr lang="it-IT" sz="1800" dirty="0" smtClean="0">
              <a:solidFill>
                <a:schemeClr val="accent1">
                  <a:lumMod val="75000"/>
                </a:schemeClr>
              </a:solidFill>
              <a:latin typeface="Comic Sans MS" pitchFamily="66" charset="0"/>
            </a:rPr>
            <a:t>Glicerolo + 2 acidi grassi + gruppo fosfato</a:t>
          </a:r>
          <a:endParaRPr lang="it-IT" sz="1800" dirty="0">
            <a:solidFill>
              <a:schemeClr val="accent1">
                <a:lumMod val="75000"/>
              </a:schemeClr>
            </a:solidFill>
            <a:latin typeface="Comic Sans MS" pitchFamily="66" charset="0"/>
          </a:endParaRPr>
        </a:p>
      </dgm:t>
    </dgm:pt>
    <dgm:pt modelId="{28C571AB-8423-48D0-A6CD-FC8E44AE30C2}" type="sibTrans" cxnId="{B235ECDF-B387-43EE-84B6-C7BE729F154A}">
      <dgm:prSet/>
      <dgm:spPr/>
      <dgm:t>
        <a:bodyPr/>
        <a:lstStyle/>
        <a:p>
          <a:endParaRPr lang="it-IT"/>
        </a:p>
      </dgm:t>
    </dgm:pt>
    <dgm:pt modelId="{FA4A0E5F-6037-4BEB-B1ED-B43CA8E2A448}" type="parTrans" cxnId="{B235ECDF-B387-43EE-84B6-C7BE729F154A}">
      <dgm:prSet/>
      <dgm:spPr/>
      <dgm:t>
        <a:bodyPr/>
        <a:lstStyle/>
        <a:p>
          <a:endParaRPr lang="it-IT"/>
        </a:p>
      </dgm:t>
    </dgm:pt>
    <dgm:pt modelId="{4E5FA9D3-32FA-4354-9486-15A0ACAF3919}">
      <dgm:prSet phldrT="[Testo]">
        <dgm:style>
          <a:lnRef idx="0">
            <a:schemeClr val="accent5"/>
          </a:lnRef>
          <a:fillRef idx="3">
            <a:schemeClr val="accent5"/>
          </a:fillRef>
          <a:effectRef idx="3">
            <a:schemeClr val="accent5"/>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err="1" smtClean="0"/>
            <a:t>Fosflipidi</a:t>
          </a:r>
          <a:endParaRPr lang="it-IT" dirty="0"/>
        </a:p>
      </dgm:t>
    </dgm:pt>
    <dgm:pt modelId="{BC891DC0-E362-4B7B-BD8E-8AA3136CC408}" type="sibTrans" cxnId="{D0DD5317-EF2B-43C1-A792-B0F23692B946}">
      <dgm:prSet/>
      <dgm:spPr/>
      <dgm:t>
        <a:bodyPr/>
        <a:lstStyle/>
        <a:p>
          <a:endParaRPr lang="it-IT"/>
        </a:p>
      </dgm:t>
    </dgm:pt>
    <dgm:pt modelId="{C4933FD3-E3BD-4858-8F3A-2F50DC45C7A9}" type="parTrans" cxnId="{D0DD5317-EF2B-43C1-A792-B0F23692B946}">
      <dgm:prSet/>
      <dgm:spPr/>
      <dgm:t>
        <a:bodyPr/>
        <a:lstStyle/>
        <a:p>
          <a:endParaRPr lang="it-IT"/>
        </a:p>
      </dgm:t>
    </dgm:pt>
    <dgm:pt modelId="{FC1C8ED5-43C1-4DB7-A8B2-F1E9B2D1D5A3}" type="pres">
      <dgm:prSet presAssocID="{DE9F569A-AEAF-4BEA-804D-134E44CE409B}" presName="Name0" presStyleCnt="0">
        <dgm:presLayoutVars>
          <dgm:dir/>
          <dgm:animLvl val="lvl"/>
          <dgm:resizeHandles/>
        </dgm:presLayoutVars>
      </dgm:prSet>
      <dgm:spPr/>
      <dgm:t>
        <a:bodyPr/>
        <a:lstStyle/>
        <a:p>
          <a:endParaRPr lang="it-IT"/>
        </a:p>
      </dgm:t>
    </dgm:pt>
    <dgm:pt modelId="{F532296F-C263-4618-AF59-73B51EC1E03E}" type="pres">
      <dgm:prSet presAssocID="{4E5FA9D3-32FA-4354-9486-15A0ACAF3919}" presName="linNode" presStyleCnt="0"/>
      <dgm:spPr/>
    </dgm:pt>
    <dgm:pt modelId="{30D4ACE7-B29F-4F63-941F-9EB798B6F264}" type="pres">
      <dgm:prSet presAssocID="{4E5FA9D3-32FA-4354-9486-15A0ACAF3919}" presName="parentShp" presStyleLbl="node1" presStyleIdx="0" presStyleCnt="1">
        <dgm:presLayoutVars>
          <dgm:bulletEnabled val="1"/>
        </dgm:presLayoutVars>
      </dgm:prSet>
      <dgm:spPr/>
      <dgm:t>
        <a:bodyPr/>
        <a:lstStyle/>
        <a:p>
          <a:endParaRPr lang="it-IT"/>
        </a:p>
      </dgm:t>
    </dgm:pt>
    <dgm:pt modelId="{11E12978-B492-4A29-BB74-057F324768C7}" type="pres">
      <dgm:prSet presAssocID="{4E5FA9D3-32FA-4354-9486-15A0ACAF3919}" presName="childShp" presStyleLbl="bgAccFollowNode1" presStyleIdx="0" presStyleCnt="1">
        <dgm:presLayoutVars>
          <dgm:bulletEnabled val="1"/>
        </dgm:presLayoutVars>
      </dgm:prSet>
      <dgm:spPr/>
      <dgm:t>
        <a:bodyPr/>
        <a:lstStyle/>
        <a:p>
          <a:endParaRPr lang="it-IT"/>
        </a:p>
      </dgm:t>
    </dgm:pt>
  </dgm:ptLst>
  <dgm:cxnLst>
    <dgm:cxn modelId="{B235ECDF-B387-43EE-84B6-C7BE729F154A}" srcId="{4E5FA9D3-32FA-4354-9486-15A0ACAF3919}" destId="{EFDFCF09-8662-4591-98E1-1B2B06221DBB}" srcOrd="0" destOrd="0" parTransId="{FA4A0E5F-6037-4BEB-B1ED-B43CA8E2A448}" sibTransId="{28C571AB-8423-48D0-A6CD-FC8E44AE30C2}"/>
    <dgm:cxn modelId="{62D8A239-AA8F-4EFD-8453-9AFA87FCF01A}" type="presOf" srcId="{DE9F569A-AEAF-4BEA-804D-134E44CE409B}" destId="{FC1C8ED5-43C1-4DB7-A8B2-F1E9B2D1D5A3}" srcOrd="0" destOrd="0" presId="urn:microsoft.com/office/officeart/2005/8/layout/vList6"/>
    <dgm:cxn modelId="{D0DD5317-EF2B-43C1-A792-B0F23692B946}" srcId="{DE9F569A-AEAF-4BEA-804D-134E44CE409B}" destId="{4E5FA9D3-32FA-4354-9486-15A0ACAF3919}" srcOrd="0" destOrd="0" parTransId="{C4933FD3-E3BD-4858-8F3A-2F50DC45C7A9}" sibTransId="{BC891DC0-E362-4B7B-BD8E-8AA3136CC408}"/>
    <dgm:cxn modelId="{99D1D461-09D8-4057-9122-9B1550279F1C}" type="presOf" srcId="{4E5FA9D3-32FA-4354-9486-15A0ACAF3919}" destId="{30D4ACE7-B29F-4F63-941F-9EB798B6F264}" srcOrd="0" destOrd="0" presId="urn:microsoft.com/office/officeart/2005/8/layout/vList6"/>
    <dgm:cxn modelId="{6D8A46E4-447E-4E78-A4DF-1CB1D248D3E6}" type="presOf" srcId="{EFDFCF09-8662-4591-98E1-1B2B06221DBB}" destId="{11E12978-B492-4A29-BB74-057F324768C7}" srcOrd="0" destOrd="0" presId="urn:microsoft.com/office/officeart/2005/8/layout/vList6"/>
    <dgm:cxn modelId="{2C92BBAA-1895-49E2-B36E-F1B72441CEE6}" type="presParOf" srcId="{FC1C8ED5-43C1-4DB7-A8B2-F1E9B2D1D5A3}" destId="{F532296F-C263-4618-AF59-73B51EC1E03E}" srcOrd="0" destOrd="0" presId="urn:microsoft.com/office/officeart/2005/8/layout/vList6"/>
    <dgm:cxn modelId="{1B72E392-3455-49DE-BC0E-C3C8025452C4}" type="presParOf" srcId="{F532296F-C263-4618-AF59-73B51EC1E03E}" destId="{30D4ACE7-B29F-4F63-941F-9EB798B6F264}" srcOrd="0" destOrd="0" presId="urn:microsoft.com/office/officeart/2005/8/layout/vList6"/>
    <dgm:cxn modelId="{8345E2D8-6769-4E2F-8314-43C05D3E010D}" type="presParOf" srcId="{F532296F-C263-4618-AF59-73B51EC1E03E}" destId="{11E12978-B492-4A29-BB74-057F324768C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9F569A-AEAF-4BEA-804D-134E44CE409B}" type="doc">
      <dgm:prSet loTypeId="urn:microsoft.com/office/officeart/2005/8/layout/vList6" loCatId="list" qsTypeId="urn:microsoft.com/office/officeart/2005/8/quickstyle/3d1" qsCatId="3D" csTypeId="urn:microsoft.com/office/officeart/2005/8/colors/colorful3" csCatId="colorful" phldr="1"/>
      <dgm:spPr/>
      <dgm:t>
        <a:bodyPr/>
        <a:lstStyle/>
        <a:p>
          <a:endParaRPr lang="it-IT"/>
        </a:p>
      </dgm:t>
    </dgm:pt>
    <dgm:pt modelId="{14592170-7503-44FE-9993-5684BDC51051}">
      <dgm:prSet phldrT="[Testo]">
        <dgm:style>
          <a:lnRef idx="2">
            <a:schemeClr val="accent4">
              <a:shade val="50000"/>
            </a:schemeClr>
          </a:lnRef>
          <a:fillRef idx="1">
            <a:schemeClr val="accent4"/>
          </a:fillRef>
          <a:effectRef idx="0">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smtClean="0"/>
            <a:t>Steroli</a:t>
          </a:r>
          <a:endParaRPr lang="it-IT" dirty="0"/>
        </a:p>
      </dgm:t>
    </dgm:pt>
    <dgm:pt modelId="{ACD7F3B4-FA57-4425-9889-E687CB863689}" type="parTrans" cxnId="{7CFEBFE2-4713-45EB-A232-9FB506BB66FD}">
      <dgm:prSet/>
      <dgm:spPr/>
      <dgm:t>
        <a:bodyPr/>
        <a:lstStyle/>
        <a:p>
          <a:endParaRPr lang="it-IT"/>
        </a:p>
      </dgm:t>
    </dgm:pt>
    <dgm:pt modelId="{8B032A61-C908-4A04-8282-4901BE72589D}" type="sibTrans" cxnId="{7CFEBFE2-4713-45EB-A232-9FB506BB66FD}">
      <dgm:prSet/>
      <dgm:spPr/>
      <dgm:t>
        <a:bodyPr/>
        <a:lstStyle/>
        <a:p>
          <a:endParaRPr lang="it-IT"/>
        </a:p>
      </dgm:t>
    </dgm:pt>
    <dgm:pt modelId="{65944490-B1E6-445A-ADEE-6368A8A728E9}">
      <dgm:prSet>
        <dgm:style>
          <a:lnRef idx="1">
            <a:schemeClr val="accent4"/>
          </a:lnRef>
          <a:fillRef idx="2">
            <a:schemeClr val="accent4"/>
          </a:fillRef>
          <a:effectRef idx="1">
            <a:schemeClr val="accent4"/>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t>
        <a:bodyPr/>
        <a:lstStyle/>
        <a:p>
          <a:pPr algn="ctr"/>
          <a:r>
            <a:rPr lang="it-IT" dirty="0" smtClean="0">
              <a:solidFill>
                <a:schemeClr val="accent1">
                  <a:lumMod val="75000"/>
                </a:schemeClr>
              </a:solidFill>
              <a:latin typeface="Comic Sans MS" pitchFamily="66" charset="0"/>
            </a:rPr>
            <a:t>4 anelli di carbonio + catene laterali</a:t>
          </a:r>
          <a:endParaRPr lang="it-IT" dirty="0">
            <a:solidFill>
              <a:schemeClr val="accent1">
                <a:lumMod val="75000"/>
              </a:schemeClr>
            </a:solidFill>
            <a:latin typeface="Comic Sans MS" pitchFamily="66" charset="0"/>
          </a:endParaRPr>
        </a:p>
      </dgm:t>
    </dgm:pt>
    <dgm:pt modelId="{B107AE51-DBE5-45A5-96E4-AEB4C45F4D81}" type="parTrans" cxnId="{8E660FB3-0B6A-40A1-8C3E-4C8A7F2A86A0}">
      <dgm:prSet/>
      <dgm:spPr/>
      <dgm:t>
        <a:bodyPr/>
        <a:lstStyle/>
        <a:p>
          <a:endParaRPr lang="it-IT"/>
        </a:p>
      </dgm:t>
    </dgm:pt>
    <dgm:pt modelId="{585FDE85-8F01-4DC6-9264-82780F1D0F73}" type="sibTrans" cxnId="{8E660FB3-0B6A-40A1-8C3E-4C8A7F2A86A0}">
      <dgm:prSet/>
      <dgm:spPr/>
      <dgm:t>
        <a:bodyPr/>
        <a:lstStyle/>
        <a:p>
          <a:endParaRPr lang="it-IT"/>
        </a:p>
      </dgm:t>
    </dgm:pt>
    <dgm:pt modelId="{FC1C8ED5-43C1-4DB7-A8B2-F1E9B2D1D5A3}" type="pres">
      <dgm:prSet presAssocID="{DE9F569A-AEAF-4BEA-804D-134E44CE409B}" presName="Name0" presStyleCnt="0">
        <dgm:presLayoutVars>
          <dgm:dir/>
          <dgm:animLvl val="lvl"/>
          <dgm:resizeHandles/>
        </dgm:presLayoutVars>
      </dgm:prSet>
      <dgm:spPr/>
      <dgm:t>
        <a:bodyPr/>
        <a:lstStyle/>
        <a:p>
          <a:endParaRPr lang="it-IT"/>
        </a:p>
      </dgm:t>
    </dgm:pt>
    <dgm:pt modelId="{073DC5D0-C442-430C-B78C-77A46184BFFA}" type="pres">
      <dgm:prSet presAssocID="{14592170-7503-44FE-9993-5684BDC51051}" presName="linNode" presStyleCnt="0"/>
      <dgm:spPr/>
    </dgm:pt>
    <dgm:pt modelId="{EBDB7400-E358-499E-8B47-30358CB17B89}" type="pres">
      <dgm:prSet presAssocID="{14592170-7503-44FE-9993-5684BDC51051}" presName="parentShp" presStyleLbl="node1" presStyleIdx="0" presStyleCnt="1">
        <dgm:presLayoutVars>
          <dgm:bulletEnabled val="1"/>
        </dgm:presLayoutVars>
      </dgm:prSet>
      <dgm:spPr/>
      <dgm:t>
        <a:bodyPr/>
        <a:lstStyle/>
        <a:p>
          <a:endParaRPr lang="it-IT"/>
        </a:p>
      </dgm:t>
    </dgm:pt>
    <dgm:pt modelId="{C7DCBB4C-2421-49BB-8D53-D235F75690B7}" type="pres">
      <dgm:prSet presAssocID="{14592170-7503-44FE-9993-5684BDC51051}" presName="childShp" presStyleLbl="bgAccFollowNode1" presStyleIdx="0" presStyleCnt="1">
        <dgm:presLayoutVars>
          <dgm:bulletEnabled val="1"/>
        </dgm:presLayoutVars>
      </dgm:prSet>
      <dgm:spPr/>
      <dgm:t>
        <a:bodyPr/>
        <a:lstStyle/>
        <a:p>
          <a:endParaRPr lang="it-IT"/>
        </a:p>
      </dgm:t>
    </dgm:pt>
  </dgm:ptLst>
  <dgm:cxnLst>
    <dgm:cxn modelId="{28C39623-5B67-4DB3-BF97-ADA3DA2D2636}" type="presOf" srcId="{14592170-7503-44FE-9993-5684BDC51051}" destId="{EBDB7400-E358-499E-8B47-30358CB17B89}" srcOrd="0" destOrd="0" presId="urn:microsoft.com/office/officeart/2005/8/layout/vList6"/>
    <dgm:cxn modelId="{8D1BE4E9-6AC0-46B5-B80A-D03C061B6B19}" type="presOf" srcId="{DE9F569A-AEAF-4BEA-804D-134E44CE409B}" destId="{FC1C8ED5-43C1-4DB7-A8B2-F1E9B2D1D5A3}" srcOrd="0" destOrd="0" presId="urn:microsoft.com/office/officeart/2005/8/layout/vList6"/>
    <dgm:cxn modelId="{8E660FB3-0B6A-40A1-8C3E-4C8A7F2A86A0}" srcId="{14592170-7503-44FE-9993-5684BDC51051}" destId="{65944490-B1E6-445A-ADEE-6368A8A728E9}" srcOrd="0" destOrd="0" parTransId="{B107AE51-DBE5-45A5-96E4-AEB4C45F4D81}" sibTransId="{585FDE85-8F01-4DC6-9264-82780F1D0F73}"/>
    <dgm:cxn modelId="{7CFEBFE2-4713-45EB-A232-9FB506BB66FD}" srcId="{DE9F569A-AEAF-4BEA-804D-134E44CE409B}" destId="{14592170-7503-44FE-9993-5684BDC51051}" srcOrd="0" destOrd="0" parTransId="{ACD7F3B4-FA57-4425-9889-E687CB863689}" sibTransId="{8B032A61-C908-4A04-8282-4901BE72589D}"/>
    <dgm:cxn modelId="{B05F7A92-DF1C-41EE-97B4-56DD27D3C9EE}" type="presOf" srcId="{65944490-B1E6-445A-ADEE-6368A8A728E9}" destId="{C7DCBB4C-2421-49BB-8D53-D235F75690B7}" srcOrd="0" destOrd="0" presId="urn:microsoft.com/office/officeart/2005/8/layout/vList6"/>
    <dgm:cxn modelId="{3579E21E-B161-438B-9A91-03AD5E0CFB6B}" type="presParOf" srcId="{FC1C8ED5-43C1-4DB7-A8B2-F1E9B2D1D5A3}" destId="{073DC5D0-C442-430C-B78C-77A46184BFFA}" srcOrd="0" destOrd="0" presId="urn:microsoft.com/office/officeart/2005/8/layout/vList6"/>
    <dgm:cxn modelId="{6FF458FC-D1BE-4AE9-8C26-53CAF1DE674E}" type="presParOf" srcId="{073DC5D0-C442-430C-B78C-77A46184BFFA}" destId="{EBDB7400-E358-499E-8B47-30358CB17B89}" srcOrd="0" destOrd="0" presId="urn:microsoft.com/office/officeart/2005/8/layout/vList6"/>
    <dgm:cxn modelId="{3DFA11FB-255B-44AB-8DEF-427009EBFDBF}" type="presParOf" srcId="{073DC5D0-C442-430C-B78C-77A46184BFFA}" destId="{C7DCBB4C-2421-49BB-8D53-D235F75690B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8E9101-19A4-4C9B-B6F4-D25B942E7ABF}">
      <dsp:nvSpPr>
        <dsp:cNvPr id="0" name=""/>
        <dsp:cNvSpPr/>
      </dsp:nvSpPr>
      <dsp:spPr>
        <a:xfrm>
          <a:off x="0" y="360812"/>
          <a:ext cx="3539968" cy="158084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b="1" kern="1200" dirty="0" smtClean="0">
              <a:latin typeface="Comic Sans MS" pitchFamily="66" charset="0"/>
            </a:rPr>
            <a:t>Lunghezza della catena</a:t>
          </a:r>
          <a:r>
            <a:rPr lang="it-IT" sz="2400" kern="1200" dirty="0" smtClean="0">
              <a:latin typeface="Comic Sans MS" pitchFamily="66" charset="0"/>
            </a:rPr>
            <a:t> ossia numero di atomi di carbonio</a:t>
          </a:r>
          <a:endParaRPr lang="it-IT" sz="2400" kern="1200" dirty="0"/>
        </a:p>
      </dsp:txBody>
      <dsp:txXfrm>
        <a:off x="0" y="360812"/>
        <a:ext cx="3539968" cy="1580846"/>
      </dsp:txXfrm>
    </dsp:sp>
    <dsp:sp modelId="{0D9F71DB-EB0E-46F8-BEC6-2C4AB179A909}">
      <dsp:nvSpPr>
        <dsp:cNvPr id="0" name=""/>
        <dsp:cNvSpPr/>
      </dsp:nvSpPr>
      <dsp:spPr>
        <a:xfrm rot="19977387">
          <a:off x="3443440" y="722622"/>
          <a:ext cx="1765658" cy="54438"/>
        </a:xfrm>
        <a:custGeom>
          <a:avLst/>
          <a:gdLst/>
          <a:ahLst/>
          <a:cxnLst/>
          <a:rect l="0" t="0" r="0" b="0"/>
          <a:pathLst>
            <a:path>
              <a:moveTo>
                <a:pt x="0" y="27219"/>
              </a:moveTo>
              <a:lnTo>
                <a:pt x="1765658" y="2721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9977387">
        <a:off x="4282128" y="705700"/>
        <a:ext cx="88282" cy="88282"/>
      </dsp:txXfrm>
    </dsp:sp>
    <dsp:sp modelId="{C6EE9E64-3D40-4BE6-B4AF-D1736E72E3F7}">
      <dsp:nvSpPr>
        <dsp:cNvPr id="0" name=""/>
        <dsp:cNvSpPr/>
      </dsp:nvSpPr>
      <dsp:spPr>
        <a:xfrm>
          <a:off x="5112572" y="0"/>
          <a:ext cx="2593624" cy="69689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err="1" smtClean="0"/>
            <a:t>Ac</a:t>
          </a:r>
          <a:r>
            <a:rPr lang="it-IT" sz="2400" kern="1200" dirty="0" smtClean="0"/>
            <a:t>. grassi a catena lunga</a:t>
          </a:r>
          <a:endParaRPr lang="it-IT" sz="2400" kern="1200" dirty="0"/>
        </a:p>
      </dsp:txBody>
      <dsp:txXfrm>
        <a:off x="5112572" y="0"/>
        <a:ext cx="2593624" cy="696896"/>
      </dsp:txXfrm>
    </dsp:sp>
    <dsp:sp modelId="{FB7C93C5-EEE2-4C85-9E19-DCA3D42A72FF}">
      <dsp:nvSpPr>
        <dsp:cNvPr id="0" name=""/>
        <dsp:cNvSpPr/>
      </dsp:nvSpPr>
      <dsp:spPr>
        <a:xfrm rot="21576616">
          <a:off x="3539950" y="1118667"/>
          <a:ext cx="1572640" cy="54438"/>
        </a:xfrm>
        <a:custGeom>
          <a:avLst/>
          <a:gdLst/>
          <a:ahLst/>
          <a:cxnLst/>
          <a:rect l="0" t="0" r="0" b="0"/>
          <a:pathLst>
            <a:path>
              <a:moveTo>
                <a:pt x="0" y="27219"/>
              </a:moveTo>
              <a:lnTo>
                <a:pt x="1572640" y="2721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21576616">
        <a:off x="4286954" y="1106571"/>
        <a:ext cx="78632" cy="78632"/>
      </dsp:txXfrm>
    </dsp:sp>
    <dsp:sp modelId="{0B4B348E-8B94-4F9F-BD25-FD11F83F751F}">
      <dsp:nvSpPr>
        <dsp:cNvPr id="0" name=""/>
        <dsp:cNvSpPr/>
      </dsp:nvSpPr>
      <dsp:spPr>
        <a:xfrm>
          <a:off x="5112572" y="792090"/>
          <a:ext cx="2161158" cy="69689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err="1" smtClean="0"/>
            <a:t>Ac</a:t>
          </a:r>
          <a:r>
            <a:rPr lang="it-IT" sz="2400" kern="1200" dirty="0" smtClean="0"/>
            <a:t> grassi a catena media</a:t>
          </a:r>
          <a:endParaRPr lang="it-IT" sz="2400" kern="1200" dirty="0"/>
        </a:p>
      </dsp:txBody>
      <dsp:txXfrm>
        <a:off x="5112572" y="792090"/>
        <a:ext cx="2161158" cy="696896"/>
      </dsp:txXfrm>
    </dsp:sp>
    <dsp:sp modelId="{D6D8B91B-01E5-4881-9A81-D5CD829137B0}">
      <dsp:nvSpPr>
        <dsp:cNvPr id="0" name=""/>
        <dsp:cNvSpPr/>
      </dsp:nvSpPr>
      <dsp:spPr>
        <a:xfrm rot="1585299">
          <a:off x="3448253" y="1514710"/>
          <a:ext cx="1756032" cy="54438"/>
        </a:xfrm>
        <a:custGeom>
          <a:avLst/>
          <a:gdLst/>
          <a:ahLst/>
          <a:cxnLst/>
          <a:rect l="0" t="0" r="0" b="0"/>
          <a:pathLst>
            <a:path>
              <a:moveTo>
                <a:pt x="0" y="27219"/>
              </a:moveTo>
              <a:lnTo>
                <a:pt x="1756032" y="2721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585299">
        <a:off x="4282369" y="1498029"/>
        <a:ext cx="87801" cy="87801"/>
      </dsp:txXfrm>
    </dsp:sp>
    <dsp:sp modelId="{CBB088C5-2110-4875-A9F3-F29DA5B35D0C}">
      <dsp:nvSpPr>
        <dsp:cNvPr id="0" name=""/>
        <dsp:cNvSpPr/>
      </dsp:nvSpPr>
      <dsp:spPr>
        <a:xfrm>
          <a:off x="5112572" y="1584175"/>
          <a:ext cx="1824767" cy="69689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err="1" smtClean="0"/>
            <a:t>Ac</a:t>
          </a:r>
          <a:r>
            <a:rPr lang="it-IT" sz="2400" kern="1200" dirty="0" smtClean="0"/>
            <a:t>. grassi a catena corta</a:t>
          </a:r>
          <a:endParaRPr lang="it-IT" sz="2400" kern="1200" dirty="0"/>
        </a:p>
      </dsp:txBody>
      <dsp:txXfrm>
        <a:off x="5112572" y="1584175"/>
        <a:ext cx="1824767" cy="6968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4D83C7-ECD5-499E-88D8-77608137AF25}">
      <dsp:nvSpPr>
        <dsp:cNvPr id="0" name=""/>
        <dsp:cNvSpPr/>
      </dsp:nvSpPr>
      <dsp:spPr>
        <a:xfrm>
          <a:off x="239808" y="129104"/>
          <a:ext cx="3432605" cy="14550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1"/>
              </a:solidFill>
              <a:latin typeface="Comic Sans MS" pitchFamily="66" charset="0"/>
            </a:rPr>
            <a:t>Presenza di </a:t>
          </a:r>
          <a:r>
            <a:rPr lang="it-IT" sz="2400" b="1" kern="1200" dirty="0" smtClean="0">
              <a:solidFill>
                <a:schemeClr val="accent1"/>
              </a:solidFill>
              <a:latin typeface="Comic Sans MS" pitchFamily="66" charset="0"/>
            </a:rPr>
            <a:t>doppi legami</a:t>
          </a:r>
          <a:r>
            <a:rPr lang="it-IT" sz="2400" kern="1200" dirty="0" smtClean="0">
              <a:solidFill>
                <a:schemeClr val="accent1"/>
              </a:solidFill>
              <a:latin typeface="Comic Sans MS" pitchFamily="66" charset="0"/>
            </a:rPr>
            <a:t> (insaturi) tra gli atomi di carbonio</a:t>
          </a:r>
          <a:endParaRPr lang="it-IT" sz="2400" kern="1200" dirty="0">
            <a:solidFill>
              <a:schemeClr val="accent1"/>
            </a:solidFill>
          </a:endParaRPr>
        </a:p>
      </dsp:txBody>
      <dsp:txXfrm>
        <a:off x="239808" y="129104"/>
        <a:ext cx="3432605" cy="1455071"/>
      </dsp:txXfrm>
    </dsp:sp>
    <dsp:sp modelId="{1F4B9CA7-4880-483D-9DAE-D4422A44D661}">
      <dsp:nvSpPr>
        <dsp:cNvPr id="0" name=""/>
        <dsp:cNvSpPr/>
      </dsp:nvSpPr>
      <dsp:spPr>
        <a:xfrm rot="20956424">
          <a:off x="3652780" y="605715"/>
          <a:ext cx="2247296" cy="83590"/>
        </a:xfrm>
        <a:custGeom>
          <a:avLst/>
          <a:gdLst/>
          <a:ahLst/>
          <a:cxnLst/>
          <a:rect l="0" t="0" r="0" b="0"/>
          <a:pathLst>
            <a:path>
              <a:moveTo>
                <a:pt x="0" y="41795"/>
              </a:moveTo>
              <a:lnTo>
                <a:pt x="2247296" y="417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rot="20956424">
        <a:off x="4720246" y="591327"/>
        <a:ext cx="112364" cy="112364"/>
      </dsp:txXfrm>
    </dsp:sp>
    <dsp:sp modelId="{5E222B82-4AB5-400F-93C4-8F9DCFC7CC81}">
      <dsp:nvSpPr>
        <dsp:cNvPr id="0" name=""/>
        <dsp:cNvSpPr/>
      </dsp:nvSpPr>
      <dsp:spPr>
        <a:xfrm>
          <a:off x="5880443" y="0"/>
          <a:ext cx="2904532" cy="87676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err="1" smtClean="0">
              <a:solidFill>
                <a:schemeClr val="accent1"/>
              </a:solidFill>
              <a:latin typeface="Comic Sans MS" pitchFamily="66" charset="0"/>
            </a:rPr>
            <a:t>Ac</a:t>
          </a:r>
          <a:r>
            <a:rPr lang="it-IT" sz="2400" kern="1200" dirty="0" smtClean="0">
              <a:solidFill>
                <a:schemeClr val="accent1"/>
              </a:solidFill>
              <a:latin typeface="Comic Sans MS" pitchFamily="66" charset="0"/>
            </a:rPr>
            <a:t> grassi saturi</a:t>
          </a:r>
          <a:endParaRPr lang="it-IT" sz="2400" kern="1200" dirty="0">
            <a:solidFill>
              <a:schemeClr val="accent1"/>
            </a:solidFill>
            <a:latin typeface="Comic Sans MS" pitchFamily="66" charset="0"/>
          </a:endParaRPr>
        </a:p>
      </dsp:txBody>
      <dsp:txXfrm>
        <a:off x="5880443" y="0"/>
        <a:ext cx="2904532" cy="876760"/>
      </dsp:txXfrm>
    </dsp:sp>
    <dsp:sp modelId="{C97CBC3F-EC5F-41FC-A46D-81B395FDD6FE}">
      <dsp:nvSpPr>
        <dsp:cNvPr id="0" name=""/>
        <dsp:cNvSpPr/>
      </dsp:nvSpPr>
      <dsp:spPr>
        <a:xfrm rot="876813">
          <a:off x="3634601" y="1109739"/>
          <a:ext cx="2337663" cy="83590"/>
        </a:xfrm>
        <a:custGeom>
          <a:avLst/>
          <a:gdLst/>
          <a:ahLst/>
          <a:cxnLst/>
          <a:rect l="0" t="0" r="0" b="0"/>
          <a:pathLst>
            <a:path>
              <a:moveTo>
                <a:pt x="0" y="41795"/>
              </a:moveTo>
              <a:lnTo>
                <a:pt x="2337663" y="417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rot="876813">
        <a:off x="4744991" y="1093092"/>
        <a:ext cx="116883" cy="116883"/>
      </dsp:txXfrm>
    </dsp:sp>
    <dsp:sp modelId="{1D2089DD-3737-4EEC-99A5-A029C5398ECA}">
      <dsp:nvSpPr>
        <dsp:cNvPr id="0" name=""/>
        <dsp:cNvSpPr/>
      </dsp:nvSpPr>
      <dsp:spPr>
        <a:xfrm>
          <a:off x="5934452" y="1008048"/>
          <a:ext cx="2850523" cy="87676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err="1" smtClean="0">
              <a:solidFill>
                <a:schemeClr val="accent1"/>
              </a:solidFill>
              <a:latin typeface="Comic Sans MS" pitchFamily="66" charset="0"/>
            </a:rPr>
            <a:t>Ac</a:t>
          </a:r>
          <a:r>
            <a:rPr lang="it-IT" sz="2400" kern="1200" dirty="0" smtClean="0">
              <a:solidFill>
                <a:schemeClr val="accent1"/>
              </a:solidFill>
              <a:latin typeface="Comic Sans MS" pitchFamily="66" charset="0"/>
            </a:rPr>
            <a:t>. grassi insaturi</a:t>
          </a:r>
          <a:endParaRPr lang="it-IT" sz="2400" kern="1200" dirty="0">
            <a:solidFill>
              <a:schemeClr val="accent1"/>
            </a:solidFill>
            <a:latin typeface="Comic Sans MS" pitchFamily="66" charset="0"/>
          </a:endParaRPr>
        </a:p>
      </dsp:txBody>
      <dsp:txXfrm>
        <a:off x="5934452" y="1008048"/>
        <a:ext cx="2850523" cy="8767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CA8B70-1062-44C5-A02D-4C33C4FF7057}">
      <dsp:nvSpPr>
        <dsp:cNvPr id="0" name=""/>
        <dsp:cNvSpPr/>
      </dsp:nvSpPr>
      <dsp:spPr>
        <a:xfrm>
          <a:off x="2320109" y="0"/>
          <a:ext cx="3799625" cy="1157487"/>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Char char="••"/>
          </a:pPr>
          <a:r>
            <a:rPr lang="it-IT" sz="2400" b="0" kern="1200" dirty="0" smtClean="0">
              <a:solidFill>
                <a:schemeClr val="accent1">
                  <a:lumMod val="75000"/>
                </a:schemeClr>
              </a:solidFill>
              <a:latin typeface="Comic Sans MS" pitchFamily="66" charset="0"/>
            </a:rPr>
            <a:t>Glicerolo  + 3 acidi grassi</a:t>
          </a:r>
          <a:endParaRPr lang="it-IT" sz="1700" kern="1200" dirty="0"/>
        </a:p>
      </dsp:txBody>
      <dsp:txXfrm>
        <a:off x="2320109" y="0"/>
        <a:ext cx="3799625" cy="1157487"/>
      </dsp:txXfrm>
    </dsp:sp>
    <dsp:sp modelId="{E4E88DCA-9D3F-4C2F-BEF8-D8CEF5AB398C}">
      <dsp:nvSpPr>
        <dsp:cNvPr id="0" name=""/>
        <dsp:cNvSpPr/>
      </dsp:nvSpPr>
      <dsp:spPr>
        <a:xfrm>
          <a:off x="945" y="0"/>
          <a:ext cx="2319163" cy="11574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it-IT" sz="3400" kern="1200" dirty="0" smtClean="0"/>
            <a:t>Trigliceridi</a:t>
          </a:r>
          <a:endParaRPr lang="it-IT" sz="3400" kern="1200" dirty="0"/>
        </a:p>
      </dsp:txBody>
      <dsp:txXfrm>
        <a:off x="945" y="0"/>
        <a:ext cx="2319163" cy="1157487"/>
      </dsp:txXfrm>
    </dsp:sp>
    <dsp:sp modelId="{11E12978-B492-4A29-BB74-057F324768C7}">
      <dsp:nvSpPr>
        <dsp:cNvPr id="0" name=""/>
        <dsp:cNvSpPr/>
      </dsp:nvSpPr>
      <dsp:spPr>
        <a:xfrm>
          <a:off x="2448271" y="1273236"/>
          <a:ext cx="3672408" cy="1157487"/>
        </a:xfrm>
        <a:prstGeom prst="rightArrow">
          <a:avLst>
            <a:gd name="adj1" fmla="val 75000"/>
            <a:gd name="adj2" fmla="val 50000"/>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ctr" defTabSz="933450">
            <a:lnSpc>
              <a:spcPct val="90000"/>
            </a:lnSpc>
            <a:spcBef>
              <a:spcPct val="0"/>
            </a:spcBef>
            <a:spcAft>
              <a:spcPct val="15000"/>
            </a:spcAft>
            <a:buChar char="••"/>
          </a:pPr>
          <a:r>
            <a:rPr lang="it-IT" sz="2100" kern="1200" dirty="0" smtClean="0">
              <a:solidFill>
                <a:schemeClr val="accent1">
                  <a:lumMod val="75000"/>
                </a:schemeClr>
              </a:solidFill>
              <a:latin typeface="Comic Sans MS" pitchFamily="66" charset="0"/>
            </a:rPr>
            <a:t>Glicerolo + 2 acidi grassi + gruppo fosfato</a:t>
          </a:r>
          <a:endParaRPr lang="it-IT" sz="2100" kern="1200" dirty="0">
            <a:solidFill>
              <a:schemeClr val="accent1">
                <a:lumMod val="75000"/>
              </a:schemeClr>
            </a:solidFill>
            <a:latin typeface="Comic Sans MS" pitchFamily="66" charset="0"/>
          </a:endParaRPr>
        </a:p>
      </dsp:txBody>
      <dsp:txXfrm>
        <a:off x="2448271" y="1273236"/>
        <a:ext cx="3672408" cy="1157487"/>
      </dsp:txXfrm>
    </dsp:sp>
    <dsp:sp modelId="{30D4ACE7-B29F-4F63-941F-9EB798B6F264}">
      <dsp:nvSpPr>
        <dsp:cNvPr id="0" name=""/>
        <dsp:cNvSpPr/>
      </dsp:nvSpPr>
      <dsp:spPr>
        <a:xfrm>
          <a:off x="0" y="1273236"/>
          <a:ext cx="2448272" cy="11574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it-IT" sz="3400" kern="1200" dirty="0" smtClean="0"/>
            <a:t>Fosfolipidi</a:t>
          </a:r>
          <a:endParaRPr lang="it-IT" sz="3400" kern="1200" dirty="0"/>
        </a:p>
      </dsp:txBody>
      <dsp:txXfrm>
        <a:off x="0" y="1273236"/>
        <a:ext cx="2448272" cy="1157487"/>
      </dsp:txXfrm>
    </dsp:sp>
    <dsp:sp modelId="{C7DCBB4C-2421-49BB-8D53-D235F75690B7}">
      <dsp:nvSpPr>
        <dsp:cNvPr id="0" name=""/>
        <dsp:cNvSpPr/>
      </dsp:nvSpPr>
      <dsp:spPr>
        <a:xfrm>
          <a:off x="2448271" y="2546472"/>
          <a:ext cx="3672408" cy="1157487"/>
        </a:xfrm>
        <a:prstGeom prst="rightArrow">
          <a:avLst>
            <a:gd name="adj1" fmla="val 75000"/>
            <a:gd name="adj2" fmla="val 50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ctr" defTabSz="933450">
            <a:lnSpc>
              <a:spcPct val="90000"/>
            </a:lnSpc>
            <a:spcBef>
              <a:spcPct val="0"/>
            </a:spcBef>
            <a:spcAft>
              <a:spcPct val="15000"/>
            </a:spcAft>
            <a:buChar char="••"/>
          </a:pPr>
          <a:r>
            <a:rPr lang="it-IT" sz="2100" kern="1200" dirty="0" smtClean="0">
              <a:solidFill>
                <a:schemeClr val="accent1">
                  <a:lumMod val="75000"/>
                </a:schemeClr>
              </a:solidFill>
              <a:latin typeface="Comic Sans MS" pitchFamily="66" charset="0"/>
            </a:rPr>
            <a:t>4 anelli di carbonio + catene laterali</a:t>
          </a:r>
          <a:endParaRPr lang="it-IT" sz="2100" kern="1200" dirty="0">
            <a:solidFill>
              <a:schemeClr val="accent1">
                <a:lumMod val="75000"/>
              </a:schemeClr>
            </a:solidFill>
            <a:latin typeface="Comic Sans MS" pitchFamily="66" charset="0"/>
          </a:endParaRPr>
        </a:p>
      </dsp:txBody>
      <dsp:txXfrm>
        <a:off x="2448271" y="2546472"/>
        <a:ext cx="3672408" cy="1157487"/>
      </dsp:txXfrm>
    </dsp:sp>
    <dsp:sp modelId="{EBDB7400-E358-499E-8B47-30358CB17B89}">
      <dsp:nvSpPr>
        <dsp:cNvPr id="0" name=""/>
        <dsp:cNvSpPr/>
      </dsp:nvSpPr>
      <dsp:spPr>
        <a:xfrm>
          <a:off x="0" y="2546472"/>
          <a:ext cx="2448272" cy="11574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it-IT" sz="3400" kern="1200" dirty="0" smtClean="0"/>
            <a:t>Steroli</a:t>
          </a:r>
          <a:endParaRPr lang="it-IT" sz="3400" kern="1200" dirty="0"/>
        </a:p>
      </dsp:txBody>
      <dsp:txXfrm>
        <a:off x="0" y="2546472"/>
        <a:ext cx="2448272" cy="11574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12978-B492-4A29-BB74-057F324768C7}">
      <dsp:nvSpPr>
        <dsp:cNvPr id="0" name=""/>
        <dsp:cNvSpPr/>
      </dsp:nvSpPr>
      <dsp:spPr>
        <a:xfrm>
          <a:off x="1929814" y="541"/>
          <a:ext cx="2894721" cy="1107779"/>
        </a:xfrm>
        <a:prstGeom prst="rightArrow">
          <a:avLst>
            <a:gd name="adj1" fmla="val 75000"/>
            <a:gd name="adj2" fmla="val 50000"/>
          </a:avLst>
        </a:prstGeom>
        <a:solidFill>
          <a:schemeClr val="accent1">
            <a:lumMod val="20000"/>
            <a:lumOff val="8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t" anchorCtr="0">
          <a:noAutofit/>
        </a:bodyPr>
        <a:lstStyle/>
        <a:p>
          <a:pPr marL="171450" lvl="1" indent="-171450" algn="ctr" defTabSz="800100">
            <a:lnSpc>
              <a:spcPct val="90000"/>
            </a:lnSpc>
            <a:spcBef>
              <a:spcPct val="0"/>
            </a:spcBef>
            <a:spcAft>
              <a:spcPct val="15000"/>
            </a:spcAft>
            <a:buChar char="••"/>
          </a:pPr>
          <a:r>
            <a:rPr lang="it-IT" sz="1800" kern="1200" dirty="0" smtClean="0">
              <a:solidFill>
                <a:schemeClr val="accent1">
                  <a:lumMod val="75000"/>
                </a:schemeClr>
              </a:solidFill>
              <a:latin typeface="Comic Sans MS" pitchFamily="66" charset="0"/>
            </a:rPr>
            <a:t>Glicerolo + 2 acidi grassi + gruppo fosfato</a:t>
          </a:r>
          <a:endParaRPr lang="it-IT" sz="1800" kern="1200" dirty="0">
            <a:solidFill>
              <a:schemeClr val="accent1">
                <a:lumMod val="75000"/>
              </a:schemeClr>
            </a:solidFill>
            <a:latin typeface="Comic Sans MS" pitchFamily="66" charset="0"/>
          </a:endParaRPr>
        </a:p>
      </dsp:txBody>
      <dsp:txXfrm>
        <a:off x="1929814" y="541"/>
        <a:ext cx="2894721" cy="1107779"/>
      </dsp:txXfrm>
    </dsp:sp>
    <dsp:sp modelId="{30D4ACE7-B29F-4F63-941F-9EB798B6F264}">
      <dsp:nvSpPr>
        <dsp:cNvPr id="0" name=""/>
        <dsp:cNvSpPr/>
      </dsp:nvSpPr>
      <dsp:spPr>
        <a:xfrm>
          <a:off x="0" y="541"/>
          <a:ext cx="1929814" cy="110777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5"/>
        </a:lnRef>
        <a:fillRef idx="3">
          <a:schemeClr val="accent5"/>
        </a:fillRef>
        <a:effectRef idx="3">
          <a:schemeClr val="accent5"/>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it-IT" sz="3300" kern="1200" dirty="0" err="1" smtClean="0"/>
            <a:t>Fosflipidi</a:t>
          </a:r>
          <a:endParaRPr lang="it-IT" sz="3300" kern="1200" dirty="0"/>
        </a:p>
      </dsp:txBody>
      <dsp:txXfrm>
        <a:off x="0" y="541"/>
        <a:ext cx="1929814" cy="110777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DCBB4C-2421-49BB-8D53-D235F75690B7}">
      <dsp:nvSpPr>
        <dsp:cNvPr id="0" name=""/>
        <dsp:cNvSpPr/>
      </dsp:nvSpPr>
      <dsp:spPr>
        <a:xfrm>
          <a:off x="1901011" y="0"/>
          <a:ext cx="2851516" cy="1080120"/>
        </a:xfrm>
        <a:prstGeom prst="rightArrow">
          <a:avLst>
            <a:gd name="adj1" fmla="val 75000"/>
            <a:gd name="adj2" fmla="val 5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t" anchorCtr="0">
          <a:noAutofit/>
        </a:bodyPr>
        <a:lstStyle/>
        <a:p>
          <a:pPr marL="171450" lvl="1" indent="-171450" algn="ctr" defTabSz="844550">
            <a:lnSpc>
              <a:spcPct val="90000"/>
            </a:lnSpc>
            <a:spcBef>
              <a:spcPct val="0"/>
            </a:spcBef>
            <a:spcAft>
              <a:spcPct val="15000"/>
            </a:spcAft>
            <a:buChar char="••"/>
          </a:pPr>
          <a:r>
            <a:rPr lang="it-IT" sz="1900" kern="1200" dirty="0" smtClean="0">
              <a:solidFill>
                <a:schemeClr val="accent1">
                  <a:lumMod val="75000"/>
                </a:schemeClr>
              </a:solidFill>
              <a:latin typeface="Comic Sans MS" pitchFamily="66" charset="0"/>
            </a:rPr>
            <a:t>4 anelli di carbonio + catene laterali</a:t>
          </a:r>
          <a:endParaRPr lang="it-IT" sz="1900" kern="1200" dirty="0">
            <a:solidFill>
              <a:schemeClr val="accent1">
                <a:lumMod val="75000"/>
              </a:schemeClr>
            </a:solidFill>
            <a:latin typeface="Comic Sans MS" pitchFamily="66" charset="0"/>
          </a:endParaRPr>
        </a:p>
      </dsp:txBody>
      <dsp:txXfrm>
        <a:off x="1901011" y="0"/>
        <a:ext cx="2851516" cy="1080120"/>
      </dsp:txXfrm>
    </dsp:sp>
    <dsp:sp modelId="{EBDB7400-E358-499E-8B47-30358CB17B89}">
      <dsp:nvSpPr>
        <dsp:cNvPr id="0" name=""/>
        <dsp:cNvSpPr/>
      </dsp:nvSpPr>
      <dsp:spPr>
        <a:xfrm>
          <a:off x="0" y="0"/>
          <a:ext cx="1901011" cy="1080120"/>
        </a:xfrm>
        <a:prstGeom prst="roundRect">
          <a:avLst/>
        </a:prstGeom>
        <a:solidFill>
          <a:schemeClr val="accent4"/>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kern="1200" dirty="0" smtClean="0"/>
            <a:t>Steroli</a:t>
          </a:r>
          <a:endParaRPr lang="it-IT" sz="4400" kern="1200" dirty="0"/>
        </a:p>
      </dsp:txBody>
      <dsp:txXfrm>
        <a:off x="0" y="0"/>
        <a:ext cx="1901011" cy="10801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B858A-D451-4071-81E0-7FDA0BA37E9A}" type="datetimeFigureOut">
              <a:rPr lang="it-IT" smtClean="0"/>
              <a:pPr/>
              <a:t>30/01/2018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194AB1-DB0D-4B5C-9253-11BC6275275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22530" name="Rectangle 2"/>
          <p:cNvSpPr txBox="1">
            <a:spLocks noGrp="1" noChangeArrowheads="1"/>
          </p:cNvSpPr>
          <p:nvPr>
            <p:ph type="body"/>
          </p:nvPr>
        </p:nvSpPr>
        <p:spPr bwMode="auto">
          <a:xfrm>
            <a:off x="685800" y="4343400"/>
            <a:ext cx="5480050"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23554" name="Rectangle 2"/>
          <p:cNvSpPr txBox="1">
            <a:spLocks noGrp="1" noChangeArrowheads="1"/>
          </p:cNvSpPr>
          <p:nvPr>
            <p:ph type="body"/>
          </p:nvPr>
        </p:nvSpPr>
        <p:spPr bwMode="auto">
          <a:xfrm>
            <a:off x="685800" y="4343400"/>
            <a:ext cx="5480050"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74D31-FD2F-4C0F-9949-9BCC97B589CD}" type="slidenum">
              <a:rPr lang="it-IT"/>
              <a:pPr/>
              <a:t>5</a:t>
            </a:fld>
            <a:endParaRPr lang="it-IT"/>
          </a:p>
        </p:txBody>
      </p:sp>
      <p:sp>
        <p:nvSpPr>
          <p:cNvPr id="99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C81CE60-7B1A-40F3-8238-97AC08B956B0}" type="datetimeFigureOut">
              <a:rPr lang="it-IT" smtClean="0"/>
              <a:pPr/>
              <a:t>30/01/2018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214584-83EF-4B9C-BCF1-38034984CE0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1CE60-7B1A-40F3-8238-97AC08B956B0}" type="datetimeFigureOut">
              <a:rPr lang="it-IT" smtClean="0"/>
              <a:pPr/>
              <a:t>30/01/2018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14584-83EF-4B9C-BCF1-38034984CE0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png"/><Relationship Id="rId4" Type="http://schemas.openxmlformats.org/officeDocument/2006/relationships/diagramLayout" Target="../diagrams/layout3.xm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32.gif"/><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http://www.dietaper.it/wp-content/uploads/2014/07/dieta-colesterolo2.jpg"/>
          <p:cNvPicPr>
            <a:picLocks noChangeAspect="1" noChangeArrowheads="1"/>
          </p:cNvPicPr>
          <p:nvPr/>
        </p:nvPicPr>
        <p:blipFill>
          <a:blip r:embed="rId2" cstate="print"/>
          <a:srcRect/>
          <a:stretch>
            <a:fillRect/>
          </a:stretch>
        </p:blipFill>
        <p:spPr bwMode="auto">
          <a:xfrm>
            <a:off x="-249526" y="288032"/>
            <a:ext cx="9393526" cy="6309320"/>
          </a:xfrm>
          <a:prstGeom prst="rect">
            <a:avLst/>
          </a:prstGeom>
          <a:noFill/>
        </p:spPr>
      </p:pic>
      <p:sp>
        <p:nvSpPr>
          <p:cNvPr id="2" name="Titolo 1"/>
          <p:cNvSpPr>
            <a:spLocks noGrp="1"/>
          </p:cNvSpPr>
          <p:nvPr>
            <p:ph type="ctrTitle"/>
          </p:nvPr>
        </p:nvSpPr>
        <p:spPr>
          <a:xfrm>
            <a:off x="683568" y="0"/>
            <a:ext cx="7772400" cy="1470025"/>
          </a:xfrm>
        </p:spPr>
        <p:txBody>
          <a:bodyPr>
            <a:noAutofit/>
          </a:bodyPr>
          <a:lstStyle/>
          <a:p>
            <a:r>
              <a:rPr lang="it-IT" sz="9600" b="1" dirty="0" smtClean="0">
                <a:solidFill>
                  <a:srgbClr val="FF0000"/>
                </a:solidFill>
              </a:rPr>
              <a:t>I LIPIDI </a:t>
            </a:r>
            <a:endParaRPr lang="it-IT" sz="96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3"/>
          <p:cNvPicPr>
            <a:picLocks noChangeAspect="1" noChangeArrowheads="1"/>
          </p:cNvPicPr>
          <p:nvPr/>
        </p:nvPicPr>
        <p:blipFill>
          <a:blip r:embed="rId2" cstate="print"/>
          <a:srcRect/>
          <a:stretch>
            <a:fillRect/>
          </a:stretch>
        </p:blipFill>
        <p:spPr bwMode="auto">
          <a:xfrm>
            <a:off x="0" y="1052736"/>
            <a:ext cx="9303215" cy="4581128"/>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48444"/>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it-IT" dirty="0" smtClean="0">
                <a:solidFill>
                  <a:schemeClr val="accent1">
                    <a:lumMod val="75000"/>
                  </a:schemeClr>
                </a:solidFill>
                <a:latin typeface="Comic Sans MS" pitchFamily="66" charset="0"/>
              </a:rPr>
              <a:t>I     </a:t>
            </a:r>
            <a:r>
              <a:rPr lang="it-IT" dirty="0" err="1" smtClean="0">
                <a:solidFill>
                  <a:schemeClr val="accent1">
                    <a:lumMod val="75000"/>
                  </a:schemeClr>
                </a:solidFill>
                <a:latin typeface="Comic Sans MS" pitchFamily="66" charset="0"/>
              </a:rPr>
              <a:t>ipidi</a:t>
            </a:r>
            <a:endParaRPr lang="it-IT" dirty="0">
              <a:solidFill>
                <a:schemeClr val="accent1">
                  <a:lumMod val="75000"/>
                </a:schemeClr>
              </a:solidFill>
              <a:latin typeface="Comic Sans MS" pitchFamily="66" charset="0"/>
            </a:endParaRPr>
          </a:p>
        </p:txBody>
      </p:sp>
      <p:sp>
        <p:nvSpPr>
          <p:cNvPr id="3" name="Segnaposto contenuto 2"/>
          <p:cNvSpPr>
            <a:spLocks noGrp="1"/>
          </p:cNvSpPr>
          <p:nvPr>
            <p:ph idx="1"/>
          </p:nvPr>
        </p:nvSpPr>
        <p:spPr/>
        <p:txBody>
          <a:bodyPr rtlCol="0">
            <a:normAutofit/>
          </a:bodyPr>
          <a:lstStyle/>
          <a:p>
            <a:pPr marL="0" indent="0" algn="ctr" fontAlgn="auto">
              <a:spcAft>
                <a:spcPts val="0"/>
              </a:spcAft>
              <a:buFont typeface="Arial" pitchFamily="34" charset="0"/>
              <a:buNone/>
              <a:defRPr/>
            </a:pPr>
            <a:r>
              <a:rPr lang="it-IT" dirty="0" smtClean="0">
                <a:solidFill>
                  <a:schemeClr val="accent1">
                    <a:lumMod val="75000"/>
                  </a:schemeClr>
                </a:solidFill>
                <a:latin typeface="Comic Sans MS" pitchFamily="66" charset="0"/>
              </a:rPr>
              <a:t>In generale, </a:t>
            </a:r>
            <a:r>
              <a:rPr lang="it-IT" dirty="0">
                <a:solidFill>
                  <a:schemeClr val="accent1">
                    <a:lumMod val="75000"/>
                  </a:schemeClr>
                </a:solidFill>
                <a:latin typeface="Comic Sans MS" pitchFamily="66" charset="0"/>
              </a:rPr>
              <a:t>i lipidi possono essere suddivisi in tre gruppi</a:t>
            </a:r>
          </a:p>
          <a:p>
            <a:pPr marL="0" indent="0" algn="ctr" fontAlgn="auto">
              <a:spcAft>
                <a:spcPts val="0"/>
              </a:spcAft>
              <a:buFont typeface="Arial" pitchFamily="34" charset="0"/>
              <a:buNone/>
              <a:defRPr/>
            </a:pPr>
            <a:endParaRPr lang="it-IT" dirty="0">
              <a:solidFill>
                <a:schemeClr val="accent1">
                  <a:lumMod val="75000"/>
                </a:schemeClr>
              </a:solidFill>
              <a:latin typeface="Comic Sans MS" pitchFamily="66" charset="0"/>
            </a:endParaRPr>
          </a:p>
        </p:txBody>
      </p:sp>
      <p:pic>
        <p:nvPicPr>
          <p:cNvPr id="16389" name="Picture 2" descr="C:\Documents and Settings\dmc\Documenti\Immagini\L.gif"/>
          <p:cNvPicPr>
            <a:picLocks noChangeAspect="1" noChangeArrowheads="1" noCrop="1"/>
          </p:cNvPicPr>
          <p:nvPr/>
        </p:nvPicPr>
        <p:blipFill>
          <a:blip r:embed="rId2" cstate="print"/>
          <a:srcRect/>
          <a:stretch>
            <a:fillRect/>
          </a:stretch>
        </p:blipFill>
        <p:spPr bwMode="auto">
          <a:xfrm>
            <a:off x="4152900" y="457200"/>
            <a:ext cx="419100" cy="615950"/>
          </a:xfrm>
          <a:prstGeom prst="rect">
            <a:avLst/>
          </a:prstGeom>
          <a:noFill/>
          <a:ln w="9525">
            <a:noFill/>
            <a:miter lim="800000"/>
            <a:headEnd/>
            <a:tailEnd/>
          </a:ln>
        </p:spPr>
      </p:pic>
      <p:graphicFrame>
        <p:nvGraphicFramePr>
          <p:cNvPr id="4" name="Diagramma 3"/>
          <p:cNvGraphicFramePr/>
          <p:nvPr/>
        </p:nvGraphicFramePr>
        <p:xfrm>
          <a:off x="683568" y="2824194"/>
          <a:ext cx="6120680"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Documents and Settings\dmc\Documenti\Immagini\colest.jpg"/>
          <p:cNvPicPr>
            <a:picLocks noChangeAspect="1" noChangeArrowheads="1"/>
          </p:cNvPicPr>
          <p:nvPr/>
        </p:nvPicPr>
        <p:blipFill>
          <a:blip r:embed="rId8" cstate="print">
            <a:extLst>
              <a:ext uri="{28A0092B-C50C-407E-A947-70E740481C1C}"/>
            </a:extLst>
          </a:blip>
          <a:srcRect/>
          <a:stretch>
            <a:fillRect/>
          </a:stretch>
        </p:blipFill>
        <p:spPr bwMode="auto">
          <a:xfrm>
            <a:off x="6876255" y="5361312"/>
            <a:ext cx="2174899" cy="11640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Immagine 7" descr="C:\Documents and Settings\dmc\Documenti\Immagini\fosfol.jpg"/>
          <p:cNvPicPr/>
          <p:nvPr/>
        </p:nvPicPr>
        <p:blipFill rotWithShape="1">
          <a:blip r:embed="rId9" cstate="print">
            <a:extLst>
              <a:ext uri="{28A0092B-C50C-407E-A947-70E740481C1C}"/>
            </a:extLst>
          </a:blip>
          <a:srcRect b="42997"/>
          <a:stretch/>
        </p:blipFill>
        <p:spPr bwMode="auto">
          <a:xfrm>
            <a:off x="6876255" y="4149080"/>
            <a:ext cx="2235969" cy="1108968"/>
          </a:xfrm>
          <a:prstGeom prst="rect">
            <a:avLst/>
          </a:prstGeom>
          <a:no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pic>
      <p:pic>
        <p:nvPicPr>
          <p:cNvPr id="9" name="Immagine 8" descr="http://www.denkavit.nl/login2/upload/italia/bollettini_informativi/glicerolo.bmp"/>
          <p:cNvPicPr/>
          <p:nvPr/>
        </p:nvPicPr>
        <p:blipFill>
          <a:blip r:embed="rId10" cstate="print">
            <a:extLst>
              <a:ext uri="{28A0092B-C50C-407E-A947-70E740481C1C}"/>
            </a:extLst>
          </a:blip>
          <a:srcRect/>
          <a:stretch>
            <a:fillRect/>
          </a:stretch>
        </p:blipFill>
        <p:spPr bwMode="auto">
          <a:xfrm>
            <a:off x="6876255" y="2492896"/>
            <a:ext cx="2016225" cy="16391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8"/>
          <p:cNvPicPr>
            <a:picLocks noChangeAspect="1" noChangeArrowheads="1"/>
          </p:cNvPicPr>
          <p:nvPr/>
        </p:nvPicPr>
        <p:blipFill>
          <a:blip r:embed="rId2" cstate="print"/>
          <a:srcRect/>
          <a:stretch>
            <a:fillRect/>
          </a:stretch>
        </p:blipFill>
        <p:spPr bwMode="auto">
          <a:xfrm>
            <a:off x="6983760" y="764704"/>
            <a:ext cx="2160240" cy="1975913"/>
          </a:xfrm>
          <a:prstGeom prst="rect">
            <a:avLst/>
          </a:prstGeom>
          <a:noFill/>
          <a:ln w="9525">
            <a:noFill/>
            <a:miter lim="800000"/>
            <a:headEnd/>
            <a:tailEnd/>
          </a:ln>
        </p:spPr>
      </p:pic>
      <p:pic>
        <p:nvPicPr>
          <p:cNvPr id="11267" name="Picture 6" descr="The image “http://www.bigoven.com/uploads/butter.jpg” cannot be displayed, because it contains errors."/>
          <p:cNvPicPr>
            <a:picLocks noChangeAspect="1" noChangeArrowheads="1"/>
          </p:cNvPicPr>
          <p:nvPr/>
        </p:nvPicPr>
        <p:blipFill>
          <a:blip r:embed="rId3" cstate="print"/>
          <a:srcRect/>
          <a:stretch>
            <a:fillRect/>
          </a:stretch>
        </p:blipFill>
        <p:spPr bwMode="auto">
          <a:xfrm>
            <a:off x="4355976" y="4257675"/>
            <a:ext cx="2600325" cy="2600325"/>
          </a:xfrm>
          <a:prstGeom prst="rect">
            <a:avLst/>
          </a:prstGeom>
          <a:noFill/>
          <a:ln w="9525">
            <a:noFill/>
            <a:miter lim="800000"/>
            <a:headEnd/>
            <a:tailEnd/>
          </a:ln>
        </p:spPr>
      </p:pic>
      <p:sp>
        <p:nvSpPr>
          <p:cNvPr id="11268" name="Text Box 7"/>
          <p:cNvSpPr txBox="1">
            <a:spLocks noChangeArrowheads="1"/>
          </p:cNvSpPr>
          <p:nvPr/>
        </p:nvSpPr>
        <p:spPr bwMode="auto">
          <a:xfrm>
            <a:off x="0" y="-159206"/>
            <a:ext cx="8915400" cy="707886"/>
          </a:xfrm>
          <a:prstGeom prst="rect">
            <a:avLst/>
          </a:prstGeom>
          <a:noFill/>
          <a:ln w="9525">
            <a:noFill/>
            <a:miter lim="800000"/>
            <a:headEnd/>
            <a:tailEnd/>
          </a:ln>
        </p:spPr>
        <p:txBody>
          <a:bodyPr>
            <a:spAutoFit/>
          </a:bodyPr>
          <a:lstStyle/>
          <a:p>
            <a:pPr algn="ctr"/>
            <a:r>
              <a:rPr lang="it-IT" sz="4000" b="1" dirty="0">
                <a:solidFill>
                  <a:srgbClr val="FF0000"/>
                </a:solidFill>
              </a:rPr>
              <a:t>I trigliceridi (detti anche grassi)</a:t>
            </a:r>
          </a:p>
        </p:txBody>
      </p:sp>
      <p:grpSp>
        <p:nvGrpSpPr>
          <p:cNvPr id="2" name="Group 15"/>
          <p:cNvGrpSpPr>
            <a:grpSpLocks/>
          </p:cNvGrpSpPr>
          <p:nvPr/>
        </p:nvGrpSpPr>
        <p:grpSpPr bwMode="auto">
          <a:xfrm>
            <a:off x="1907704" y="4133851"/>
            <a:ext cx="1993900" cy="2751138"/>
            <a:chOff x="748" y="2427"/>
            <a:chExt cx="1256" cy="1733"/>
          </a:xfrm>
        </p:grpSpPr>
        <p:pic>
          <p:nvPicPr>
            <p:cNvPr id="11274" name="Picture 4" descr="The image “http://www.turislazio.it/var/turismo/storage/images/gli_itinerari/la_strada_dell_olio/48735-7-ita-IT/la_strada_dellolio.jpg” cannot be displayed, because it contains errors."/>
            <p:cNvPicPr>
              <a:picLocks noChangeAspect="1" noChangeArrowheads="1"/>
            </p:cNvPicPr>
            <p:nvPr/>
          </p:nvPicPr>
          <p:blipFill>
            <a:blip r:embed="rId4" cstate="print"/>
            <a:srcRect/>
            <a:stretch>
              <a:fillRect/>
            </a:stretch>
          </p:blipFill>
          <p:spPr bwMode="auto">
            <a:xfrm>
              <a:off x="748" y="2427"/>
              <a:ext cx="1256" cy="1716"/>
            </a:xfrm>
            <a:prstGeom prst="rect">
              <a:avLst/>
            </a:prstGeom>
            <a:noFill/>
            <a:ln w="9525">
              <a:noFill/>
              <a:miter lim="800000"/>
              <a:headEnd/>
              <a:tailEnd/>
            </a:ln>
          </p:spPr>
        </p:pic>
        <p:sp>
          <p:nvSpPr>
            <p:cNvPr id="11275" name="Text Box 10"/>
            <p:cNvSpPr txBox="1">
              <a:spLocks noChangeArrowheads="1"/>
            </p:cNvSpPr>
            <p:nvPr/>
          </p:nvSpPr>
          <p:spPr bwMode="auto">
            <a:xfrm>
              <a:off x="1037" y="3910"/>
              <a:ext cx="830" cy="250"/>
            </a:xfrm>
            <a:prstGeom prst="rect">
              <a:avLst/>
            </a:prstGeom>
            <a:noFill/>
            <a:ln w="9525">
              <a:noFill/>
              <a:miter lim="800000"/>
              <a:headEnd/>
              <a:tailEnd/>
            </a:ln>
          </p:spPr>
          <p:txBody>
            <a:bodyPr wrap="none">
              <a:spAutoFit/>
            </a:bodyPr>
            <a:lstStyle/>
            <a:p>
              <a:r>
                <a:rPr lang="it-IT" dirty="0" err="1"/>
                <a:t>Ac</a:t>
              </a:r>
              <a:r>
                <a:rPr lang="it-IT" dirty="0"/>
                <a:t>. oleico</a:t>
              </a:r>
            </a:p>
          </p:txBody>
        </p:sp>
      </p:grpSp>
      <p:sp>
        <p:nvSpPr>
          <p:cNvPr id="11270" name="Text Box 11"/>
          <p:cNvSpPr txBox="1">
            <a:spLocks noChangeArrowheads="1"/>
          </p:cNvSpPr>
          <p:nvPr/>
        </p:nvSpPr>
        <p:spPr bwMode="auto">
          <a:xfrm>
            <a:off x="5004048" y="6461125"/>
            <a:ext cx="1982788" cy="396875"/>
          </a:xfrm>
          <a:prstGeom prst="rect">
            <a:avLst/>
          </a:prstGeom>
          <a:noFill/>
          <a:ln w="9525">
            <a:noFill/>
            <a:miter lim="800000"/>
            <a:headEnd/>
            <a:tailEnd/>
          </a:ln>
        </p:spPr>
        <p:txBody>
          <a:bodyPr wrap="none">
            <a:spAutoFit/>
          </a:bodyPr>
          <a:lstStyle/>
          <a:p>
            <a:r>
              <a:rPr lang="it-IT" dirty="0"/>
              <a:t>Acido butirrico</a:t>
            </a:r>
          </a:p>
        </p:txBody>
      </p:sp>
      <p:sp>
        <p:nvSpPr>
          <p:cNvPr id="11271" name="Rectangle 12"/>
          <p:cNvSpPr>
            <a:spLocks noChangeArrowheads="1"/>
          </p:cNvSpPr>
          <p:nvPr/>
        </p:nvSpPr>
        <p:spPr bwMode="auto">
          <a:xfrm>
            <a:off x="-540568" y="4221088"/>
            <a:ext cx="4032250" cy="1006475"/>
          </a:xfrm>
          <a:prstGeom prst="rect">
            <a:avLst/>
          </a:prstGeom>
          <a:noFill/>
          <a:ln w="9525">
            <a:noFill/>
            <a:miter lim="800000"/>
            <a:headEnd/>
            <a:tailEnd/>
          </a:ln>
        </p:spPr>
        <p:txBody>
          <a:bodyPr>
            <a:spAutoFit/>
          </a:bodyPr>
          <a:lstStyle/>
          <a:p>
            <a:pPr algn="ctr"/>
            <a:r>
              <a:rPr lang="it-IT" dirty="0"/>
              <a:t>Grassi di origine vegetale</a:t>
            </a:r>
          </a:p>
          <a:p>
            <a:pPr algn="ctr"/>
            <a:r>
              <a:rPr lang="it-IT" dirty="0"/>
              <a:t>liquidi a temperatura ambiente </a:t>
            </a:r>
          </a:p>
          <a:p>
            <a:pPr algn="ctr"/>
            <a:r>
              <a:rPr lang="it-IT" dirty="0"/>
              <a:t>(es. olio di oliva, olio di semi)</a:t>
            </a:r>
          </a:p>
        </p:txBody>
      </p:sp>
      <p:sp>
        <p:nvSpPr>
          <p:cNvPr id="11272" name="Rectangle 13"/>
          <p:cNvSpPr>
            <a:spLocks noChangeArrowheads="1"/>
          </p:cNvSpPr>
          <p:nvPr/>
        </p:nvSpPr>
        <p:spPr bwMode="auto">
          <a:xfrm>
            <a:off x="6948264" y="4221088"/>
            <a:ext cx="2268438" cy="1754326"/>
          </a:xfrm>
          <a:prstGeom prst="rect">
            <a:avLst/>
          </a:prstGeom>
          <a:noFill/>
          <a:ln w="9525">
            <a:noFill/>
            <a:miter lim="800000"/>
            <a:headEnd/>
            <a:tailEnd/>
          </a:ln>
        </p:spPr>
        <p:txBody>
          <a:bodyPr wrap="square">
            <a:spAutoFit/>
          </a:bodyPr>
          <a:lstStyle/>
          <a:p>
            <a:pPr algn="ctr"/>
            <a:r>
              <a:rPr lang="it-IT" dirty="0"/>
              <a:t>Grassi di origine animale</a:t>
            </a:r>
          </a:p>
          <a:p>
            <a:pPr algn="ctr"/>
            <a:r>
              <a:rPr lang="it-IT" dirty="0"/>
              <a:t>solidi a temperatura ambiente </a:t>
            </a:r>
          </a:p>
          <a:p>
            <a:pPr algn="ctr"/>
            <a:r>
              <a:rPr lang="it-IT" dirty="0"/>
              <a:t>(es. burro, lardo, grasso animale)</a:t>
            </a:r>
          </a:p>
        </p:txBody>
      </p:sp>
      <p:sp>
        <p:nvSpPr>
          <p:cNvPr id="11273" name="Text Box 14"/>
          <p:cNvSpPr txBox="1">
            <a:spLocks noChangeArrowheads="1"/>
          </p:cNvSpPr>
          <p:nvPr/>
        </p:nvSpPr>
        <p:spPr bwMode="auto">
          <a:xfrm>
            <a:off x="35496" y="671205"/>
            <a:ext cx="7560840" cy="3477875"/>
          </a:xfrm>
          <a:prstGeom prst="rect">
            <a:avLst/>
          </a:prstGeom>
          <a:noFill/>
          <a:ln w="9525">
            <a:noFill/>
            <a:miter lim="800000"/>
            <a:headEnd/>
            <a:tailEnd/>
          </a:ln>
        </p:spPr>
        <p:txBody>
          <a:bodyPr wrap="square">
            <a:spAutoFit/>
          </a:bodyPr>
          <a:lstStyle/>
          <a:p>
            <a:r>
              <a:rPr lang="it-IT" sz="2200" dirty="0" smtClean="0"/>
              <a:t>Sono </a:t>
            </a:r>
            <a:r>
              <a:rPr lang="it-IT" sz="2200" dirty="0"/>
              <a:t>costituiti da una molecola di glicerolo + 3 catene di acidi grassi</a:t>
            </a:r>
          </a:p>
          <a:p>
            <a:r>
              <a:rPr lang="it-IT" sz="2200" dirty="0"/>
              <a:t>Sono rappresentati dai comuni grassi  ed </a:t>
            </a:r>
            <a:r>
              <a:rPr lang="it-IT" sz="2200" dirty="0" err="1"/>
              <a:t>olii</a:t>
            </a:r>
            <a:r>
              <a:rPr lang="it-IT" sz="2200" dirty="0"/>
              <a:t>.</a:t>
            </a:r>
          </a:p>
          <a:p>
            <a:r>
              <a:rPr lang="it-IT" sz="2200" dirty="0"/>
              <a:t>Rappresentano una fonte energetica superiore rispetto ai carboidrati</a:t>
            </a:r>
          </a:p>
          <a:p>
            <a:r>
              <a:rPr lang="it-IT" sz="2200" dirty="0"/>
              <a:t>Si accumulano nel tessuto adiposo (grasso </a:t>
            </a:r>
            <a:r>
              <a:rPr lang="it-IT" sz="2200" dirty="0" err="1"/>
              <a:t>sottocuteneo</a:t>
            </a:r>
            <a:r>
              <a:rPr lang="it-IT" sz="2200" dirty="0"/>
              <a:t>).</a:t>
            </a:r>
          </a:p>
          <a:p>
            <a:r>
              <a:rPr lang="it-IT" sz="2200" dirty="0"/>
              <a:t>Svolgono anche la funzione di isolante termico</a:t>
            </a:r>
            <a:r>
              <a:rPr lang="it-IT" sz="2200" dirty="0" smtClean="0"/>
              <a:t>.</a:t>
            </a:r>
          </a:p>
          <a:p>
            <a:r>
              <a:rPr lang="it-IT" sz="2200" dirty="0" smtClean="0"/>
              <a:t>Quando il glicerolo è legato solo con uno o due acidi grassi, si parla rispettivamente di </a:t>
            </a:r>
            <a:r>
              <a:rPr lang="it-IT" sz="2200" dirty="0" err="1" smtClean="0"/>
              <a:t>monogliceridi</a:t>
            </a:r>
            <a:r>
              <a:rPr lang="it-IT" sz="2200" dirty="0" smtClean="0"/>
              <a:t> o </a:t>
            </a:r>
            <a:r>
              <a:rPr lang="it-IT" sz="2200" dirty="0" err="1" smtClean="0"/>
              <a:t>digliceridi</a:t>
            </a:r>
            <a:r>
              <a:rPr lang="it-IT" sz="2200" dirty="0" smtClean="0"/>
              <a:t>.</a:t>
            </a:r>
          </a:p>
          <a:p>
            <a:endParaRPr lang="it-IT"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4860032" cy="6858000"/>
          </a:xfrm>
          <a:prstGeom prst="rect">
            <a:avLst/>
          </a:prstGeom>
          <a:noFill/>
          <a:ln w="9525">
            <a:noFill/>
            <a:miter lim="800000"/>
            <a:headEnd/>
            <a:tailEnd/>
          </a:ln>
        </p:spPr>
      </p:pic>
      <p:sp>
        <p:nvSpPr>
          <p:cNvPr id="6" name="CasellaDiTesto 5"/>
          <p:cNvSpPr txBox="1"/>
          <p:nvPr/>
        </p:nvSpPr>
        <p:spPr>
          <a:xfrm>
            <a:off x="4788024" y="0"/>
            <a:ext cx="4355976" cy="6740307"/>
          </a:xfrm>
          <a:prstGeom prst="rect">
            <a:avLst/>
          </a:prstGeom>
          <a:noFill/>
        </p:spPr>
        <p:txBody>
          <a:bodyPr wrap="square" rtlCol="0">
            <a:spAutoFit/>
          </a:bodyPr>
          <a:lstStyle/>
          <a:p>
            <a:r>
              <a:rPr lang="it-IT" sz="5400" dirty="0" smtClean="0">
                <a:solidFill>
                  <a:srgbClr val="FF0000"/>
                </a:solidFill>
              </a:rPr>
              <a:t>Il </a:t>
            </a:r>
            <a:r>
              <a:rPr lang="it-IT" sz="5400" b="1" dirty="0" err="1" smtClean="0">
                <a:solidFill>
                  <a:srgbClr val="FF0000"/>
                </a:solidFill>
              </a:rPr>
              <a:t>GLICEROlO</a:t>
            </a:r>
            <a:r>
              <a:rPr lang="it-IT" sz="5400" dirty="0" smtClean="0">
                <a:solidFill>
                  <a:srgbClr val="FF0000"/>
                </a:solidFill>
              </a:rPr>
              <a:t> è un composto organico nella cui struttura sono presenti tre gruppi –OH (è un </a:t>
            </a:r>
            <a:r>
              <a:rPr lang="it-IT" sz="5400" dirty="0" err="1" smtClean="0">
                <a:solidFill>
                  <a:srgbClr val="FF0000"/>
                </a:solidFill>
              </a:rPr>
              <a:t>triolo</a:t>
            </a:r>
            <a:r>
              <a:rPr lang="it-IT" sz="5400" dirty="0" smtClean="0">
                <a:solidFill>
                  <a:srgbClr val="FF0000"/>
                </a:solidFill>
              </a:rPr>
              <a:t>!!!)</a:t>
            </a:r>
          </a:p>
          <a:p>
            <a:r>
              <a:rPr lang="it-IT" sz="5400" b="1" dirty="0" smtClean="0">
                <a:solidFill>
                  <a:srgbClr val="FF0000"/>
                </a:solidFill>
              </a:rPr>
              <a:t>CHIARO??????</a:t>
            </a:r>
            <a:endParaRPr lang="it-IT" sz="54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48444"/>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it-IT" dirty="0" smtClean="0">
                <a:solidFill>
                  <a:schemeClr val="accent1">
                    <a:lumMod val="75000"/>
                  </a:schemeClr>
                </a:solidFill>
                <a:latin typeface="Comic Sans MS" pitchFamily="66" charset="0"/>
              </a:rPr>
              <a:t>I Fosfolipidi</a:t>
            </a:r>
            <a:endParaRPr lang="it-IT" dirty="0">
              <a:solidFill>
                <a:schemeClr val="accent1">
                  <a:lumMod val="75000"/>
                </a:schemeClr>
              </a:solidFill>
              <a:latin typeface="Comic Sans MS" pitchFamily="66" charset="0"/>
            </a:endParaRPr>
          </a:p>
        </p:txBody>
      </p:sp>
      <p:graphicFrame>
        <p:nvGraphicFramePr>
          <p:cNvPr id="4" name="Diagramma 3"/>
          <p:cNvGraphicFramePr/>
          <p:nvPr/>
        </p:nvGraphicFramePr>
        <p:xfrm>
          <a:off x="467544" y="1628800"/>
          <a:ext cx="4824536" cy="110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magine 7" descr="C:\Documents and Settings\dmc\Documenti\Immagini\fosfol.jpg"/>
          <p:cNvPicPr/>
          <p:nvPr/>
        </p:nvPicPr>
        <p:blipFill rotWithShape="1">
          <a:blip r:embed="rId7" cstate="print">
            <a:extLst>
              <a:ext uri="{28A0092B-C50C-407E-A947-70E740481C1C}"/>
            </a:extLst>
          </a:blip>
          <a:srcRect b="42997"/>
          <a:stretch/>
        </p:blipFill>
        <p:spPr bwMode="auto">
          <a:xfrm>
            <a:off x="5436096" y="1484784"/>
            <a:ext cx="3096344" cy="1800200"/>
          </a:xfrm>
          <a:prstGeom prst="rect">
            <a:avLst/>
          </a:prstGeom>
          <a:no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pic>
      <p:sp>
        <p:nvSpPr>
          <p:cNvPr id="18438" name="CasellaDiTesto 5"/>
          <p:cNvSpPr txBox="1">
            <a:spLocks noChangeArrowheads="1"/>
          </p:cNvSpPr>
          <p:nvPr/>
        </p:nvSpPr>
        <p:spPr bwMode="auto">
          <a:xfrm>
            <a:off x="8099425" y="2996952"/>
            <a:ext cx="1044575" cy="276225"/>
          </a:xfrm>
          <a:prstGeom prst="rect">
            <a:avLst/>
          </a:prstGeom>
          <a:noFill/>
          <a:ln w="9525">
            <a:noFill/>
            <a:miter lim="800000"/>
            <a:headEnd/>
            <a:tailEnd/>
          </a:ln>
        </p:spPr>
        <p:txBody>
          <a:bodyPr>
            <a:spAutoFit/>
          </a:bodyPr>
          <a:lstStyle/>
          <a:p>
            <a:r>
              <a:rPr lang="it-IT" sz="1200" b="1" dirty="0">
                <a:latin typeface="Calibri" pitchFamily="34" charset="0"/>
              </a:rPr>
              <a:t>Acidi grassi</a:t>
            </a:r>
          </a:p>
        </p:txBody>
      </p:sp>
      <p:cxnSp>
        <p:nvCxnSpPr>
          <p:cNvPr id="12" name="Connettore 2 11"/>
          <p:cNvCxnSpPr>
            <a:stCxn id="18438" idx="0"/>
          </p:cNvCxnSpPr>
          <p:nvPr/>
        </p:nvCxnSpPr>
        <p:spPr>
          <a:xfrm flipH="1" flipV="1">
            <a:off x="7993063" y="2608014"/>
            <a:ext cx="628650" cy="388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0" name="CasellaDiTesto 12"/>
          <p:cNvSpPr txBox="1">
            <a:spLocks noChangeArrowheads="1"/>
          </p:cNvSpPr>
          <p:nvPr/>
        </p:nvSpPr>
        <p:spPr bwMode="auto">
          <a:xfrm>
            <a:off x="6372200" y="3284984"/>
            <a:ext cx="1149350" cy="276225"/>
          </a:xfrm>
          <a:prstGeom prst="rect">
            <a:avLst/>
          </a:prstGeom>
          <a:noFill/>
          <a:ln w="9525">
            <a:noFill/>
            <a:miter lim="800000"/>
            <a:headEnd/>
            <a:tailEnd/>
          </a:ln>
        </p:spPr>
        <p:txBody>
          <a:bodyPr wrap="none">
            <a:spAutoFit/>
          </a:bodyPr>
          <a:lstStyle/>
          <a:p>
            <a:r>
              <a:rPr lang="it-IT" sz="1200" b="1" dirty="0">
                <a:latin typeface="Calibri" pitchFamily="34" charset="0"/>
              </a:rPr>
              <a:t>Gruppo fosfato</a:t>
            </a:r>
          </a:p>
        </p:txBody>
      </p:sp>
      <p:cxnSp>
        <p:nvCxnSpPr>
          <p:cNvPr id="16" name="Connettore 2 15"/>
          <p:cNvCxnSpPr>
            <a:stCxn id="18440" idx="0"/>
          </p:cNvCxnSpPr>
          <p:nvPr/>
        </p:nvCxnSpPr>
        <p:spPr>
          <a:xfrm flipH="1" flipV="1">
            <a:off x="6553175" y="2965896"/>
            <a:ext cx="393700" cy="319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2" name="CasellaDiTesto 16"/>
          <p:cNvSpPr txBox="1">
            <a:spLocks noChangeArrowheads="1"/>
          </p:cNvSpPr>
          <p:nvPr/>
        </p:nvSpPr>
        <p:spPr bwMode="auto">
          <a:xfrm>
            <a:off x="4860032" y="2996952"/>
            <a:ext cx="758825" cy="276225"/>
          </a:xfrm>
          <a:prstGeom prst="rect">
            <a:avLst/>
          </a:prstGeom>
          <a:noFill/>
          <a:ln w="9525">
            <a:noFill/>
            <a:miter lim="800000"/>
            <a:headEnd/>
            <a:tailEnd/>
          </a:ln>
        </p:spPr>
        <p:txBody>
          <a:bodyPr wrap="none">
            <a:spAutoFit/>
          </a:bodyPr>
          <a:lstStyle/>
          <a:p>
            <a:r>
              <a:rPr lang="it-IT" sz="1200" b="1" dirty="0">
                <a:latin typeface="Calibri" pitchFamily="34" charset="0"/>
              </a:rPr>
              <a:t>Glicerolo</a:t>
            </a:r>
          </a:p>
        </p:txBody>
      </p:sp>
      <p:cxnSp>
        <p:nvCxnSpPr>
          <p:cNvPr id="19" name="Connettore 2 18"/>
          <p:cNvCxnSpPr>
            <a:stCxn id="18442" idx="0"/>
          </p:cNvCxnSpPr>
          <p:nvPr/>
        </p:nvCxnSpPr>
        <p:spPr>
          <a:xfrm flipV="1">
            <a:off x="5239444" y="2608014"/>
            <a:ext cx="493713" cy="388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450850" y="3573463"/>
            <a:ext cx="8045450" cy="1568450"/>
          </a:xfrm>
          <a:prstGeom prst="rect">
            <a:avLst/>
          </a:prstGeom>
          <a:noFill/>
        </p:spPr>
        <p:txBody>
          <a:bodyPr>
            <a:spAutoFit/>
          </a:bodyPr>
          <a:lstStyle/>
          <a:p>
            <a:pPr algn="ctr" fontAlgn="auto">
              <a:spcBef>
                <a:spcPts val="0"/>
              </a:spcBef>
              <a:spcAft>
                <a:spcPts val="0"/>
              </a:spcAft>
              <a:defRPr/>
            </a:pPr>
            <a:r>
              <a:rPr lang="it-IT" sz="2400" dirty="0">
                <a:solidFill>
                  <a:schemeClr val="accent1">
                    <a:lumMod val="75000"/>
                  </a:schemeClr>
                </a:solidFill>
                <a:latin typeface="Comic Sans MS" pitchFamily="66" charset="0"/>
              </a:rPr>
              <a:t>La loro importanza è fondamentale dal momento che rappresentano i mattoni di tutte le membrane cellulari e delle lipoproteine coinvolte nell'assorbimento e nel trasporto dei lipidi</a:t>
            </a:r>
            <a:endParaRPr lang="it-IT" sz="2000" dirty="0">
              <a:solidFill>
                <a:schemeClr val="accent1">
                  <a:lumMod val="75000"/>
                </a:schemeClr>
              </a:solidFill>
              <a:latin typeface="Comic Sans MS" pitchFamily="66" charset="0"/>
            </a:endParaRPr>
          </a:p>
        </p:txBody>
      </p:sp>
      <p:pic>
        <p:nvPicPr>
          <p:cNvPr id="5122" name="Picture 2" descr="C:\Documents and Settings\dmc\Documenti\Immagini\imagesCA6FJ6LQ.jpg"/>
          <p:cNvPicPr>
            <a:picLocks noChangeAspect="1" noChangeArrowheads="1"/>
          </p:cNvPicPr>
          <p:nvPr/>
        </p:nvPicPr>
        <p:blipFill>
          <a:blip r:embed="rId8" cstate="print">
            <a:extLst>
              <a:ext uri="{28A0092B-C50C-407E-A947-70E740481C1C}"/>
            </a:extLst>
          </a:blip>
          <a:srcRect/>
          <a:stretch>
            <a:fillRect/>
          </a:stretch>
        </p:blipFill>
        <p:spPr bwMode="auto">
          <a:xfrm>
            <a:off x="5996508" y="5103752"/>
            <a:ext cx="2143125" cy="114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extLst>
        </p:spPr>
      </p:pic>
      <p:pic>
        <p:nvPicPr>
          <p:cNvPr id="26" name="Immagine 25" descr="C:\Documents and Settings\dmc\Documenti\Immagini\imagesCANY5XZV.jpg"/>
          <p:cNvPicPr/>
          <p:nvPr/>
        </p:nvPicPr>
        <p:blipFill rotWithShape="1">
          <a:blip r:embed="rId9" cstate="print">
            <a:extLst>
              <a:ext uri="{28A0092B-C50C-407E-A947-70E740481C1C}"/>
            </a:extLst>
          </a:blip>
          <a:srcRect l="12596" t="4166" r="19084" b="5729"/>
          <a:stretch/>
        </p:blipFill>
        <p:spPr bwMode="auto">
          <a:xfrm>
            <a:off x="971600" y="4756142"/>
            <a:ext cx="1704975" cy="1647825"/>
          </a:xfrm>
          <a:prstGeom prst="ellipse">
            <a:avLst/>
          </a:prstGeom>
          <a:no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a:extLst>
            <a:ext uri="{53640926-AAD7-44D8-BBD7-CCE9431645EC}"/>
          </a:extLst>
        </p:spPr>
      </p:pic>
      <p:sp>
        <p:nvSpPr>
          <p:cNvPr id="18447" name="CasellaDiTesto 22"/>
          <p:cNvSpPr txBox="1">
            <a:spLocks noChangeArrowheads="1"/>
          </p:cNvSpPr>
          <p:nvPr/>
        </p:nvSpPr>
        <p:spPr bwMode="auto">
          <a:xfrm>
            <a:off x="1089025" y="6492875"/>
            <a:ext cx="1470025" cy="277813"/>
          </a:xfrm>
          <a:prstGeom prst="rect">
            <a:avLst/>
          </a:prstGeom>
          <a:noFill/>
          <a:ln w="9525">
            <a:noFill/>
            <a:miter lim="800000"/>
            <a:headEnd/>
            <a:tailEnd/>
          </a:ln>
        </p:spPr>
        <p:txBody>
          <a:bodyPr wrap="none">
            <a:spAutoFit/>
          </a:bodyPr>
          <a:lstStyle/>
          <a:p>
            <a:r>
              <a:rPr lang="it-IT" sz="1200" b="1">
                <a:latin typeface="Calibri" pitchFamily="34" charset="0"/>
              </a:rPr>
              <a:t>Membrana cellulare</a:t>
            </a:r>
          </a:p>
        </p:txBody>
      </p:sp>
      <p:cxnSp>
        <p:nvCxnSpPr>
          <p:cNvPr id="25" name="Connettore 2 24"/>
          <p:cNvCxnSpPr>
            <a:stCxn id="18447" idx="0"/>
          </p:cNvCxnSpPr>
          <p:nvPr/>
        </p:nvCxnSpPr>
        <p:spPr>
          <a:xfrm flipV="1">
            <a:off x="1824038" y="6246813"/>
            <a:ext cx="371475" cy="246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9" name="CasellaDiTesto 28"/>
          <p:cNvSpPr txBox="1">
            <a:spLocks noChangeArrowheads="1"/>
          </p:cNvSpPr>
          <p:nvPr/>
        </p:nvSpPr>
        <p:spPr bwMode="auto">
          <a:xfrm>
            <a:off x="6635750" y="6542088"/>
            <a:ext cx="846138" cy="277812"/>
          </a:xfrm>
          <a:prstGeom prst="rect">
            <a:avLst/>
          </a:prstGeom>
          <a:noFill/>
          <a:ln w="9525">
            <a:noFill/>
            <a:miter lim="800000"/>
            <a:headEnd/>
            <a:tailEnd/>
          </a:ln>
        </p:spPr>
        <p:txBody>
          <a:bodyPr wrap="none">
            <a:spAutoFit/>
          </a:bodyPr>
          <a:lstStyle/>
          <a:p>
            <a:r>
              <a:rPr lang="it-IT" sz="1200" b="1">
                <a:latin typeface="Calibri" pitchFamily="34" charset="0"/>
              </a:rPr>
              <a:t>Fosfolipidi</a:t>
            </a:r>
          </a:p>
        </p:txBody>
      </p:sp>
      <p:cxnSp>
        <p:nvCxnSpPr>
          <p:cNvPr id="31" name="Connettore 2 30"/>
          <p:cNvCxnSpPr>
            <a:stCxn id="18449" idx="0"/>
          </p:cNvCxnSpPr>
          <p:nvPr/>
        </p:nvCxnSpPr>
        <p:spPr>
          <a:xfrm flipV="1">
            <a:off x="7058025" y="6246813"/>
            <a:ext cx="322263"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49" name="Connettore 2 2048"/>
          <p:cNvCxnSpPr>
            <a:stCxn id="18449" idx="0"/>
            <a:endCxn id="5122" idx="2"/>
          </p:cNvCxnSpPr>
          <p:nvPr/>
        </p:nvCxnSpPr>
        <p:spPr>
          <a:xfrm flipV="1">
            <a:off x="7058025" y="6246813"/>
            <a:ext cx="952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2" name="Connettore 2 2051"/>
          <p:cNvCxnSpPr>
            <a:stCxn id="18449" idx="0"/>
          </p:cNvCxnSpPr>
          <p:nvPr/>
        </p:nvCxnSpPr>
        <p:spPr>
          <a:xfrm flipH="1" flipV="1">
            <a:off x="6732588" y="6246813"/>
            <a:ext cx="325437"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pPr>
              <a:defRPr/>
            </a:pPr>
            <a:fld id="{E6C8AC84-E9C0-4CEB-8A28-28AC8F0B6F78}" type="slidenum">
              <a:rPr lang="it-IT"/>
              <a:pPr>
                <a:defRPr/>
              </a:pPr>
              <a:t>15</a:t>
            </a:fld>
            <a:endParaRPr lang="it-IT"/>
          </a:p>
        </p:txBody>
      </p:sp>
      <p:sp>
        <p:nvSpPr>
          <p:cNvPr id="12291" name="Text Box 4"/>
          <p:cNvSpPr txBox="1">
            <a:spLocks noChangeArrowheads="1"/>
          </p:cNvSpPr>
          <p:nvPr/>
        </p:nvSpPr>
        <p:spPr bwMode="auto">
          <a:xfrm>
            <a:off x="228600" y="0"/>
            <a:ext cx="8915400" cy="769441"/>
          </a:xfrm>
          <a:prstGeom prst="rect">
            <a:avLst/>
          </a:prstGeom>
          <a:noFill/>
          <a:ln w="9525">
            <a:noFill/>
            <a:miter lim="800000"/>
            <a:headEnd/>
            <a:tailEnd/>
          </a:ln>
        </p:spPr>
        <p:txBody>
          <a:bodyPr>
            <a:spAutoFit/>
          </a:bodyPr>
          <a:lstStyle/>
          <a:p>
            <a:pPr algn="ctr"/>
            <a:r>
              <a:rPr lang="it-IT" sz="4400" b="1" dirty="0">
                <a:solidFill>
                  <a:srgbClr val="FF0000"/>
                </a:solidFill>
              </a:rPr>
              <a:t>I fosfolipidi</a:t>
            </a:r>
          </a:p>
        </p:txBody>
      </p:sp>
      <p:sp>
        <p:nvSpPr>
          <p:cNvPr id="12292" name="Rectangle 5"/>
          <p:cNvSpPr>
            <a:spLocks noChangeArrowheads="1"/>
          </p:cNvSpPr>
          <p:nvPr/>
        </p:nvSpPr>
        <p:spPr bwMode="auto">
          <a:xfrm>
            <a:off x="250825" y="981075"/>
            <a:ext cx="2592388" cy="461665"/>
          </a:xfrm>
          <a:prstGeom prst="rect">
            <a:avLst/>
          </a:prstGeom>
          <a:noFill/>
          <a:ln w="9525">
            <a:noFill/>
            <a:miter lim="800000"/>
            <a:headEnd/>
            <a:tailEnd/>
          </a:ln>
        </p:spPr>
        <p:txBody>
          <a:bodyPr>
            <a:spAutoFit/>
          </a:bodyPr>
          <a:lstStyle/>
          <a:p>
            <a:r>
              <a:rPr lang="it-IT" sz="2400" dirty="0"/>
              <a:t>Prodotti nel fegato.</a:t>
            </a:r>
          </a:p>
        </p:txBody>
      </p:sp>
      <p:pic>
        <p:nvPicPr>
          <p:cNvPr id="12293" name="Picture 6" descr="The image “http://www.plyojump.com/courses/biology/images/lipid_bilayer.jpg” cannot be displayed, because it contains errors."/>
          <p:cNvPicPr>
            <a:picLocks noChangeAspect="1" noChangeArrowheads="1"/>
          </p:cNvPicPr>
          <p:nvPr/>
        </p:nvPicPr>
        <p:blipFill>
          <a:blip r:embed="rId2" cstate="print"/>
          <a:srcRect/>
          <a:stretch>
            <a:fillRect/>
          </a:stretch>
        </p:blipFill>
        <p:spPr bwMode="auto">
          <a:xfrm>
            <a:off x="4572000" y="3747441"/>
            <a:ext cx="4572000" cy="3110559"/>
          </a:xfrm>
          <a:prstGeom prst="rect">
            <a:avLst/>
          </a:prstGeom>
          <a:noFill/>
          <a:ln w="9525">
            <a:noFill/>
            <a:miter lim="800000"/>
            <a:headEnd/>
            <a:tailEnd/>
          </a:ln>
        </p:spPr>
      </p:pic>
      <p:pic>
        <p:nvPicPr>
          <p:cNvPr id="12294" name="Picture 12"/>
          <p:cNvPicPr>
            <a:picLocks noChangeAspect="1" noChangeArrowheads="1"/>
          </p:cNvPicPr>
          <p:nvPr/>
        </p:nvPicPr>
        <p:blipFill>
          <a:blip r:embed="rId3" cstate="print"/>
          <a:srcRect/>
          <a:stretch>
            <a:fillRect/>
          </a:stretch>
        </p:blipFill>
        <p:spPr bwMode="auto">
          <a:xfrm>
            <a:off x="6011863" y="981075"/>
            <a:ext cx="711200" cy="2552700"/>
          </a:xfrm>
          <a:prstGeom prst="rect">
            <a:avLst/>
          </a:prstGeom>
          <a:noFill/>
          <a:ln w="9525">
            <a:noFill/>
            <a:miter lim="800000"/>
            <a:headEnd/>
            <a:tailEnd/>
          </a:ln>
        </p:spPr>
      </p:pic>
      <p:sp>
        <p:nvSpPr>
          <p:cNvPr id="12295" name="Rectangle 14"/>
          <p:cNvSpPr>
            <a:spLocks noChangeArrowheads="1"/>
          </p:cNvSpPr>
          <p:nvPr/>
        </p:nvSpPr>
        <p:spPr bwMode="auto">
          <a:xfrm>
            <a:off x="250825" y="4437063"/>
            <a:ext cx="4105151" cy="1938992"/>
          </a:xfrm>
          <a:prstGeom prst="rect">
            <a:avLst/>
          </a:prstGeom>
          <a:noFill/>
          <a:ln w="9525">
            <a:noFill/>
            <a:miter lim="800000"/>
            <a:headEnd/>
            <a:tailEnd/>
          </a:ln>
        </p:spPr>
        <p:txBody>
          <a:bodyPr wrap="square">
            <a:spAutoFit/>
          </a:bodyPr>
          <a:lstStyle/>
          <a:p>
            <a:pPr algn="just"/>
            <a:r>
              <a:rPr lang="it-IT" sz="2400" dirty="0"/>
              <a:t>Principali costituenti delle membrane plasmatiche cellulari (doppio strato lipidico) insieme alle proteine di membrana</a:t>
            </a:r>
          </a:p>
        </p:txBody>
      </p:sp>
      <p:sp>
        <p:nvSpPr>
          <p:cNvPr id="12296" name="Text Box 16"/>
          <p:cNvSpPr txBox="1">
            <a:spLocks noChangeArrowheads="1"/>
          </p:cNvSpPr>
          <p:nvPr/>
        </p:nvSpPr>
        <p:spPr bwMode="auto">
          <a:xfrm>
            <a:off x="179388" y="2046288"/>
            <a:ext cx="6356350" cy="1200329"/>
          </a:xfrm>
          <a:prstGeom prst="rect">
            <a:avLst/>
          </a:prstGeom>
          <a:noFill/>
          <a:ln w="9525">
            <a:noFill/>
            <a:miter lim="800000"/>
            <a:headEnd/>
            <a:tailEnd/>
          </a:ln>
        </p:spPr>
        <p:txBody>
          <a:bodyPr>
            <a:spAutoFit/>
          </a:bodyPr>
          <a:lstStyle/>
          <a:p>
            <a:r>
              <a:rPr lang="it-IT" sz="2400" dirty="0"/>
              <a:t>Costituiti da:</a:t>
            </a:r>
          </a:p>
          <a:p>
            <a:r>
              <a:rPr lang="it-IT" sz="2400" dirty="0"/>
              <a:t>testa idrofila (fosfato, glicerolo)</a:t>
            </a:r>
          </a:p>
          <a:p>
            <a:r>
              <a:rPr lang="it-IT" sz="2400" dirty="0"/>
              <a:t>code idrofobe (2 catene degli acidi grassi)</a:t>
            </a:r>
          </a:p>
        </p:txBody>
      </p:sp>
      <p:sp>
        <p:nvSpPr>
          <p:cNvPr id="12297" name="Line 17"/>
          <p:cNvSpPr>
            <a:spLocks noChangeShapeType="1"/>
          </p:cNvSpPr>
          <p:nvPr/>
        </p:nvSpPr>
        <p:spPr bwMode="auto">
          <a:xfrm flipV="1">
            <a:off x="4500563" y="1412875"/>
            <a:ext cx="1366837" cy="1079500"/>
          </a:xfrm>
          <a:prstGeom prst="line">
            <a:avLst/>
          </a:prstGeom>
          <a:noFill/>
          <a:ln w="9525">
            <a:solidFill>
              <a:schemeClr val="tx1"/>
            </a:solidFill>
            <a:round/>
            <a:headEnd/>
            <a:tailEnd type="triangle" w="med" len="med"/>
          </a:ln>
        </p:spPr>
        <p:txBody>
          <a:bodyPr/>
          <a:lstStyle/>
          <a:p>
            <a:endParaRPr lang="it-IT"/>
          </a:p>
        </p:txBody>
      </p:sp>
      <p:sp>
        <p:nvSpPr>
          <p:cNvPr id="12298" name="Line 18"/>
          <p:cNvSpPr>
            <a:spLocks noChangeShapeType="1"/>
          </p:cNvSpPr>
          <p:nvPr/>
        </p:nvSpPr>
        <p:spPr bwMode="auto">
          <a:xfrm flipV="1">
            <a:off x="5148064" y="2420888"/>
            <a:ext cx="865187" cy="431800"/>
          </a:xfrm>
          <a:prstGeom prst="line">
            <a:avLst/>
          </a:prstGeom>
          <a:noFill/>
          <a:ln w="9525">
            <a:solidFill>
              <a:schemeClr val="tx1"/>
            </a:solidFill>
            <a:round/>
            <a:headEnd/>
            <a:tailEnd type="triangle" w="med" len="med"/>
          </a:ln>
        </p:spPr>
        <p:txBody>
          <a:bodyPr/>
          <a:lstStyle/>
          <a:p>
            <a:endParaRPr lang="it-IT"/>
          </a:p>
        </p:txBody>
      </p:sp>
      <p:sp>
        <p:nvSpPr>
          <p:cNvPr id="12299" name="Line 19"/>
          <p:cNvSpPr>
            <a:spLocks noChangeShapeType="1"/>
          </p:cNvSpPr>
          <p:nvPr/>
        </p:nvSpPr>
        <p:spPr bwMode="auto">
          <a:xfrm flipV="1">
            <a:off x="5508104" y="2924944"/>
            <a:ext cx="935038" cy="73025"/>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48444"/>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it-IT" dirty="0" smtClean="0">
                <a:solidFill>
                  <a:schemeClr val="accent1">
                    <a:lumMod val="75000"/>
                  </a:schemeClr>
                </a:solidFill>
                <a:latin typeface="Comic Sans MS" pitchFamily="66" charset="0"/>
              </a:rPr>
              <a:t>Gli Steroli     </a:t>
            </a:r>
            <a:endParaRPr lang="it-IT" dirty="0">
              <a:solidFill>
                <a:schemeClr val="accent1">
                  <a:lumMod val="75000"/>
                </a:schemeClr>
              </a:solidFill>
              <a:latin typeface="Comic Sans MS" pitchFamily="66" charset="0"/>
            </a:endParaRPr>
          </a:p>
        </p:txBody>
      </p:sp>
      <p:graphicFrame>
        <p:nvGraphicFramePr>
          <p:cNvPr id="4" name="Diagramma 3"/>
          <p:cNvGraphicFramePr/>
          <p:nvPr/>
        </p:nvGraphicFramePr>
        <p:xfrm>
          <a:off x="467544" y="1700808"/>
          <a:ext cx="4752528"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Documents and Settings\dmc\Documenti\Immagini\colest.jpg"/>
          <p:cNvPicPr>
            <a:picLocks noChangeAspect="1" noChangeArrowheads="1"/>
          </p:cNvPicPr>
          <p:nvPr/>
        </p:nvPicPr>
        <p:blipFill>
          <a:blip r:embed="rId7" cstate="print">
            <a:extLst>
              <a:ext uri="{28A0092B-C50C-407E-A947-70E740481C1C}"/>
            </a:extLst>
          </a:blip>
          <a:srcRect/>
          <a:stretch>
            <a:fillRect/>
          </a:stretch>
        </p:blipFill>
        <p:spPr bwMode="auto">
          <a:xfrm>
            <a:off x="5580112" y="1700808"/>
            <a:ext cx="2915816" cy="14729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CasellaDiTesto 5"/>
          <p:cNvSpPr txBox="1"/>
          <p:nvPr/>
        </p:nvSpPr>
        <p:spPr>
          <a:xfrm>
            <a:off x="323850" y="3141663"/>
            <a:ext cx="7993063" cy="1938992"/>
          </a:xfrm>
          <a:prstGeom prst="rect">
            <a:avLst/>
          </a:prstGeom>
          <a:noFill/>
        </p:spPr>
        <p:txBody>
          <a:bodyPr>
            <a:spAutoFit/>
          </a:bodyPr>
          <a:lstStyle/>
          <a:p>
            <a:pPr algn="ctr" fontAlgn="auto">
              <a:spcBef>
                <a:spcPts val="0"/>
              </a:spcBef>
              <a:spcAft>
                <a:spcPts val="0"/>
              </a:spcAft>
              <a:defRPr/>
            </a:pPr>
            <a:r>
              <a:rPr lang="it-IT" sz="2400" dirty="0">
                <a:solidFill>
                  <a:schemeClr val="accent1">
                    <a:lumMod val="75000"/>
                  </a:schemeClr>
                </a:solidFill>
                <a:latin typeface="Comic Sans MS" pitchFamily="66" charset="0"/>
              </a:rPr>
              <a:t>Questi grassi sono formati da uno scheletro di base composto dalla fusione di 4 anelli di </a:t>
            </a:r>
            <a:r>
              <a:rPr lang="it-IT" sz="2400" dirty="0" smtClean="0">
                <a:solidFill>
                  <a:schemeClr val="accent1">
                    <a:lumMod val="75000"/>
                  </a:schemeClr>
                </a:solidFill>
                <a:latin typeface="Comic Sans MS" pitchFamily="66" charset="0"/>
              </a:rPr>
              <a:t>carboni, 3 anelli esatomici e uno pentatomico, cui sono legati una catena alifatica, un doppio legame e un gruppo –OH. </a:t>
            </a:r>
            <a:endParaRPr lang="it-IT" sz="2400" dirty="0">
              <a:solidFill>
                <a:schemeClr val="accent1">
                  <a:lumMod val="75000"/>
                </a:schemeClr>
              </a:solidFill>
              <a:latin typeface="Comic Sans MS" pitchFamily="66" charset="0"/>
            </a:endParaRPr>
          </a:p>
          <a:p>
            <a:pPr algn="ctr" fontAlgn="auto">
              <a:spcBef>
                <a:spcPts val="0"/>
              </a:spcBef>
              <a:spcAft>
                <a:spcPts val="0"/>
              </a:spcAft>
              <a:defRPr/>
            </a:pPr>
            <a:r>
              <a:rPr lang="it-IT" sz="2400" dirty="0" smtClean="0">
                <a:solidFill>
                  <a:schemeClr val="accent1">
                    <a:lumMod val="75000"/>
                  </a:schemeClr>
                </a:solidFill>
                <a:latin typeface="Comic Sans MS" pitchFamily="66" charset="0"/>
              </a:rPr>
              <a:t>Il </a:t>
            </a:r>
            <a:r>
              <a:rPr lang="it-IT" sz="2400" dirty="0">
                <a:solidFill>
                  <a:schemeClr val="accent1">
                    <a:lumMod val="75000"/>
                  </a:schemeClr>
                </a:solidFill>
                <a:latin typeface="Comic Sans MS" pitchFamily="66" charset="0"/>
              </a:rPr>
              <a:t>colesterolo è un chiaro esempio</a:t>
            </a:r>
          </a:p>
        </p:txBody>
      </p:sp>
      <p:pic>
        <p:nvPicPr>
          <p:cNvPr id="12" name="Immagine 11" descr="C:\Documents and Settings\dmc\Documenti\Immagini\colesterolo ò.jpg"/>
          <p:cNvPicPr/>
          <p:nvPr/>
        </p:nvPicPr>
        <p:blipFill>
          <a:blip r:embed="rId8" cstate="print">
            <a:extLst>
              <a:ext uri="{28A0092B-C50C-407E-A947-70E740481C1C}"/>
            </a:extLst>
          </a:blip>
          <a:srcRect/>
          <a:stretch>
            <a:fillRect/>
          </a:stretch>
        </p:blipFill>
        <p:spPr bwMode="auto">
          <a:xfrm>
            <a:off x="2915816" y="5085096"/>
            <a:ext cx="2448271" cy="17729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1E096B51-EECC-44E0-91E8-6FE8FB418A22}" type="slidenum">
              <a:rPr lang="it-IT"/>
              <a:pPr>
                <a:defRPr/>
              </a:pPr>
              <a:t>17</a:t>
            </a:fld>
            <a:endParaRPr lang="it-IT"/>
          </a:p>
        </p:txBody>
      </p:sp>
      <p:sp>
        <p:nvSpPr>
          <p:cNvPr id="13315" name="Text Box 4"/>
          <p:cNvSpPr txBox="1">
            <a:spLocks noChangeArrowheads="1"/>
          </p:cNvSpPr>
          <p:nvPr/>
        </p:nvSpPr>
        <p:spPr bwMode="auto">
          <a:xfrm>
            <a:off x="107950" y="115888"/>
            <a:ext cx="8915400" cy="646331"/>
          </a:xfrm>
          <a:prstGeom prst="rect">
            <a:avLst/>
          </a:prstGeom>
          <a:noFill/>
          <a:ln w="9525">
            <a:noFill/>
            <a:miter lim="800000"/>
            <a:headEnd/>
            <a:tailEnd/>
          </a:ln>
        </p:spPr>
        <p:txBody>
          <a:bodyPr>
            <a:spAutoFit/>
          </a:bodyPr>
          <a:lstStyle/>
          <a:p>
            <a:pPr algn="ctr"/>
            <a:r>
              <a:rPr lang="it-IT" sz="3600" b="1" dirty="0">
                <a:solidFill>
                  <a:srgbClr val="FF0000"/>
                </a:solidFill>
              </a:rPr>
              <a:t>Il colesterolo e gli steroidi</a:t>
            </a:r>
          </a:p>
        </p:txBody>
      </p:sp>
      <p:sp>
        <p:nvSpPr>
          <p:cNvPr id="13316" name="Text Box 6"/>
          <p:cNvSpPr txBox="1">
            <a:spLocks noChangeArrowheads="1"/>
          </p:cNvSpPr>
          <p:nvPr/>
        </p:nvSpPr>
        <p:spPr bwMode="auto">
          <a:xfrm>
            <a:off x="34925" y="893763"/>
            <a:ext cx="9109075" cy="1446550"/>
          </a:xfrm>
          <a:prstGeom prst="rect">
            <a:avLst/>
          </a:prstGeom>
          <a:noFill/>
          <a:ln w="9525">
            <a:noFill/>
            <a:miter lim="800000"/>
            <a:headEnd/>
            <a:tailEnd/>
          </a:ln>
        </p:spPr>
        <p:txBody>
          <a:bodyPr>
            <a:spAutoFit/>
          </a:bodyPr>
          <a:lstStyle/>
          <a:p>
            <a:pPr algn="just"/>
            <a:r>
              <a:rPr lang="it-IT" sz="2200" dirty="0"/>
              <a:t>Il </a:t>
            </a:r>
            <a:r>
              <a:rPr lang="it-IT" sz="2200" b="1" dirty="0"/>
              <a:t>colesterolo </a:t>
            </a:r>
            <a:r>
              <a:rPr lang="it-IT" sz="2200" dirty="0"/>
              <a:t>svolge funzioni essenziali al metabolismo:</a:t>
            </a:r>
          </a:p>
          <a:p>
            <a:pPr algn="just">
              <a:buFontTx/>
              <a:buChar char="•"/>
            </a:pPr>
            <a:r>
              <a:rPr lang="it-IT" sz="2200" dirty="0"/>
              <a:t> costituente delle membrane cellulari delle cellule animali</a:t>
            </a:r>
          </a:p>
          <a:p>
            <a:pPr algn="just">
              <a:buFontTx/>
              <a:buChar char="•"/>
            </a:pPr>
            <a:r>
              <a:rPr lang="it-IT" sz="2200" dirty="0"/>
              <a:t> precursore della vitamina D (importante per la crescita ossea e dei denti)</a:t>
            </a:r>
          </a:p>
          <a:p>
            <a:pPr algn="just">
              <a:buFontTx/>
              <a:buChar char="•"/>
            </a:pPr>
            <a:r>
              <a:rPr lang="it-IT" sz="2200" dirty="0"/>
              <a:t> composto di partenza per la sintesi degli acidi biliari (prodotti da fegato)</a:t>
            </a:r>
          </a:p>
        </p:txBody>
      </p:sp>
      <p:pic>
        <p:nvPicPr>
          <p:cNvPr id="13317" name="Picture 5" descr="uova"/>
          <p:cNvPicPr>
            <a:picLocks noChangeAspect="1" noChangeArrowheads="1"/>
          </p:cNvPicPr>
          <p:nvPr/>
        </p:nvPicPr>
        <p:blipFill>
          <a:blip r:embed="rId2" cstate="print"/>
          <a:srcRect/>
          <a:stretch>
            <a:fillRect/>
          </a:stretch>
        </p:blipFill>
        <p:spPr bwMode="auto">
          <a:xfrm>
            <a:off x="5652120" y="2564904"/>
            <a:ext cx="2286000" cy="2263775"/>
          </a:xfrm>
          <a:prstGeom prst="rect">
            <a:avLst/>
          </a:prstGeom>
          <a:noFill/>
          <a:ln w="9525">
            <a:noFill/>
            <a:miter lim="800000"/>
            <a:headEnd/>
            <a:tailEnd/>
          </a:ln>
        </p:spPr>
      </p:pic>
      <p:sp>
        <p:nvSpPr>
          <p:cNvPr id="13318" name="Rectangle 9"/>
          <p:cNvSpPr>
            <a:spLocks noChangeArrowheads="1"/>
          </p:cNvSpPr>
          <p:nvPr/>
        </p:nvSpPr>
        <p:spPr bwMode="auto">
          <a:xfrm>
            <a:off x="251520" y="2492896"/>
            <a:ext cx="4767263" cy="1107996"/>
          </a:xfrm>
          <a:prstGeom prst="rect">
            <a:avLst/>
          </a:prstGeom>
          <a:noFill/>
          <a:ln w="9525">
            <a:noFill/>
            <a:miter lim="800000"/>
            <a:headEnd/>
            <a:tailEnd/>
          </a:ln>
        </p:spPr>
        <p:txBody>
          <a:bodyPr>
            <a:spAutoFit/>
          </a:bodyPr>
          <a:lstStyle/>
          <a:p>
            <a:r>
              <a:rPr lang="it-IT" sz="2200" dirty="0"/>
              <a:t>Può essere sintetizzato dalle cellule (origine endogena) o introdotto con la l’alimentazione (origine esogena)</a:t>
            </a:r>
          </a:p>
        </p:txBody>
      </p:sp>
      <p:sp>
        <p:nvSpPr>
          <p:cNvPr id="13319" name="Rectangle 14"/>
          <p:cNvSpPr>
            <a:spLocks noChangeArrowheads="1"/>
          </p:cNvSpPr>
          <p:nvPr/>
        </p:nvSpPr>
        <p:spPr bwMode="auto">
          <a:xfrm>
            <a:off x="107950" y="5014913"/>
            <a:ext cx="8964613" cy="1107996"/>
          </a:xfrm>
          <a:prstGeom prst="rect">
            <a:avLst/>
          </a:prstGeom>
          <a:noFill/>
          <a:ln w="9525">
            <a:noFill/>
            <a:miter lim="800000"/>
            <a:headEnd/>
            <a:tailEnd/>
          </a:ln>
        </p:spPr>
        <p:txBody>
          <a:bodyPr>
            <a:spAutoFit/>
          </a:bodyPr>
          <a:lstStyle/>
          <a:p>
            <a:pPr algn="just">
              <a:buFontTx/>
              <a:buChar char="•"/>
            </a:pPr>
            <a:r>
              <a:rPr lang="it-IT" dirty="0"/>
              <a:t> </a:t>
            </a:r>
            <a:r>
              <a:rPr lang="it-IT" sz="2200" dirty="0"/>
              <a:t>costituisce gli </a:t>
            </a:r>
            <a:r>
              <a:rPr lang="it-IT" sz="2200" b="1" dirty="0"/>
              <a:t>ormoni sessuali</a:t>
            </a:r>
            <a:r>
              <a:rPr lang="it-IT" sz="2200" dirty="0"/>
              <a:t> prodotti dalle ghiandole surrenali (testosterone, </a:t>
            </a:r>
            <a:r>
              <a:rPr lang="it-IT" sz="2200" dirty="0" err="1"/>
              <a:t>aldosterone</a:t>
            </a:r>
            <a:r>
              <a:rPr lang="it-IT" sz="2200" dirty="0"/>
              <a:t>, estradiolo) ed altri ormoni steroidei (es. </a:t>
            </a:r>
            <a:r>
              <a:rPr lang="it-IT" sz="2200" b="1" dirty="0"/>
              <a:t>cortisone</a:t>
            </a:r>
            <a:r>
              <a:rPr lang="it-IT" sz="2200" dirty="0"/>
              <a:t>)</a:t>
            </a:r>
          </a:p>
        </p:txBody>
      </p:sp>
      <p:sp>
        <p:nvSpPr>
          <p:cNvPr id="13320" name="Line 15"/>
          <p:cNvSpPr>
            <a:spLocks noChangeShapeType="1"/>
          </p:cNvSpPr>
          <p:nvPr/>
        </p:nvSpPr>
        <p:spPr bwMode="auto">
          <a:xfrm>
            <a:off x="1331913" y="3933825"/>
            <a:ext cx="4032250" cy="0"/>
          </a:xfrm>
          <a:prstGeom prst="line">
            <a:avLst/>
          </a:prstGeom>
          <a:noFill/>
          <a:ln w="9525">
            <a:solidFill>
              <a:schemeClr val="tx1"/>
            </a:solidFill>
            <a:round/>
            <a:headEnd/>
            <a:tailEnd type="triangle" w="med" len="med"/>
          </a:ln>
        </p:spPr>
        <p:txBody>
          <a:bodyPr/>
          <a:lstStyle/>
          <a:p>
            <a:endParaRPr lang="it-IT"/>
          </a:p>
        </p:txBody>
      </p:sp>
      <p:sp>
        <p:nvSpPr>
          <p:cNvPr id="13321" name="Line 16"/>
          <p:cNvSpPr>
            <a:spLocks noChangeShapeType="1"/>
          </p:cNvSpPr>
          <p:nvPr/>
        </p:nvSpPr>
        <p:spPr bwMode="auto">
          <a:xfrm>
            <a:off x="1331913" y="3500438"/>
            <a:ext cx="0" cy="433387"/>
          </a:xfrm>
          <a:prstGeom prst="line">
            <a:avLst/>
          </a:prstGeom>
          <a:noFill/>
          <a:ln w="9525">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161C8040-CC34-4A2D-9295-400E557E4047}" type="slidenum">
              <a:rPr lang="it-IT"/>
              <a:pPr>
                <a:defRPr/>
              </a:pPr>
              <a:t>18</a:t>
            </a:fld>
            <a:endParaRPr lang="it-IT"/>
          </a:p>
        </p:txBody>
      </p:sp>
      <p:grpSp>
        <p:nvGrpSpPr>
          <p:cNvPr id="2" name="Group 7"/>
          <p:cNvGrpSpPr>
            <a:grpSpLocks/>
          </p:cNvGrpSpPr>
          <p:nvPr/>
        </p:nvGrpSpPr>
        <p:grpSpPr bwMode="auto">
          <a:xfrm>
            <a:off x="306388" y="1714500"/>
            <a:ext cx="4194175" cy="3370263"/>
            <a:chOff x="196" y="1071"/>
            <a:chExt cx="2642" cy="2123"/>
          </a:xfrm>
        </p:grpSpPr>
        <p:pic>
          <p:nvPicPr>
            <p:cNvPr id="14343" name="Picture 4" descr="Placche "/>
            <p:cNvPicPr>
              <a:picLocks noChangeAspect="1" noChangeArrowheads="1"/>
            </p:cNvPicPr>
            <p:nvPr/>
          </p:nvPicPr>
          <p:blipFill>
            <a:blip r:embed="rId2" cstate="print"/>
            <a:srcRect/>
            <a:stretch>
              <a:fillRect/>
            </a:stretch>
          </p:blipFill>
          <p:spPr bwMode="auto">
            <a:xfrm>
              <a:off x="196" y="2431"/>
              <a:ext cx="2642" cy="763"/>
            </a:xfrm>
            <a:prstGeom prst="rect">
              <a:avLst/>
            </a:prstGeom>
            <a:noFill/>
            <a:ln w="9525">
              <a:noFill/>
              <a:miter lim="800000"/>
              <a:headEnd/>
              <a:tailEnd/>
            </a:ln>
          </p:spPr>
        </p:pic>
        <p:sp>
          <p:nvSpPr>
            <p:cNvPr id="14344" name="Rectangle 5"/>
            <p:cNvSpPr>
              <a:spLocks noChangeArrowheads="1"/>
            </p:cNvSpPr>
            <p:nvPr/>
          </p:nvSpPr>
          <p:spPr bwMode="auto">
            <a:xfrm>
              <a:off x="348" y="1071"/>
              <a:ext cx="2337" cy="1338"/>
            </a:xfrm>
            <a:prstGeom prst="rect">
              <a:avLst/>
            </a:prstGeom>
            <a:noFill/>
            <a:ln w="9525">
              <a:noFill/>
              <a:miter lim="800000"/>
              <a:headEnd/>
              <a:tailEnd/>
            </a:ln>
          </p:spPr>
          <p:txBody>
            <a:bodyPr>
              <a:spAutoFit/>
            </a:bodyPr>
            <a:lstStyle/>
            <a:p>
              <a:pPr algn="ctr"/>
              <a:r>
                <a:rPr lang="it-IT" sz="2200" dirty="0"/>
                <a:t>Il colesterolo in eccesso nel sangue si accumula  sulle pareti interne delle arterie provocando la formazione di placche che causano arteriosclerosi.	</a:t>
              </a:r>
            </a:p>
          </p:txBody>
        </p:sp>
      </p:grpSp>
      <p:sp>
        <p:nvSpPr>
          <p:cNvPr id="14340" name="Text Box 6"/>
          <p:cNvSpPr txBox="1">
            <a:spLocks noChangeArrowheads="1"/>
          </p:cNvSpPr>
          <p:nvPr/>
        </p:nvSpPr>
        <p:spPr bwMode="auto">
          <a:xfrm>
            <a:off x="107950" y="115888"/>
            <a:ext cx="8915400" cy="1200329"/>
          </a:xfrm>
          <a:prstGeom prst="rect">
            <a:avLst/>
          </a:prstGeom>
          <a:noFill/>
          <a:ln w="9525">
            <a:noFill/>
            <a:miter lim="800000"/>
            <a:headEnd/>
            <a:tailEnd/>
          </a:ln>
        </p:spPr>
        <p:txBody>
          <a:bodyPr>
            <a:spAutoFit/>
          </a:bodyPr>
          <a:lstStyle/>
          <a:p>
            <a:pPr algn="ctr"/>
            <a:r>
              <a:rPr lang="it-IT" sz="3600" b="1" dirty="0">
                <a:solidFill>
                  <a:srgbClr val="FF0000"/>
                </a:solidFill>
              </a:rPr>
              <a:t>I livelli di colesterolo nel sangue vanno tenuti sotto controllo: </a:t>
            </a:r>
            <a:r>
              <a:rPr lang="it-IT" sz="3600" b="1" dirty="0" err="1">
                <a:solidFill>
                  <a:srgbClr val="FF0000"/>
                </a:solidFill>
              </a:rPr>
              <a:t>perchè</a:t>
            </a:r>
            <a:r>
              <a:rPr lang="it-IT" sz="3600" b="1" dirty="0">
                <a:solidFill>
                  <a:srgbClr val="FF0000"/>
                </a:solidFill>
              </a:rPr>
              <a:t>?</a:t>
            </a:r>
          </a:p>
        </p:txBody>
      </p:sp>
      <p:sp>
        <p:nvSpPr>
          <p:cNvPr id="14341" name="Text Box 8"/>
          <p:cNvSpPr txBox="1">
            <a:spLocks noChangeArrowheads="1"/>
          </p:cNvSpPr>
          <p:nvPr/>
        </p:nvSpPr>
        <p:spPr bwMode="auto">
          <a:xfrm>
            <a:off x="5243513" y="1612900"/>
            <a:ext cx="3332162" cy="1107996"/>
          </a:xfrm>
          <a:prstGeom prst="rect">
            <a:avLst/>
          </a:prstGeom>
          <a:noFill/>
          <a:ln w="9525">
            <a:noFill/>
            <a:miter lim="800000"/>
            <a:headEnd/>
            <a:tailEnd/>
          </a:ln>
        </p:spPr>
        <p:txBody>
          <a:bodyPr>
            <a:spAutoFit/>
          </a:bodyPr>
          <a:lstStyle/>
          <a:p>
            <a:pPr algn="ctr"/>
            <a:r>
              <a:rPr lang="it-IT" sz="2200" dirty="0"/>
              <a:t>Il colesterolo in eccesso nel fegato si accumula dando origine ai calcoli biliari</a:t>
            </a:r>
          </a:p>
        </p:txBody>
      </p:sp>
      <p:pic>
        <p:nvPicPr>
          <p:cNvPr id="14342" name="Picture 10" descr="calcoli biliari"/>
          <p:cNvPicPr>
            <a:picLocks noChangeAspect="1" noChangeArrowheads="1"/>
          </p:cNvPicPr>
          <p:nvPr/>
        </p:nvPicPr>
        <p:blipFill>
          <a:blip r:embed="rId3" cstate="print"/>
          <a:srcRect/>
          <a:stretch>
            <a:fillRect/>
          </a:stretch>
        </p:blipFill>
        <p:spPr bwMode="auto">
          <a:xfrm>
            <a:off x="5003800" y="3140075"/>
            <a:ext cx="381000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numero diapositiva 3"/>
          <p:cNvSpPr>
            <a:spLocks noGrp="1"/>
          </p:cNvSpPr>
          <p:nvPr>
            <p:ph type="sldNum" sz="quarter" idx="12"/>
          </p:nvPr>
        </p:nvSpPr>
        <p:spPr/>
        <p:txBody>
          <a:bodyPr/>
          <a:lstStyle/>
          <a:p>
            <a:pPr>
              <a:defRPr/>
            </a:pPr>
            <a:fld id="{E4059B11-ED96-45A4-A0B5-BE70E45CC586}" type="slidenum">
              <a:rPr lang="it-IT"/>
              <a:pPr>
                <a:defRPr/>
              </a:pPr>
              <a:t>19</a:t>
            </a:fld>
            <a:endParaRPr lang="it-IT"/>
          </a:p>
        </p:txBody>
      </p:sp>
      <p:sp>
        <p:nvSpPr>
          <p:cNvPr id="15363" name="Text Box 16"/>
          <p:cNvSpPr txBox="1">
            <a:spLocks noChangeArrowheads="1"/>
          </p:cNvSpPr>
          <p:nvPr/>
        </p:nvSpPr>
        <p:spPr bwMode="auto">
          <a:xfrm>
            <a:off x="107950" y="-198695"/>
            <a:ext cx="8915400" cy="1323439"/>
          </a:xfrm>
          <a:prstGeom prst="rect">
            <a:avLst/>
          </a:prstGeom>
          <a:noFill/>
          <a:ln w="9525">
            <a:noFill/>
            <a:miter lim="800000"/>
            <a:headEnd/>
            <a:tailEnd/>
          </a:ln>
        </p:spPr>
        <p:txBody>
          <a:bodyPr>
            <a:spAutoFit/>
          </a:bodyPr>
          <a:lstStyle/>
          <a:p>
            <a:pPr algn="ctr"/>
            <a:r>
              <a:rPr lang="it-IT" sz="4000" b="1" dirty="0">
                <a:solidFill>
                  <a:srgbClr val="FF0000"/>
                </a:solidFill>
              </a:rPr>
              <a:t>Le </a:t>
            </a:r>
            <a:r>
              <a:rPr lang="it-IT" sz="4000" b="1" dirty="0" smtClean="0">
                <a:solidFill>
                  <a:srgbClr val="FF0000"/>
                </a:solidFill>
              </a:rPr>
              <a:t>cere</a:t>
            </a:r>
          </a:p>
          <a:p>
            <a:pPr algn="ctr"/>
            <a:endParaRPr lang="it-IT" sz="4000" b="1" dirty="0">
              <a:solidFill>
                <a:srgbClr val="FF0000"/>
              </a:solidFill>
            </a:endParaRPr>
          </a:p>
        </p:txBody>
      </p:sp>
      <p:grpSp>
        <p:nvGrpSpPr>
          <p:cNvPr id="2" name="Group 33"/>
          <p:cNvGrpSpPr>
            <a:grpSpLocks/>
          </p:cNvGrpSpPr>
          <p:nvPr/>
        </p:nvGrpSpPr>
        <p:grpSpPr bwMode="auto">
          <a:xfrm>
            <a:off x="250825" y="1438448"/>
            <a:ext cx="8642350" cy="3214688"/>
            <a:chOff x="158" y="346"/>
            <a:chExt cx="5444" cy="2025"/>
          </a:xfrm>
        </p:grpSpPr>
        <p:sp>
          <p:nvSpPr>
            <p:cNvPr id="15371" name="Text Box 18"/>
            <p:cNvSpPr txBox="1">
              <a:spLocks noChangeArrowheads="1"/>
            </p:cNvSpPr>
            <p:nvPr/>
          </p:nvSpPr>
          <p:spPr bwMode="auto">
            <a:xfrm>
              <a:off x="158" y="346"/>
              <a:ext cx="5444" cy="485"/>
            </a:xfrm>
            <a:prstGeom prst="rect">
              <a:avLst/>
            </a:prstGeom>
            <a:noFill/>
            <a:ln w="9525">
              <a:noFill/>
              <a:miter lim="800000"/>
              <a:headEnd/>
              <a:tailEnd/>
            </a:ln>
          </p:spPr>
          <p:txBody>
            <a:bodyPr>
              <a:spAutoFit/>
            </a:bodyPr>
            <a:lstStyle/>
            <a:p>
              <a:pPr algn="ctr"/>
              <a:r>
                <a:rPr lang="it-IT" sz="2200" dirty="0"/>
                <a:t>1) Essendo insolubili  in acqua, le cere  svolgono un’importante funzione di rivestimento protettivo ed impermeabilizzante</a:t>
              </a:r>
            </a:p>
          </p:txBody>
        </p:sp>
        <p:grpSp>
          <p:nvGrpSpPr>
            <p:cNvPr id="3" name="Group 27"/>
            <p:cNvGrpSpPr>
              <a:grpSpLocks/>
            </p:cNvGrpSpPr>
            <p:nvPr/>
          </p:nvGrpSpPr>
          <p:grpSpPr bwMode="auto">
            <a:xfrm>
              <a:off x="385" y="799"/>
              <a:ext cx="2223" cy="1572"/>
              <a:chOff x="385" y="972"/>
              <a:chExt cx="2223" cy="1572"/>
            </a:xfrm>
          </p:grpSpPr>
          <p:pic>
            <p:nvPicPr>
              <p:cNvPr id="15376" name="Picture 17"/>
              <p:cNvPicPr>
                <a:picLocks noChangeAspect="1" noChangeArrowheads="1"/>
              </p:cNvPicPr>
              <p:nvPr/>
            </p:nvPicPr>
            <p:blipFill>
              <a:blip r:embed="rId2" cstate="print"/>
              <a:srcRect/>
              <a:stretch>
                <a:fillRect/>
              </a:stretch>
            </p:blipFill>
            <p:spPr bwMode="auto">
              <a:xfrm>
                <a:off x="385" y="1162"/>
                <a:ext cx="2223" cy="1382"/>
              </a:xfrm>
              <a:prstGeom prst="rect">
                <a:avLst/>
              </a:prstGeom>
              <a:noFill/>
              <a:ln w="9525">
                <a:noFill/>
                <a:miter lim="800000"/>
                <a:headEnd/>
                <a:tailEnd/>
              </a:ln>
            </p:spPr>
          </p:pic>
          <p:sp>
            <p:nvSpPr>
              <p:cNvPr id="15377" name="Text Box 19"/>
              <p:cNvSpPr txBox="1">
                <a:spLocks noChangeArrowheads="1"/>
              </p:cNvSpPr>
              <p:nvPr/>
            </p:nvSpPr>
            <p:spPr bwMode="auto">
              <a:xfrm>
                <a:off x="652" y="972"/>
                <a:ext cx="1527" cy="231"/>
              </a:xfrm>
              <a:prstGeom prst="rect">
                <a:avLst/>
              </a:prstGeom>
              <a:noFill/>
              <a:ln w="9525">
                <a:noFill/>
                <a:miter lim="800000"/>
                <a:headEnd/>
                <a:tailEnd/>
              </a:ln>
            </p:spPr>
            <p:txBody>
              <a:bodyPr wrap="none">
                <a:spAutoFit/>
              </a:bodyPr>
              <a:lstStyle/>
              <a:p>
                <a:r>
                  <a:rPr lang="it-IT" sz="1800"/>
                  <a:t>Le penne degli uccelli</a:t>
                </a:r>
              </a:p>
            </p:txBody>
          </p:sp>
        </p:grpSp>
        <p:grpSp>
          <p:nvGrpSpPr>
            <p:cNvPr id="4" name="Group 28"/>
            <p:cNvGrpSpPr>
              <a:grpSpLocks/>
            </p:cNvGrpSpPr>
            <p:nvPr/>
          </p:nvGrpSpPr>
          <p:grpSpPr bwMode="auto">
            <a:xfrm>
              <a:off x="3198" y="799"/>
              <a:ext cx="1726" cy="1510"/>
              <a:chOff x="3198" y="972"/>
              <a:chExt cx="1726" cy="1510"/>
            </a:xfrm>
          </p:grpSpPr>
          <p:sp>
            <p:nvSpPr>
              <p:cNvPr id="15374" name="Text Box 20"/>
              <p:cNvSpPr txBox="1">
                <a:spLocks noChangeArrowheads="1"/>
              </p:cNvSpPr>
              <p:nvPr/>
            </p:nvSpPr>
            <p:spPr bwMode="auto">
              <a:xfrm>
                <a:off x="3198" y="972"/>
                <a:ext cx="1646" cy="231"/>
              </a:xfrm>
              <a:prstGeom prst="rect">
                <a:avLst/>
              </a:prstGeom>
              <a:noFill/>
              <a:ln w="9525">
                <a:noFill/>
                <a:miter lim="800000"/>
                <a:headEnd/>
                <a:tailEnd/>
              </a:ln>
            </p:spPr>
            <p:txBody>
              <a:bodyPr wrap="none">
                <a:spAutoFit/>
              </a:bodyPr>
              <a:lstStyle/>
              <a:p>
                <a:r>
                  <a:rPr lang="it-IT" sz="1800" dirty="0"/>
                  <a:t>La cuticola sulle foglie </a:t>
                </a:r>
              </a:p>
            </p:txBody>
          </p:sp>
          <p:pic>
            <p:nvPicPr>
              <p:cNvPr id="15375" name="Picture 26" descr="cere cuticola foglie"/>
              <p:cNvPicPr>
                <a:picLocks noChangeAspect="1" noChangeArrowheads="1"/>
              </p:cNvPicPr>
              <p:nvPr/>
            </p:nvPicPr>
            <p:blipFill>
              <a:blip r:embed="rId3" cstate="print"/>
              <a:srcRect/>
              <a:stretch>
                <a:fillRect/>
              </a:stretch>
            </p:blipFill>
            <p:spPr bwMode="auto">
              <a:xfrm>
                <a:off x="3291" y="1253"/>
                <a:ext cx="1633" cy="1229"/>
              </a:xfrm>
              <a:prstGeom prst="rect">
                <a:avLst/>
              </a:prstGeom>
              <a:noFill/>
              <a:ln w="9525">
                <a:noFill/>
                <a:miter lim="800000"/>
                <a:headEnd/>
                <a:tailEnd/>
              </a:ln>
            </p:spPr>
          </p:pic>
        </p:grpSp>
      </p:grpSp>
      <p:grpSp>
        <p:nvGrpSpPr>
          <p:cNvPr id="5" name="Group 30"/>
          <p:cNvGrpSpPr>
            <a:grpSpLocks/>
          </p:cNvGrpSpPr>
          <p:nvPr/>
        </p:nvGrpSpPr>
        <p:grpSpPr bwMode="auto">
          <a:xfrm>
            <a:off x="4716463" y="4581152"/>
            <a:ext cx="3981450" cy="2808288"/>
            <a:chOff x="2971" y="2432"/>
            <a:chExt cx="2508" cy="1769"/>
          </a:xfrm>
        </p:grpSpPr>
        <p:sp>
          <p:nvSpPr>
            <p:cNvPr id="15369" name="Text Box 23"/>
            <p:cNvSpPr txBox="1">
              <a:spLocks noChangeArrowheads="1"/>
            </p:cNvSpPr>
            <p:nvPr/>
          </p:nvSpPr>
          <p:spPr bwMode="auto">
            <a:xfrm>
              <a:off x="2971" y="2432"/>
              <a:ext cx="2508" cy="485"/>
            </a:xfrm>
            <a:prstGeom prst="rect">
              <a:avLst/>
            </a:prstGeom>
            <a:noFill/>
            <a:ln w="9525">
              <a:noFill/>
              <a:miter lim="800000"/>
              <a:headEnd/>
              <a:tailEnd/>
            </a:ln>
          </p:spPr>
          <p:txBody>
            <a:bodyPr>
              <a:spAutoFit/>
            </a:bodyPr>
            <a:lstStyle/>
            <a:p>
              <a:pPr algn="ctr"/>
              <a:r>
                <a:rPr lang="it-IT" sz="2200" dirty="0"/>
                <a:t>3) Le api le usano per costruire le pareti degli alveari</a:t>
              </a:r>
            </a:p>
          </p:txBody>
        </p:sp>
        <p:pic>
          <p:nvPicPr>
            <p:cNvPr id="15370" name="Picture 29" descr="cere alveare"/>
            <p:cNvPicPr>
              <a:picLocks noChangeAspect="1" noChangeArrowheads="1"/>
            </p:cNvPicPr>
            <p:nvPr/>
          </p:nvPicPr>
          <p:blipFill>
            <a:blip r:embed="rId4" cstate="print"/>
            <a:srcRect/>
            <a:stretch>
              <a:fillRect/>
            </a:stretch>
          </p:blipFill>
          <p:spPr bwMode="auto">
            <a:xfrm>
              <a:off x="3363" y="2908"/>
              <a:ext cx="1724" cy="1293"/>
            </a:xfrm>
            <a:prstGeom prst="rect">
              <a:avLst/>
            </a:prstGeom>
            <a:noFill/>
            <a:ln w="9525">
              <a:noFill/>
              <a:miter lim="800000"/>
              <a:headEnd/>
              <a:tailEnd/>
            </a:ln>
          </p:spPr>
        </p:pic>
      </p:grpSp>
      <p:grpSp>
        <p:nvGrpSpPr>
          <p:cNvPr id="6" name="Group 32"/>
          <p:cNvGrpSpPr>
            <a:grpSpLocks/>
          </p:cNvGrpSpPr>
          <p:nvPr/>
        </p:nvGrpSpPr>
        <p:grpSpPr bwMode="auto">
          <a:xfrm>
            <a:off x="179388" y="4509020"/>
            <a:ext cx="4464050" cy="2592388"/>
            <a:chOff x="158" y="2568"/>
            <a:chExt cx="2812" cy="1633"/>
          </a:xfrm>
        </p:grpSpPr>
        <p:sp>
          <p:nvSpPr>
            <p:cNvPr id="15367" name="Text Box 22"/>
            <p:cNvSpPr txBox="1">
              <a:spLocks noChangeArrowheads="1"/>
            </p:cNvSpPr>
            <p:nvPr/>
          </p:nvSpPr>
          <p:spPr bwMode="auto">
            <a:xfrm>
              <a:off x="158" y="2568"/>
              <a:ext cx="2812" cy="485"/>
            </a:xfrm>
            <a:prstGeom prst="rect">
              <a:avLst/>
            </a:prstGeom>
            <a:noFill/>
            <a:ln w="9525">
              <a:noFill/>
              <a:miter lim="800000"/>
              <a:headEnd/>
              <a:tailEnd/>
            </a:ln>
          </p:spPr>
          <p:txBody>
            <a:bodyPr>
              <a:spAutoFit/>
            </a:bodyPr>
            <a:lstStyle/>
            <a:p>
              <a:pPr algn="ctr"/>
              <a:r>
                <a:rPr lang="it-IT" sz="2200" dirty="0"/>
                <a:t>2) Conferiscono lucentezza ai frutti</a:t>
              </a:r>
            </a:p>
            <a:p>
              <a:pPr algn="ctr"/>
              <a:r>
                <a:rPr lang="it-IT" sz="2200" dirty="0"/>
                <a:t>(mele, pere, ciliegie)</a:t>
              </a:r>
            </a:p>
          </p:txBody>
        </p:sp>
        <p:pic>
          <p:nvPicPr>
            <p:cNvPr id="15368" name="Picture 31" descr="frutta cere"/>
            <p:cNvPicPr>
              <a:picLocks noChangeAspect="1" noChangeArrowheads="1"/>
            </p:cNvPicPr>
            <p:nvPr/>
          </p:nvPicPr>
          <p:blipFill>
            <a:blip r:embed="rId5" cstate="print"/>
            <a:srcRect/>
            <a:stretch>
              <a:fillRect/>
            </a:stretch>
          </p:blipFill>
          <p:spPr bwMode="auto">
            <a:xfrm>
              <a:off x="612" y="3030"/>
              <a:ext cx="1905" cy="1171"/>
            </a:xfrm>
            <a:prstGeom prst="rect">
              <a:avLst/>
            </a:prstGeom>
            <a:noFill/>
            <a:ln w="9525">
              <a:noFill/>
              <a:miter lim="800000"/>
              <a:headEnd/>
              <a:tailEnd/>
            </a:ln>
          </p:spPr>
        </p:pic>
      </p:grpSp>
      <p:sp>
        <p:nvSpPr>
          <p:cNvPr id="18" name="CasellaDiTesto 17"/>
          <p:cNvSpPr txBox="1"/>
          <p:nvPr/>
        </p:nvSpPr>
        <p:spPr>
          <a:xfrm>
            <a:off x="0" y="620688"/>
            <a:ext cx="9144000" cy="769441"/>
          </a:xfrm>
          <a:prstGeom prst="rect">
            <a:avLst/>
          </a:prstGeom>
          <a:noFill/>
        </p:spPr>
        <p:txBody>
          <a:bodyPr wrap="square" rtlCol="0">
            <a:spAutoFit/>
          </a:bodyPr>
          <a:lstStyle/>
          <a:p>
            <a:r>
              <a:rPr lang="it-IT" sz="2200" dirty="0" smtClean="0"/>
              <a:t>Le cere sono miscele di composti contenenti alcoli, chetoni, alcani, acidi grassi ed hanno catene lunghe  </a:t>
            </a:r>
            <a:endParaRPr lang="it-IT"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3C507873-6798-4890-839A-3277DF86EF28}" type="slidenum">
              <a:rPr lang="it-IT"/>
              <a:pPr>
                <a:defRPr/>
              </a:pPr>
              <a:t>2</a:t>
            </a:fld>
            <a:endParaRPr lang="it-IT"/>
          </a:p>
        </p:txBody>
      </p:sp>
      <p:sp>
        <p:nvSpPr>
          <p:cNvPr id="10243" name="Text Box 4"/>
          <p:cNvSpPr txBox="1">
            <a:spLocks noChangeArrowheads="1"/>
          </p:cNvSpPr>
          <p:nvPr/>
        </p:nvSpPr>
        <p:spPr bwMode="auto">
          <a:xfrm>
            <a:off x="228600" y="152400"/>
            <a:ext cx="8686800" cy="1015663"/>
          </a:xfrm>
          <a:prstGeom prst="rect">
            <a:avLst/>
          </a:prstGeom>
          <a:noFill/>
          <a:ln w="9525">
            <a:noFill/>
            <a:miter lim="800000"/>
            <a:headEnd/>
            <a:tailEnd/>
          </a:ln>
        </p:spPr>
        <p:txBody>
          <a:bodyPr>
            <a:spAutoFit/>
          </a:bodyPr>
          <a:lstStyle/>
          <a:p>
            <a:pPr algn="ctr"/>
            <a:r>
              <a:rPr lang="it-IT" sz="6000" b="1" dirty="0">
                <a:solidFill>
                  <a:srgbClr val="FF0000"/>
                </a:solidFill>
              </a:rPr>
              <a:t>LIPIDI</a:t>
            </a:r>
          </a:p>
        </p:txBody>
      </p:sp>
      <p:sp>
        <p:nvSpPr>
          <p:cNvPr id="10244" name="Text Box 7"/>
          <p:cNvSpPr txBox="1">
            <a:spLocks noChangeArrowheads="1"/>
          </p:cNvSpPr>
          <p:nvPr/>
        </p:nvSpPr>
        <p:spPr bwMode="auto">
          <a:xfrm>
            <a:off x="0" y="1700808"/>
            <a:ext cx="8812213" cy="4832092"/>
          </a:xfrm>
          <a:prstGeom prst="rect">
            <a:avLst/>
          </a:prstGeom>
          <a:noFill/>
          <a:ln w="9525">
            <a:noFill/>
            <a:miter lim="800000"/>
            <a:headEnd/>
            <a:tailEnd/>
          </a:ln>
        </p:spPr>
        <p:txBody>
          <a:bodyPr wrap="square">
            <a:spAutoFit/>
          </a:bodyPr>
          <a:lstStyle/>
          <a:p>
            <a:pPr algn="just"/>
            <a:r>
              <a:rPr lang="it-IT" sz="2200" b="1" u="sng" dirty="0">
                <a:latin typeface="Times New Roman" pitchFamily="18" charset="0"/>
                <a:cs typeface="Times New Roman" pitchFamily="18" charset="0"/>
              </a:rPr>
              <a:t>Caratteristiche</a:t>
            </a:r>
            <a:r>
              <a:rPr lang="it-IT" sz="2200" dirty="0">
                <a:latin typeface="Times New Roman" pitchFamily="18" charset="0"/>
                <a:cs typeface="Times New Roman" pitchFamily="18" charset="0"/>
              </a:rPr>
              <a:t>: sono costituiti da lunghe catene di atomi di carbonio, 			idrogeno e ossigeno</a:t>
            </a:r>
          </a:p>
          <a:p>
            <a:pPr algn="just"/>
            <a:r>
              <a:rPr lang="it-IT" sz="2200" dirty="0">
                <a:latin typeface="Times New Roman" pitchFamily="18" charset="0"/>
                <a:cs typeface="Times New Roman" pitchFamily="18" charset="0"/>
              </a:rPr>
              <a:t>		   sono comunemente chiamati grassi</a:t>
            </a:r>
          </a:p>
          <a:p>
            <a:pPr algn="just"/>
            <a:r>
              <a:rPr lang="it-IT" sz="2200" dirty="0">
                <a:latin typeface="Times New Roman" pitchFamily="18" charset="0"/>
                <a:cs typeface="Times New Roman" pitchFamily="18" charset="0"/>
              </a:rPr>
              <a:t>		   sono untuosi al tatto </a:t>
            </a:r>
          </a:p>
          <a:p>
            <a:pPr algn="just"/>
            <a:r>
              <a:rPr lang="it-IT" sz="2200" dirty="0">
                <a:latin typeface="Times New Roman" pitchFamily="18" charset="0"/>
                <a:cs typeface="Times New Roman" pitchFamily="18" charset="0"/>
              </a:rPr>
              <a:t>		   sono insolubili in acqua (idrofobi = “paura dell’acqua”)</a:t>
            </a:r>
          </a:p>
          <a:p>
            <a:pPr algn="just"/>
            <a:endParaRPr lang="it-IT" sz="2200" dirty="0">
              <a:latin typeface="Times New Roman" pitchFamily="18" charset="0"/>
              <a:cs typeface="Times New Roman" pitchFamily="18" charset="0"/>
            </a:endParaRPr>
          </a:p>
          <a:p>
            <a:pPr algn="just"/>
            <a:r>
              <a:rPr lang="it-IT" sz="2200" b="1" u="sng" dirty="0">
                <a:latin typeface="Times New Roman" pitchFamily="18" charset="0"/>
                <a:cs typeface="Times New Roman" pitchFamily="18" charset="0"/>
              </a:rPr>
              <a:t>Funzioni</a:t>
            </a:r>
            <a:r>
              <a:rPr lang="it-IT" sz="2200" dirty="0">
                <a:latin typeface="Times New Roman" pitchFamily="18" charset="0"/>
                <a:cs typeface="Times New Roman" pitchFamily="18" charset="0"/>
              </a:rPr>
              <a:t>:</a:t>
            </a:r>
          </a:p>
          <a:p>
            <a:pPr algn="just"/>
            <a:r>
              <a:rPr lang="it-IT" sz="2200" dirty="0">
                <a:latin typeface="Times New Roman" pitchFamily="18" charset="0"/>
                <a:cs typeface="Times New Roman" pitchFamily="18" charset="0"/>
              </a:rPr>
              <a:t>	</a:t>
            </a:r>
            <a:r>
              <a:rPr lang="it-IT" sz="2200" b="1" dirty="0">
                <a:latin typeface="Times New Roman" pitchFamily="18" charset="0"/>
                <a:cs typeface="Times New Roman" pitchFamily="18" charset="0"/>
              </a:rPr>
              <a:t>riserva energetica</a:t>
            </a:r>
            <a:r>
              <a:rPr lang="it-IT" sz="2200" dirty="0">
                <a:latin typeface="Times New Roman" pitchFamily="18" charset="0"/>
                <a:cs typeface="Times New Roman" pitchFamily="18" charset="0"/>
              </a:rPr>
              <a:t> (molecole ad alto contenuto energetico; </a:t>
            </a:r>
          </a:p>
          <a:p>
            <a:pPr algn="just"/>
            <a:r>
              <a:rPr lang="it-IT" sz="2200" dirty="0">
                <a:latin typeface="Times New Roman" pitchFamily="18" charset="0"/>
                <a:cs typeface="Times New Roman" pitchFamily="18" charset="0"/>
              </a:rPr>
              <a:t>		si accumulano nel tessuto adiposo, ad esempio nel derma)</a:t>
            </a:r>
          </a:p>
          <a:p>
            <a:pPr algn="just"/>
            <a:r>
              <a:rPr lang="it-IT" sz="2200" dirty="0">
                <a:latin typeface="Times New Roman" pitchFamily="18" charset="0"/>
                <a:cs typeface="Times New Roman" pitchFamily="18" charset="0"/>
              </a:rPr>
              <a:t>	</a:t>
            </a:r>
            <a:r>
              <a:rPr lang="it-IT" sz="2200" b="1" dirty="0">
                <a:latin typeface="Times New Roman" pitchFamily="18" charset="0"/>
                <a:cs typeface="Times New Roman" pitchFamily="18" charset="0"/>
              </a:rPr>
              <a:t>protezione meccanica</a:t>
            </a:r>
            <a:r>
              <a:rPr lang="it-IT" sz="2200" dirty="0">
                <a:latin typeface="Times New Roman" pitchFamily="18" charset="0"/>
                <a:cs typeface="Times New Roman" pitchFamily="18" charset="0"/>
              </a:rPr>
              <a:t> per alcuni organi (cuore, fegato, reni....)</a:t>
            </a:r>
          </a:p>
          <a:p>
            <a:pPr algn="just"/>
            <a:r>
              <a:rPr lang="it-IT" sz="2200" dirty="0">
                <a:latin typeface="Times New Roman" pitchFamily="18" charset="0"/>
                <a:cs typeface="Times New Roman" pitchFamily="18" charset="0"/>
              </a:rPr>
              <a:t>	</a:t>
            </a:r>
            <a:r>
              <a:rPr lang="it-IT" sz="2200" b="1" dirty="0">
                <a:latin typeface="Times New Roman" pitchFamily="18" charset="0"/>
                <a:cs typeface="Times New Roman" pitchFamily="18" charset="0"/>
              </a:rPr>
              <a:t>isolante termico</a:t>
            </a:r>
            <a:r>
              <a:rPr lang="it-IT" sz="2200" dirty="0">
                <a:latin typeface="Times New Roman" pitchFamily="18" charset="0"/>
                <a:cs typeface="Times New Roman" pitchFamily="18" charset="0"/>
              </a:rPr>
              <a:t> (es. grasso animale)</a:t>
            </a:r>
          </a:p>
          <a:p>
            <a:pPr algn="just"/>
            <a:r>
              <a:rPr lang="it-IT" sz="2200" dirty="0">
                <a:latin typeface="Times New Roman" pitchFamily="18" charset="0"/>
                <a:cs typeface="Times New Roman" pitchFamily="18" charset="0"/>
              </a:rPr>
              <a:t>	</a:t>
            </a:r>
            <a:r>
              <a:rPr lang="it-IT" sz="2200" b="1" dirty="0">
                <a:latin typeface="Times New Roman" pitchFamily="18" charset="0"/>
                <a:cs typeface="Times New Roman" pitchFamily="18" charset="0"/>
              </a:rPr>
              <a:t>impermeabilizzante</a:t>
            </a:r>
            <a:r>
              <a:rPr lang="it-IT" sz="2200" dirty="0">
                <a:latin typeface="Times New Roman" pitchFamily="18" charset="0"/>
                <a:cs typeface="Times New Roman" pitchFamily="18" charset="0"/>
              </a:rPr>
              <a:t> (es. cere sulle penne degli uccelli)</a:t>
            </a:r>
          </a:p>
          <a:p>
            <a:pPr algn="just"/>
            <a:r>
              <a:rPr lang="it-IT" sz="2200" dirty="0">
                <a:latin typeface="Times New Roman" pitchFamily="18" charset="0"/>
                <a:cs typeface="Times New Roman" pitchFamily="18" charset="0"/>
              </a:rPr>
              <a:t>	</a:t>
            </a:r>
            <a:r>
              <a:rPr lang="it-IT" sz="2200" b="1" dirty="0">
                <a:latin typeface="Times New Roman" pitchFamily="18" charset="0"/>
                <a:cs typeface="Times New Roman" pitchFamily="18" charset="0"/>
              </a:rPr>
              <a:t>funzione strutturale</a:t>
            </a:r>
            <a:r>
              <a:rPr lang="it-IT" sz="2200" dirty="0">
                <a:latin typeface="Times New Roman" pitchFamily="18" charset="0"/>
                <a:cs typeface="Times New Roman" pitchFamily="18" charset="0"/>
              </a:rPr>
              <a:t> (nelle membrane cellulari </a:t>
            </a:r>
            <a:r>
              <a:rPr lang="it-IT" sz="2200" dirty="0">
                <a:latin typeface="Times New Roman" pitchFamily="18" charset="0"/>
                <a:cs typeface="Times New Roman" pitchFamily="18" charset="0"/>
                <a:sym typeface="Wingdings" pitchFamily="2" charset="2"/>
              </a:rPr>
              <a:t> </a:t>
            </a:r>
            <a:r>
              <a:rPr lang="it-IT" sz="2200" dirty="0">
                <a:latin typeface="Times New Roman" pitchFamily="18" charset="0"/>
                <a:cs typeface="Times New Roman" pitchFamily="18" charset="0"/>
              </a:rPr>
              <a:t>fosfolipidi)</a:t>
            </a:r>
          </a:p>
          <a:p>
            <a:pPr algn="just"/>
            <a:r>
              <a:rPr lang="it-IT" sz="2200" dirty="0">
                <a:latin typeface="Times New Roman" pitchFamily="18" charset="0"/>
                <a:cs typeface="Times New Roman" pitchFamily="18" charset="0"/>
              </a:rPr>
              <a:t>	</a:t>
            </a:r>
            <a:r>
              <a:rPr lang="it-IT" sz="2200" b="1" dirty="0">
                <a:latin typeface="Times New Roman" pitchFamily="18" charset="0"/>
                <a:cs typeface="Times New Roman" pitchFamily="18" charset="0"/>
              </a:rPr>
              <a:t>precursori di importanti molecole biologiche</a:t>
            </a:r>
            <a:r>
              <a:rPr lang="it-IT" sz="2200" dirty="0">
                <a:latin typeface="Times New Roman" pitchFamily="18" charset="0"/>
                <a:cs typeface="Times New Roman" pitchFamily="18" charset="0"/>
              </a:rPr>
              <a:t> (ormoni, vitamine)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C:\Documents and Settings\dmc\Documenti\Immagini\homer_brain_sm.jpg"/>
          <p:cNvPicPr/>
          <p:nvPr/>
        </p:nvPicPr>
        <p:blipFill>
          <a:blip r:embed="rId2" cstate="print">
            <a:extLst>
              <a:ext uri="{28A0092B-C50C-407E-A947-70E740481C1C}"/>
            </a:extLst>
          </a:blip>
          <a:stretch>
            <a:fillRect/>
          </a:stretch>
        </p:blipFill>
        <p:spPr bwMode="auto">
          <a:xfrm flipH="1">
            <a:off x="6228184" y="3284984"/>
            <a:ext cx="2808312" cy="35170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Fumetto 4 4"/>
          <p:cNvSpPr/>
          <p:nvPr/>
        </p:nvSpPr>
        <p:spPr>
          <a:xfrm>
            <a:off x="17748" y="3410998"/>
            <a:ext cx="4355976" cy="3307550"/>
          </a:xfrm>
          <a:prstGeom prst="cloudCallout">
            <a:avLst>
              <a:gd name="adj1" fmla="val 92844"/>
              <a:gd name="adj2" fmla="val -2095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it-IT"/>
          </a:p>
        </p:txBody>
      </p:sp>
      <p:sp>
        <p:nvSpPr>
          <p:cNvPr id="2" name="Titolo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it-IT" dirty="0">
                <a:solidFill>
                  <a:schemeClr val="accent1">
                    <a:lumMod val="75000"/>
                  </a:schemeClr>
                </a:solidFill>
                <a:latin typeface="Comic Sans MS" pitchFamily="66" charset="0"/>
              </a:rPr>
              <a:t>I     </a:t>
            </a:r>
            <a:r>
              <a:rPr lang="it-IT" dirty="0" err="1">
                <a:solidFill>
                  <a:schemeClr val="accent1">
                    <a:lumMod val="75000"/>
                  </a:schemeClr>
                </a:solidFill>
                <a:latin typeface="Comic Sans MS" pitchFamily="66" charset="0"/>
              </a:rPr>
              <a:t>ipidi</a:t>
            </a:r>
            <a:endParaRPr lang="it-IT" dirty="0"/>
          </a:p>
        </p:txBody>
      </p:sp>
      <p:sp>
        <p:nvSpPr>
          <p:cNvPr id="3" name="Segnaposto contenuto 2"/>
          <p:cNvSpPr>
            <a:spLocks noGrp="1"/>
          </p:cNvSpPr>
          <p:nvPr>
            <p:ph idx="1"/>
          </p:nvPr>
        </p:nvSpPr>
        <p:spPr/>
        <p:txBody>
          <a:bodyPr rtlCol="0">
            <a:normAutofit/>
          </a:bodyPr>
          <a:lstStyle/>
          <a:p>
            <a:pPr marL="0" indent="0" algn="ctr" fontAlgn="auto">
              <a:spcAft>
                <a:spcPts val="0"/>
              </a:spcAft>
              <a:buFont typeface="Arial" pitchFamily="34" charset="0"/>
              <a:buNone/>
              <a:defRPr/>
            </a:pPr>
            <a:r>
              <a:rPr lang="it-IT" dirty="0">
                <a:solidFill>
                  <a:schemeClr val="accent1">
                    <a:lumMod val="75000"/>
                  </a:schemeClr>
                </a:solidFill>
                <a:latin typeface="Comic Sans MS" pitchFamily="66" charset="0"/>
              </a:rPr>
              <a:t>Mangiare cibi grassi attiva i centri del piacere nel cervello, il che spiegherebbe come mai è difficile fare a meno di certi </a:t>
            </a:r>
            <a:r>
              <a:rPr lang="it-IT" dirty="0" smtClean="0">
                <a:solidFill>
                  <a:schemeClr val="accent1">
                    <a:lumMod val="75000"/>
                  </a:schemeClr>
                </a:solidFill>
                <a:latin typeface="Comic Sans MS" pitchFamily="66" charset="0"/>
              </a:rPr>
              <a:t>            </a:t>
            </a:r>
          </a:p>
          <a:p>
            <a:pPr marL="0" indent="0" algn="ctr" fontAlgn="auto">
              <a:spcAft>
                <a:spcPts val="0"/>
              </a:spcAft>
              <a:buFont typeface="Arial" pitchFamily="34" charset="0"/>
              <a:buNone/>
              <a:defRPr/>
            </a:pPr>
            <a:r>
              <a:rPr lang="it-IT" dirty="0">
                <a:solidFill>
                  <a:schemeClr val="accent1">
                    <a:lumMod val="75000"/>
                  </a:schemeClr>
                </a:solidFill>
                <a:latin typeface="Comic Sans MS" pitchFamily="66" charset="0"/>
              </a:rPr>
              <a:t> </a:t>
            </a:r>
            <a:r>
              <a:rPr lang="it-IT" dirty="0" smtClean="0">
                <a:solidFill>
                  <a:schemeClr val="accent1">
                    <a:lumMod val="75000"/>
                  </a:schemeClr>
                </a:solidFill>
                <a:latin typeface="Comic Sans MS" pitchFamily="66" charset="0"/>
              </a:rPr>
              <a:t>   tipi </a:t>
            </a:r>
            <a:r>
              <a:rPr lang="it-IT" dirty="0">
                <a:solidFill>
                  <a:schemeClr val="accent1">
                    <a:lumMod val="75000"/>
                  </a:schemeClr>
                </a:solidFill>
                <a:latin typeface="Comic Sans MS" pitchFamily="66" charset="0"/>
              </a:rPr>
              <a:t>di cibo</a:t>
            </a:r>
          </a:p>
        </p:txBody>
      </p:sp>
      <p:pic>
        <p:nvPicPr>
          <p:cNvPr id="35849" name="Picture 2" descr="C:\Documents and Settings\dmc\Documenti\Immagini\L.gif"/>
          <p:cNvPicPr>
            <a:picLocks noChangeAspect="1" noChangeArrowheads="1" noCrop="1"/>
          </p:cNvPicPr>
          <p:nvPr/>
        </p:nvPicPr>
        <p:blipFill>
          <a:blip r:embed="rId3" cstate="print"/>
          <a:srcRect/>
          <a:stretch>
            <a:fillRect/>
          </a:stretch>
        </p:blipFill>
        <p:spPr bwMode="auto">
          <a:xfrm>
            <a:off x="4140200" y="476250"/>
            <a:ext cx="431800" cy="649288"/>
          </a:xfrm>
          <a:prstGeom prst="rect">
            <a:avLst/>
          </a:prstGeom>
          <a:noFill/>
          <a:ln w="9525">
            <a:noFill/>
            <a:miter lim="800000"/>
            <a:headEnd/>
            <a:tailEnd/>
          </a:ln>
        </p:spPr>
      </p:pic>
      <p:pic>
        <p:nvPicPr>
          <p:cNvPr id="4099" name="Picture 3" descr="C:\Documents and Settings\dmc\Documenti\Immagini\imagesCA0G39EW.jpg"/>
          <p:cNvPicPr>
            <a:picLocks noChangeAspect="1" noChangeArrowheads="1"/>
          </p:cNvPicPr>
          <p:nvPr/>
        </p:nvPicPr>
        <p:blipFill>
          <a:blip r:embed="rId4" cstate="print">
            <a:extLst>
              <a:ext uri="{28A0092B-C50C-407E-A947-70E740481C1C}"/>
            </a:extLst>
          </a:blip>
          <a:srcRect/>
          <a:stretch>
            <a:fillRect/>
          </a:stretch>
        </p:blipFill>
        <p:spPr bwMode="auto">
          <a:xfrm>
            <a:off x="983907" y="5261117"/>
            <a:ext cx="1103146" cy="1111082"/>
          </a:xfrm>
          <a:prstGeom prst="ellipse">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extLst>
        </p:spPr>
      </p:pic>
      <p:sp>
        <p:nvSpPr>
          <p:cNvPr id="35851" name="CasellaDiTesto 5"/>
          <p:cNvSpPr txBox="1">
            <a:spLocks noChangeArrowheads="1"/>
          </p:cNvSpPr>
          <p:nvPr/>
        </p:nvSpPr>
        <p:spPr bwMode="auto">
          <a:xfrm>
            <a:off x="6551613" y="3213100"/>
            <a:ext cx="2198687" cy="830263"/>
          </a:xfrm>
          <a:prstGeom prst="rect">
            <a:avLst/>
          </a:prstGeom>
          <a:noFill/>
          <a:ln w="9525">
            <a:noFill/>
            <a:miter lim="800000"/>
            <a:headEnd/>
            <a:tailEnd/>
          </a:ln>
        </p:spPr>
        <p:txBody>
          <a:bodyPr wrap="none">
            <a:spAutoFit/>
          </a:bodyPr>
          <a:lstStyle/>
          <a:p>
            <a:pPr algn="ctr"/>
            <a:r>
              <a:rPr lang="it-IT" sz="2400" b="1">
                <a:solidFill>
                  <a:schemeClr val="bg1"/>
                </a:solidFill>
                <a:latin typeface="Bradley Hand ITC" pitchFamily="66" charset="0"/>
              </a:rPr>
              <a:t>Al cervello piace</a:t>
            </a:r>
          </a:p>
          <a:p>
            <a:pPr algn="ctr"/>
            <a:r>
              <a:rPr lang="it-IT" sz="2400" b="1">
                <a:solidFill>
                  <a:schemeClr val="bg1"/>
                </a:solidFill>
                <a:latin typeface="Bradley Hand ITC" pitchFamily="66" charset="0"/>
              </a:rPr>
              <a:t> il grasso</a:t>
            </a:r>
          </a:p>
        </p:txBody>
      </p:sp>
      <p:pic>
        <p:nvPicPr>
          <p:cNvPr id="4104" name="Picture 8" descr="C:\Documents and Settings\dmc\Documenti\Immagini\salami ..gif"/>
          <p:cNvPicPr>
            <a:picLocks noChangeAspect="1" noChangeArrowheads="1"/>
          </p:cNvPicPr>
          <p:nvPr/>
        </p:nvPicPr>
        <p:blipFill>
          <a:blip r:embed="rId5" cstate="print">
            <a:extLst>
              <a:ext uri="{28A0092B-C50C-407E-A947-70E740481C1C}"/>
            </a:extLst>
          </a:blip>
          <a:srcRect/>
          <a:stretch>
            <a:fillRect/>
          </a:stretch>
        </p:blipFill>
        <p:spPr bwMode="auto">
          <a:xfrm>
            <a:off x="2117446" y="3812519"/>
            <a:ext cx="1772337" cy="939339"/>
          </a:xfrm>
          <a:prstGeom prst="ellipse">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extLst>
        </p:spPr>
      </p:pic>
      <p:pic>
        <p:nvPicPr>
          <p:cNvPr id="35853" name="Picture 9" descr="C:\Documents and Settings\dmc\Documenti\Immagini\83.gif"/>
          <p:cNvPicPr>
            <a:picLocks noChangeAspect="1" noChangeArrowheads="1" noCrop="1"/>
          </p:cNvPicPr>
          <p:nvPr/>
        </p:nvPicPr>
        <p:blipFill>
          <a:blip r:embed="rId6" cstate="print"/>
          <a:srcRect/>
          <a:stretch>
            <a:fillRect/>
          </a:stretch>
        </p:blipFill>
        <p:spPr bwMode="auto">
          <a:xfrm>
            <a:off x="2555875" y="5043488"/>
            <a:ext cx="1438275" cy="533400"/>
          </a:xfrm>
          <a:prstGeom prst="rect">
            <a:avLst/>
          </a:prstGeom>
          <a:noFill/>
          <a:ln w="9525">
            <a:noFill/>
            <a:miter lim="800000"/>
            <a:headEnd/>
            <a:tailEnd/>
          </a:ln>
        </p:spPr>
      </p:pic>
      <p:pic>
        <p:nvPicPr>
          <p:cNvPr id="35854" name="Picture 11" descr="C:\Documents and Settings\dmc\Documenti\Immagini\00001012.gif"/>
          <p:cNvPicPr>
            <a:picLocks noChangeAspect="1" noChangeArrowheads="1" noCrop="1"/>
          </p:cNvPicPr>
          <p:nvPr/>
        </p:nvPicPr>
        <p:blipFill>
          <a:blip r:embed="rId7" cstate="print"/>
          <a:srcRect/>
          <a:stretch>
            <a:fillRect/>
          </a:stretch>
        </p:blipFill>
        <p:spPr bwMode="auto">
          <a:xfrm>
            <a:off x="650875" y="3813175"/>
            <a:ext cx="1506538" cy="125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2.bp.blogspot.com/-PDLvsGOj3YU/VEkirLDIrMI/AAAAAAAAAyc/3xo10GQOvYo/s1600/Collage2.jpg"/>
          <p:cNvPicPr>
            <a:picLocks noChangeAspect="1" noChangeArrowheads="1"/>
          </p:cNvPicPr>
          <p:nvPr/>
        </p:nvPicPr>
        <p:blipFill>
          <a:blip r:embed="rId2" cstate="print"/>
          <a:srcRect/>
          <a:stretch>
            <a:fillRect/>
          </a:stretch>
        </p:blipFill>
        <p:spPr bwMode="auto">
          <a:xfrm>
            <a:off x="395536" y="-531440"/>
            <a:ext cx="8316416" cy="8316416"/>
          </a:xfrm>
          <a:prstGeom prst="rect">
            <a:avLst/>
          </a:prstGeom>
          <a:noFill/>
        </p:spPr>
      </p:pic>
      <p:pic>
        <p:nvPicPr>
          <p:cNvPr id="36867" name="Picture 3"/>
          <p:cNvPicPr>
            <a:picLocks noChangeAspect="1" noChangeArrowheads="1"/>
          </p:cNvPicPr>
          <p:nvPr/>
        </p:nvPicPr>
        <p:blipFill>
          <a:blip r:embed="rId3" cstate="print"/>
          <a:srcRect/>
          <a:stretch>
            <a:fillRect/>
          </a:stretch>
        </p:blipFill>
        <p:spPr bwMode="auto">
          <a:xfrm>
            <a:off x="3059832" y="2274885"/>
            <a:ext cx="3210431" cy="24502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5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0" y="-450304"/>
            <a:ext cx="7772400" cy="1143000"/>
          </a:xfrm>
          <a:prstGeom prst="rect">
            <a:avLst/>
          </a:prstGeom>
          <a:noFill/>
          <a:ln w="9525">
            <a:noFill/>
            <a:round/>
            <a:headEnd/>
            <a:tailEnd/>
          </a:ln>
          <a:effectLst/>
        </p:spPr>
        <p:txBody>
          <a:bodyPr lIns="90000" tIns="46800" rIns="90000" bIns="46800" anchor="b"/>
          <a:lstStyle/>
          <a:p>
            <a:pPr>
              <a:lnSpc>
                <a:spcPct val="100000"/>
              </a:lnSpc>
              <a:buClr>
                <a:srgbClr val="CC3300"/>
              </a:buCl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
            </a:r>
            <a:br>
              <a:rPr lang="en-GB" sz="1400" dirty="0">
                <a:solidFill>
                  <a:srgbClr val="FF0000"/>
                </a:solidFill>
                <a:latin typeface="Arial" pitchFamily="34" charset="0"/>
              </a:rPr>
            </a:br>
            <a:r>
              <a:rPr lang="en-GB" sz="3400" dirty="0" err="1">
                <a:solidFill>
                  <a:srgbClr val="FF0000"/>
                </a:solidFill>
                <a:latin typeface="Arial" pitchFamily="34" charset="0"/>
              </a:rPr>
              <a:t>Classificazione</a:t>
            </a:r>
            <a:r>
              <a:rPr lang="en-GB" sz="3400" dirty="0">
                <a:solidFill>
                  <a:srgbClr val="FF0000"/>
                </a:solidFill>
                <a:latin typeface="Arial" pitchFamily="34" charset="0"/>
              </a:rPr>
              <a:t> </a:t>
            </a:r>
            <a:r>
              <a:rPr lang="en-GB" sz="3400" dirty="0" err="1">
                <a:solidFill>
                  <a:srgbClr val="FF0000"/>
                </a:solidFill>
                <a:latin typeface="Arial" pitchFamily="34" charset="0"/>
              </a:rPr>
              <a:t>dei</a:t>
            </a:r>
            <a:r>
              <a:rPr lang="en-GB" sz="3400" dirty="0">
                <a:solidFill>
                  <a:srgbClr val="FF0000"/>
                </a:solidFill>
                <a:latin typeface="Arial" pitchFamily="34" charset="0"/>
              </a:rPr>
              <a:t> </a:t>
            </a:r>
            <a:r>
              <a:rPr lang="en-GB" sz="3400" dirty="0" err="1">
                <a:solidFill>
                  <a:srgbClr val="FF0000"/>
                </a:solidFill>
                <a:latin typeface="Arial" pitchFamily="34" charset="0"/>
              </a:rPr>
              <a:t>lipidi</a:t>
            </a:r>
            <a:endParaRPr lang="en-GB" sz="3400" dirty="0">
              <a:solidFill>
                <a:srgbClr val="FF0000"/>
              </a:solidFill>
              <a:latin typeface="Arial"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589630" y="1054040"/>
            <a:ext cx="8014818" cy="5615320"/>
          </a:xfrm>
          <a:prstGeom prst="rect">
            <a:avLst/>
          </a:prstGeom>
          <a:noFill/>
          <a:ln w="9525">
            <a:noFill/>
            <a:round/>
            <a:headEnd/>
            <a:tailEnd/>
          </a:ln>
          <a:effectLst/>
        </p:spPr>
      </p:pic>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09600" y="339725"/>
            <a:ext cx="7772400" cy="1143000"/>
          </a:xfrm>
          <a:ln/>
        </p:spPr>
        <p:txBody>
          <a:bodyPr/>
          <a:lstStyle/>
          <a:p>
            <a:pPr>
              <a:lnSpc>
                <a:spcPct val="100000"/>
              </a:lnSpc>
              <a:buClr>
                <a:srgbClr val="CC33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0000"/>
                </a:solidFill>
                <a:latin typeface="Arial" pitchFamily="34" charset="0"/>
              </a:rPr>
              <a:t/>
            </a:r>
            <a:br>
              <a:rPr lang="en-GB" sz="1400" dirty="0">
                <a:solidFill>
                  <a:srgbClr val="FF0000"/>
                </a:solidFill>
                <a:latin typeface="Arial" pitchFamily="34" charset="0"/>
              </a:rPr>
            </a:br>
            <a:r>
              <a:rPr lang="en-GB" sz="3400" dirty="0" err="1">
                <a:solidFill>
                  <a:srgbClr val="FF0000"/>
                </a:solidFill>
                <a:latin typeface="Arial" pitchFamily="34" charset="0"/>
              </a:rPr>
              <a:t>Classificazione</a:t>
            </a:r>
            <a:r>
              <a:rPr lang="en-GB" sz="3400" dirty="0">
                <a:solidFill>
                  <a:srgbClr val="FF0000"/>
                </a:solidFill>
                <a:latin typeface="Arial" pitchFamily="34" charset="0"/>
              </a:rPr>
              <a:t> </a:t>
            </a:r>
            <a:r>
              <a:rPr lang="en-GB" sz="3400" dirty="0" err="1">
                <a:solidFill>
                  <a:srgbClr val="FF0000"/>
                </a:solidFill>
                <a:latin typeface="Arial" pitchFamily="34" charset="0"/>
              </a:rPr>
              <a:t>dei</a:t>
            </a:r>
            <a:r>
              <a:rPr lang="en-GB" sz="3400" dirty="0">
                <a:solidFill>
                  <a:srgbClr val="FF0000"/>
                </a:solidFill>
                <a:latin typeface="Arial" pitchFamily="34" charset="0"/>
              </a:rPr>
              <a:t> </a:t>
            </a:r>
            <a:r>
              <a:rPr lang="en-GB" sz="3400" dirty="0" err="1">
                <a:solidFill>
                  <a:srgbClr val="FF0000"/>
                </a:solidFill>
                <a:latin typeface="Arial" pitchFamily="34" charset="0"/>
              </a:rPr>
              <a:t>lipidi</a:t>
            </a:r>
            <a:endParaRPr lang="en-GB" sz="3400" dirty="0">
              <a:solidFill>
                <a:srgbClr val="FF0000"/>
              </a:solidFill>
              <a:latin typeface="Arial" pitchFamily="34" charset="0"/>
            </a:endParaRPr>
          </a:p>
        </p:txBody>
      </p:sp>
      <p:sp>
        <p:nvSpPr>
          <p:cNvPr id="7170" name="Rectangle 2"/>
          <p:cNvSpPr>
            <a:spLocks noGrp="1" noChangeArrowheads="1"/>
          </p:cNvSpPr>
          <p:nvPr>
            <p:ph type="body" idx="1"/>
          </p:nvPr>
        </p:nvSpPr>
        <p:spPr>
          <a:xfrm>
            <a:off x="622300" y="1797050"/>
            <a:ext cx="8197850" cy="4238625"/>
          </a:xfrm>
          <a:ln/>
        </p:spPr>
        <p:txBody>
          <a:bodyPr/>
          <a:lstStyle/>
          <a:p>
            <a:pPr>
              <a:lnSpc>
                <a:spcPct val="100000"/>
              </a:lnSpc>
              <a:spcBef>
                <a:spcPts val="700"/>
              </a:spcBef>
              <a:buSzPct val="13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a:solidFill>
                  <a:srgbClr val="000080"/>
                </a:solidFill>
                <a:latin typeface="Arial" pitchFamily="34" charset="0"/>
              </a:rPr>
              <a:t>Nell’organismo umano costituiscono il 17% circa del peso corporeo</a:t>
            </a:r>
          </a:p>
          <a:p>
            <a:pPr>
              <a:lnSpc>
                <a:spcPct val="100000"/>
              </a:lnSpc>
              <a:spcBef>
                <a:spcPts val="700"/>
              </a:spcBef>
              <a:buSzPct val="252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400">
              <a:solidFill>
                <a:srgbClr val="000080"/>
              </a:solidFill>
              <a:latin typeface="Arial" pitchFamily="34" charset="0"/>
            </a:endParaRPr>
          </a:p>
          <a:p>
            <a:pPr>
              <a:lnSpc>
                <a:spcPct val="100000"/>
              </a:lnSpc>
              <a:spcBef>
                <a:spcPts val="700"/>
              </a:spcBef>
              <a:buSzPct val="13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a:solidFill>
                  <a:srgbClr val="000080"/>
                </a:solidFill>
                <a:latin typeface="Arial" pitchFamily="34" charset="0"/>
              </a:rPr>
              <a:t>In base alla funzione che svolgono si distinguono in:</a:t>
            </a:r>
          </a:p>
          <a:p>
            <a:pPr lvl="1">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b="1">
                <a:solidFill>
                  <a:srgbClr val="000080"/>
                </a:solidFill>
                <a:latin typeface="Arial" pitchFamily="34" charset="0"/>
              </a:rPr>
              <a:t>lipidi di deposito</a:t>
            </a:r>
            <a:r>
              <a:rPr lang="en-GB" sz="2200">
                <a:solidFill>
                  <a:srgbClr val="000080"/>
                </a:solidFill>
                <a:latin typeface="Arial" pitchFamily="34" charset="0"/>
              </a:rPr>
              <a:t> o di riserva: per lo più sono trigliceridi e si accumulano negli adipociti </a:t>
            </a:r>
          </a:p>
          <a:p>
            <a:pPr lvl="1">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b="1">
                <a:solidFill>
                  <a:srgbClr val="000080"/>
                </a:solidFill>
                <a:latin typeface="Arial" pitchFamily="34" charset="0"/>
              </a:rPr>
              <a:t>lipidi strutturali</a:t>
            </a:r>
            <a:r>
              <a:rPr lang="en-GB" sz="2200">
                <a:solidFill>
                  <a:srgbClr val="000080"/>
                </a:solidFill>
                <a:latin typeface="Arial" pitchFamily="34" charset="0"/>
              </a:rPr>
              <a:t>: per lo più sono lipidi complessi, formano le membrane cellulari</a:t>
            </a:r>
          </a:p>
          <a:p>
            <a:pPr lvl="1">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b="1">
                <a:solidFill>
                  <a:srgbClr val="000080"/>
                </a:solidFill>
                <a:latin typeface="Arial" pitchFamily="34" charset="0"/>
              </a:rPr>
              <a:t>lipidi regolatori</a:t>
            </a:r>
            <a:r>
              <a:rPr lang="en-GB" sz="2200">
                <a:solidFill>
                  <a:srgbClr val="000080"/>
                </a:solidFill>
                <a:latin typeface="Arial" pitchFamily="34" charset="0"/>
              </a:rPr>
              <a:t>: alcuni lipidi sono precursori di vitamine e di ormoni</a:t>
            </a:r>
          </a:p>
        </p:txBody>
      </p:sp>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026"/>
          <p:cNvSpPr txBox="1">
            <a:spLocks noChangeArrowheads="1"/>
          </p:cNvSpPr>
          <p:nvPr/>
        </p:nvSpPr>
        <p:spPr bwMode="auto">
          <a:xfrm>
            <a:off x="2498725" y="468313"/>
            <a:ext cx="184150" cy="396875"/>
          </a:xfrm>
          <a:prstGeom prst="rect">
            <a:avLst/>
          </a:prstGeom>
          <a:noFill/>
          <a:ln w="9525">
            <a:noFill/>
            <a:miter lim="800000"/>
            <a:headEnd/>
            <a:tailEnd/>
          </a:ln>
          <a:effectLst/>
        </p:spPr>
        <p:txBody>
          <a:bodyPr wrap="none">
            <a:spAutoFit/>
          </a:bodyPr>
          <a:lstStyle/>
          <a:p>
            <a:endParaRPr lang="it-IT" sz="2000"/>
          </a:p>
        </p:txBody>
      </p:sp>
      <p:sp>
        <p:nvSpPr>
          <p:cNvPr id="98307" name="Text Box 1027"/>
          <p:cNvSpPr txBox="1">
            <a:spLocks noChangeArrowheads="1"/>
          </p:cNvSpPr>
          <p:nvPr/>
        </p:nvSpPr>
        <p:spPr bwMode="auto">
          <a:xfrm>
            <a:off x="457200" y="-99392"/>
            <a:ext cx="8153400" cy="1323439"/>
          </a:xfrm>
          <a:prstGeom prst="rect">
            <a:avLst/>
          </a:prstGeom>
          <a:solidFill>
            <a:schemeClr val="bg1"/>
          </a:solidFill>
          <a:ln w="9525">
            <a:noFill/>
            <a:miter lim="800000"/>
            <a:headEnd/>
            <a:tailEnd/>
          </a:ln>
          <a:effectLst/>
        </p:spPr>
        <p:txBody>
          <a:bodyPr>
            <a:spAutoFit/>
          </a:bodyPr>
          <a:lstStyle/>
          <a:p>
            <a:pPr algn="ctr"/>
            <a:r>
              <a:rPr lang="it-IT" sz="4000" b="1" dirty="0">
                <a:solidFill>
                  <a:srgbClr val="131B9A"/>
                </a:solidFill>
              </a:rPr>
              <a:t>LIPIDI: classi in base alla struttura chimica</a:t>
            </a:r>
            <a:endParaRPr lang="it-IT" sz="4000" dirty="0">
              <a:solidFill>
                <a:srgbClr val="131B9A"/>
              </a:solidFill>
            </a:endParaRPr>
          </a:p>
        </p:txBody>
      </p:sp>
      <p:sp>
        <p:nvSpPr>
          <p:cNvPr id="98308" name="Text Box 1028"/>
          <p:cNvSpPr txBox="1">
            <a:spLocks noChangeArrowheads="1"/>
          </p:cNvSpPr>
          <p:nvPr/>
        </p:nvSpPr>
        <p:spPr bwMode="auto">
          <a:xfrm>
            <a:off x="0" y="1484784"/>
            <a:ext cx="8458200" cy="4893647"/>
          </a:xfrm>
          <a:prstGeom prst="rect">
            <a:avLst/>
          </a:prstGeom>
          <a:noFill/>
          <a:ln w="9525">
            <a:noFill/>
            <a:miter lim="800000"/>
            <a:headEnd/>
            <a:tailEnd/>
          </a:ln>
          <a:effectLst/>
        </p:spPr>
        <p:txBody>
          <a:bodyPr>
            <a:spAutoFit/>
          </a:bodyPr>
          <a:lstStyle/>
          <a:p>
            <a:pPr>
              <a:buFont typeface="Wingdings" pitchFamily="2" charset="2"/>
              <a:buChar char="v"/>
            </a:pPr>
            <a:r>
              <a:rPr lang="it-IT" sz="2400" b="1" dirty="0">
                <a:solidFill>
                  <a:srgbClr val="AD0B25"/>
                </a:solidFill>
              </a:rPr>
              <a:t> ACIDI </a:t>
            </a:r>
            <a:r>
              <a:rPr lang="it-IT" sz="2400" b="1" dirty="0" smtClean="0">
                <a:solidFill>
                  <a:srgbClr val="AD0B25"/>
                </a:solidFill>
              </a:rPr>
              <a:t>GRASSI</a:t>
            </a:r>
            <a:endParaRPr lang="it-IT" sz="2000" dirty="0"/>
          </a:p>
          <a:p>
            <a:endParaRPr lang="it-IT" sz="2000" i="1" dirty="0" smtClean="0"/>
          </a:p>
          <a:p>
            <a:endParaRPr lang="it-IT" sz="2000" i="1" dirty="0"/>
          </a:p>
          <a:p>
            <a:endParaRPr lang="it-IT" sz="2000" i="1" dirty="0" smtClean="0"/>
          </a:p>
          <a:p>
            <a:endParaRPr lang="it-IT" sz="2000" i="1" dirty="0"/>
          </a:p>
          <a:p>
            <a:endParaRPr lang="it-IT" sz="2000" i="1" dirty="0" smtClean="0"/>
          </a:p>
          <a:p>
            <a:endParaRPr lang="it-IT" sz="2000" i="1" dirty="0"/>
          </a:p>
          <a:p>
            <a:pPr>
              <a:buFont typeface="Wingdings" pitchFamily="2" charset="2"/>
              <a:buChar char="v"/>
            </a:pPr>
            <a:r>
              <a:rPr lang="it-IT" sz="2400" b="1" dirty="0" smtClean="0">
                <a:solidFill>
                  <a:srgbClr val="AD0B25"/>
                </a:solidFill>
              </a:rPr>
              <a:t> TRIGLICERIDI</a:t>
            </a:r>
            <a:r>
              <a:rPr lang="it-IT" sz="2400" dirty="0" smtClean="0"/>
              <a:t> </a:t>
            </a:r>
            <a:endParaRPr lang="it-IT" sz="2400" dirty="0"/>
          </a:p>
          <a:p>
            <a:endParaRPr lang="it-IT" sz="2000" dirty="0"/>
          </a:p>
          <a:p>
            <a:pPr>
              <a:buFont typeface="Wingdings" pitchFamily="2" charset="2"/>
              <a:buChar char="v"/>
            </a:pPr>
            <a:r>
              <a:rPr lang="it-IT" sz="2400" b="1" dirty="0">
                <a:solidFill>
                  <a:srgbClr val="AD0B25"/>
                </a:solidFill>
              </a:rPr>
              <a:t> </a:t>
            </a:r>
            <a:r>
              <a:rPr lang="it-IT" sz="2400" b="1" dirty="0" smtClean="0">
                <a:solidFill>
                  <a:srgbClr val="AD0B25"/>
                </a:solidFill>
              </a:rPr>
              <a:t>FOSFOLIPIDI</a:t>
            </a:r>
            <a:endParaRPr lang="it-IT" sz="2000" dirty="0"/>
          </a:p>
          <a:p>
            <a:endParaRPr lang="it-IT" sz="800" dirty="0"/>
          </a:p>
          <a:p>
            <a:r>
              <a:rPr lang="it-IT" sz="2000" dirty="0"/>
              <a:t>  </a:t>
            </a:r>
          </a:p>
          <a:p>
            <a:pPr>
              <a:buFont typeface="Wingdings" pitchFamily="2" charset="2"/>
              <a:buChar char="v"/>
            </a:pPr>
            <a:r>
              <a:rPr lang="it-IT" sz="2400" b="1" dirty="0">
                <a:solidFill>
                  <a:srgbClr val="AD0B25"/>
                </a:solidFill>
              </a:rPr>
              <a:t> </a:t>
            </a:r>
            <a:r>
              <a:rPr lang="it-IT" sz="2400" b="1" dirty="0" smtClean="0">
                <a:solidFill>
                  <a:srgbClr val="AD0B25"/>
                </a:solidFill>
              </a:rPr>
              <a:t>STEROIDI</a:t>
            </a:r>
          </a:p>
          <a:p>
            <a:endParaRPr lang="it-IT" sz="2400" b="1" dirty="0" smtClean="0">
              <a:solidFill>
                <a:srgbClr val="AD0B25"/>
              </a:solidFill>
            </a:endParaRPr>
          </a:p>
          <a:p>
            <a:pPr>
              <a:buFont typeface="Wingdings" pitchFamily="2" charset="2"/>
              <a:buChar char="v"/>
            </a:pPr>
            <a:r>
              <a:rPr lang="it-IT" sz="2400" b="1" dirty="0">
                <a:solidFill>
                  <a:srgbClr val="AD0B25"/>
                </a:solidFill>
              </a:rPr>
              <a:t> </a:t>
            </a:r>
            <a:r>
              <a:rPr lang="it-IT" sz="2400" b="1" i="1" dirty="0" smtClean="0">
                <a:solidFill>
                  <a:srgbClr val="AD0B25"/>
                </a:solidFill>
              </a:rPr>
              <a:t>VITAMINE </a:t>
            </a:r>
            <a:r>
              <a:rPr lang="it-IT" sz="2400" b="1" i="1" dirty="0">
                <a:solidFill>
                  <a:srgbClr val="AD0B25"/>
                </a:solidFill>
              </a:rPr>
              <a:t>LIPOSOLIBILI</a:t>
            </a:r>
            <a:endParaRPr lang="it-IT" sz="2000" b="1" i="1" dirty="0">
              <a:solidFill>
                <a:srgbClr val="AD0B2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48444"/>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it-IT" dirty="0" smtClean="0">
                <a:solidFill>
                  <a:schemeClr val="accent1">
                    <a:lumMod val="75000"/>
                  </a:schemeClr>
                </a:solidFill>
                <a:latin typeface="Comic Sans MS" pitchFamily="66" charset="0"/>
              </a:rPr>
              <a:t>Gli acidi grassi</a:t>
            </a:r>
            <a:endParaRPr lang="it-IT" dirty="0">
              <a:solidFill>
                <a:schemeClr val="accent1">
                  <a:lumMod val="75000"/>
                </a:schemeClr>
              </a:solidFill>
              <a:latin typeface="Comic Sans MS" pitchFamily="66" charset="0"/>
            </a:endParaRPr>
          </a:p>
        </p:txBody>
      </p:sp>
      <p:sp>
        <p:nvSpPr>
          <p:cNvPr id="3" name="Segnaposto contenuto 2"/>
          <p:cNvSpPr>
            <a:spLocks noGrp="1"/>
          </p:cNvSpPr>
          <p:nvPr>
            <p:ph idx="1"/>
          </p:nvPr>
        </p:nvSpPr>
        <p:spPr/>
        <p:txBody>
          <a:bodyPr rtlCol="0">
            <a:normAutofit/>
          </a:bodyPr>
          <a:lstStyle/>
          <a:p>
            <a:pPr marL="0" indent="0" algn="ctr" fontAlgn="auto">
              <a:spcAft>
                <a:spcPts val="0"/>
              </a:spcAft>
              <a:buFont typeface="Arial" pitchFamily="34" charset="0"/>
              <a:buNone/>
              <a:defRPr/>
            </a:pPr>
            <a:endParaRPr lang="it-IT" dirty="0">
              <a:solidFill>
                <a:schemeClr val="accent1">
                  <a:lumMod val="75000"/>
                </a:schemeClr>
              </a:solidFill>
              <a:latin typeface="Comic Sans MS" pitchFamily="66" charset="0"/>
            </a:endParaRPr>
          </a:p>
          <a:p>
            <a:pPr marL="0" indent="0" algn="ctr" fontAlgn="auto">
              <a:spcAft>
                <a:spcPts val="0"/>
              </a:spcAft>
              <a:buFont typeface="Arial" pitchFamily="34" charset="0"/>
              <a:buNone/>
              <a:defRPr/>
            </a:pPr>
            <a:endParaRPr lang="it-IT" dirty="0">
              <a:solidFill>
                <a:schemeClr val="accent1">
                  <a:lumMod val="75000"/>
                </a:schemeClr>
              </a:solidFill>
              <a:latin typeface="Comic Sans MS" pitchFamily="66" charset="0"/>
            </a:endParaRPr>
          </a:p>
        </p:txBody>
      </p:sp>
      <p:graphicFrame>
        <p:nvGraphicFramePr>
          <p:cNvPr id="5" name="Diagramma 4"/>
          <p:cNvGraphicFramePr/>
          <p:nvPr/>
        </p:nvGraphicFramePr>
        <p:xfrm>
          <a:off x="395536" y="2420888"/>
          <a:ext cx="7992888"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nvGraphicFramePr>
        <p:xfrm>
          <a:off x="179512" y="4725144"/>
          <a:ext cx="8784976" cy="1887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139321"/>
          </a:xfrm>
          <a:prstGeom prst="rect">
            <a:avLst/>
          </a:prstGeom>
        </p:spPr>
        <p:txBody>
          <a:bodyPr wrap="square">
            <a:spAutoFit/>
          </a:bodyPr>
          <a:lstStyle/>
          <a:p>
            <a:pPr algn="ctr"/>
            <a:r>
              <a:rPr lang="it-IT" sz="2200" dirty="0" smtClean="0">
                <a:solidFill>
                  <a:srgbClr val="FF0000"/>
                </a:solidFill>
                <a:latin typeface="Times New Roman" pitchFamily="18" charset="0"/>
                <a:cs typeface="Times New Roman" pitchFamily="18" charset="0"/>
              </a:rPr>
              <a:t>Gli acidi grassi </a:t>
            </a:r>
          </a:p>
          <a:p>
            <a:pPr>
              <a:buFont typeface="Arial" pitchFamily="34" charset="0"/>
              <a:buChar char="•"/>
            </a:pPr>
            <a:r>
              <a:rPr lang="it-IT" sz="2200" dirty="0" smtClean="0"/>
              <a:t> </a:t>
            </a:r>
            <a:r>
              <a:rPr lang="it-IT" sz="2200" b="1" dirty="0" smtClean="0"/>
              <a:t>Acidi </a:t>
            </a:r>
            <a:r>
              <a:rPr lang="it-IT" sz="2200" b="1" dirty="0" err="1" smtClean="0"/>
              <a:t>grassi=</a:t>
            </a:r>
            <a:r>
              <a:rPr lang="it-IT" sz="2200" b="1" dirty="0" smtClean="0"/>
              <a:t> </a:t>
            </a:r>
            <a:r>
              <a:rPr lang="it-IT" sz="2200" b="1" dirty="0" smtClean="0">
                <a:solidFill>
                  <a:srgbClr val="FF0000"/>
                </a:solidFill>
              </a:rPr>
              <a:t>acidi carbossilici a lunga catena apolare da C-12 saturi (solidi) o insaturi (liquidi), a numero pari di C;</a:t>
            </a:r>
            <a:endParaRPr lang="it-IT" sz="2200" b="1" dirty="0" smtClean="0">
              <a:solidFill>
                <a:srgbClr val="FF0000"/>
              </a:solidFill>
              <a:latin typeface="Times New Roman" pitchFamily="18" charset="0"/>
              <a:cs typeface="Times New Roman" pitchFamily="18" charset="0"/>
            </a:endParaRPr>
          </a:p>
          <a:p>
            <a:pPr>
              <a:buFont typeface="Arial" pitchFamily="34" charset="0"/>
              <a:buChar char="•"/>
            </a:pPr>
            <a:r>
              <a:rPr lang="it-IT" sz="2200" dirty="0" smtClean="0">
                <a:latin typeface="Times New Roman" pitchFamily="18" charset="0"/>
                <a:cs typeface="Times New Roman" pitchFamily="18" charset="0"/>
              </a:rPr>
              <a:t> Entrano nella composizione dei lipidi complessi; </a:t>
            </a:r>
          </a:p>
          <a:p>
            <a:pPr>
              <a:buFont typeface="Arial" pitchFamily="34" charset="0"/>
              <a:buChar char="•"/>
            </a:pPr>
            <a:r>
              <a:rPr lang="it-IT" sz="2200" dirty="0" smtClean="0">
                <a:latin typeface="Times New Roman" pitchFamily="18" charset="0"/>
                <a:cs typeface="Times New Roman" pitchFamily="18" charset="0"/>
              </a:rPr>
              <a:t> Presentano un numero di atomi di carbonio generalmente pari(da 4 a 22) uniti a formare una catena terminante con un gruppo carbossilico;</a:t>
            </a:r>
          </a:p>
          <a:p>
            <a:pPr>
              <a:buFont typeface="Arial" pitchFamily="34" charset="0"/>
              <a:buChar char="•"/>
            </a:pPr>
            <a:r>
              <a:rPr lang="it-IT" sz="2200" dirty="0" smtClean="0">
                <a:latin typeface="Times New Roman" pitchFamily="18" charset="0"/>
                <a:cs typeface="Times New Roman" pitchFamily="18" charset="0"/>
              </a:rPr>
              <a:t> Sono saturi se non presentano doppi legami; prevalenti nel mondo animale;</a:t>
            </a:r>
          </a:p>
          <a:p>
            <a:pPr>
              <a:buFont typeface="Arial" pitchFamily="34" charset="0"/>
              <a:buChar char="•"/>
            </a:pPr>
            <a:r>
              <a:rPr lang="it-IT" sz="2200" dirty="0" smtClean="0">
                <a:latin typeface="Times New Roman" pitchFamily="18" charset="0"/>
                <a:cs typeface="Times New Roman" pitchFamily="18" charset="0"/>
              </a:rPr>
              <a:t> Sono insaturi se presentano uno o più doppi legami e sono più diffusi nei vegetali; </a:t>
            </a:r>
            <a:endParaRPr lang="it-IT" sz="22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388067" y="3429000"/>
            <a:ext cx="2967909" cy="338437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220072" y="3532586"/>
            <a:ext cx="2088232" cy="3325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2062103"/>
          </a:xfrm>
          <a:prstGeom prst="rect">
            <a:avLst/>
          </a:prstGeom>
        </p:spPr>
        <p:txBody>
          <a:bodyPr wrap="square">
            <a:spAutoFit/>
          </a:bodyPr>
          <a:lstStyle/>
          <a:p>
            <a:r>
              <a:rPr lang="it-IT" sz="3200" dirty="0" smtClean="0"/>
              <a:t>Gli acidi grassi e i loro derivati, i saponi, sono molecole caratterizzate da una testa idrofila, affine all’ acqua, e una coda idrofoba, affine ai grassi. In acqua formano micelle</a:t>
            </a:r>
            <a:r>
              <a:rPr lang="it-IT" dirty="0" smtClean="0"/>
              <a:t>. </a:t>
            </a:r>
            <a:endParaRPr lang="it-IT" dirty="0"/>
          </a:p>
        </p:txBody>
      </p:sp>
      <p:pic>
        <p:nvPicPr>
          <p:cNvPr id="16386" name="Picture 2"/>
          <p:cNvPicPr>
            <a:picLocks noChangeAspect="1" noChangeArrowheads="1"/>
          </p:cNvPicPr>
          <p:nvPr/>
        </p:nvPicPr>
        <p:blipFill>
          <a:blip r:embed="rId2" cstate="print"/>
          <a:srcRect/>
          <a:stretch>
            <a:fillRect/>
          </a:stretch>
        </p:blipFill>
        <p:spPr bwMode="auto">
          <a:xfrm>
            <a:off x="899592" y="2132947"/>
            <a:ext cx="7200800" cy="47250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32656"/>
            <a:ext cx="9144000" cy="4154984"/>
          </a:xfrm>
          <a:prstGeom prst="rect">
            <a:avLst/>
          </a:prstGeom>
        </p:spPr>
        <p:txBody>
          <a:bodyPr wrap="square">
            <a:spAutoFit/>
          </a:bodyPr>
          <a:lstStyle/>
          <a:p>
            <a:r>
              <a:rPr lang="it-IT" sz="2400" dirty="0" smtClean="0"/>
              <a:t>L’organismo umano è in grado di sintetizzare tutti gli acidi grassi a eccezione di:</a:t>
            </a:r>
          </a:p>
          <a:p>
            <a:pPr algn="ctr"/>
            <a:r>
              <a:rPr lang="it-IT" sz="2400" dirty="0" smtClean="0"/>
              <a:t> </a:t>
            </a:r>
            <a:r>
              <a:rPr lang="it-IT" sz="2400" b="1" dirty="0" smtClean="0">
                <a:solidFill>
                  <a:srgbClr val="FF0000"/>
                </a:solidFill>
              </a:rPr>
              <a:t>Acido linoleico           Acido linolenico </a:t>
            </a:r>
          </a:p>
          <a:p>
            <a:endParaRPr lang="it-IT" sz="2400" dirty="0" smtClean="0"/>
          </a:p>
          <a:p>
            <a:endParaRPr lang="it-IT" sz="2400" dirty="0"/>
          </a:p>
          <a:p>
            <a:endParaRPr lang="it-IT" sz="2400" dirty="0" smtClean="0"/>
          </a:p>
          <a:p>
            <a:r>
              <a:rPr lang="it-IT" sz="2400" dirty="0" smtClean="0"/>
              <a:t>Sono chiamati acidi grassi essenziali (A.G.E.) che esplicano un ruolo protettivo nei confronti delle membrane cellulari. Inoltre, sono precursori di alcuni ormoni coinvolti nei processi infiammatori, facilitano il trasporto delle vitamine. Si assumono principalmente attraverso alimenti ricchi di lipidi vegetali .</a:t>
            </a:r>
            <a:endParaRPr lang="it-IT" sz="2400" dirty="0"/>
          </a:p>
        </p:txBody>
      </p:sp>
      <p:pic>
        <p:nvPicPr>
          <p:cNvPr id="17410" name="Picture 2"/>
          <p:cNvPicPr>
            <a:picLocks noChangeAspect="1" noChangeArrowheads="1"/>
          </p:cNvPicPr>
          <p:nvPr/>
        </p:nvPicPr>
        <p:blipFill>
          <a:blip r:embed="rId2" cstate="print"/>
          <a:srcRect/>
          <a:stretch>
            <a:fillRect/>
          </a:stretch>
        </p:blipFill>
        <p:spPr bwMode="auto">
          <a:xfrm>
            <a:off x="311852" y="4725144"/>
            <a:ext cx="8724644" cy="1849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917</Words>
  <Application>Microsoft Office PowerPoint</Application>
  <PresentationFormat>Presentazione su schermo (4:3)</PresentationFormat>
  <Paragraphs>134</Paragraphs>
  <Slides>21</Slides>
  <Notes>3</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I LIPIDI </vt:lpstr>
      <vt:lpstr>Diapositiva 2</vt:lpstr>
      <vt:lpstr>Diapositiva 3</vt:lpstr>
      <vt:lpstr> Classificazione dei lipidi</vt:lpstr>
      <vt:lpstr>Diapositiva 5</vt:lpstr>
      <vt:lpstr>Gli acidi grassi</vt:lpstr>
      <vt:lpstr>Diapositiva 7</vt:lpstr>
      <vt:lpstr>Diapositiva 8</vt:lpstr>
      <vt:lpstr>Diapositiva 9</vt:lpstr>
      <vt:lpstr>Diapositiva 10</vt:lpstr>
      <vt:lpstr>I     ipidi</vt:lpstr>
      <vt:lpstr>Diapositiva 12</vt:lpstr>
      <vt:lpstr>Diapositiva 13</vt:lpstr>
      <vt:lpstr>I Fosfolipidi</vt:lpstr>
      <vt:lpstr>Diapositiva 15</vt:lpstr>
      <vt:lpstr>Gli Steroli     </vt:lpstr>
      <vt:lpstr>Diapositiva 17</vt:lpstr>
      <vt:lpstr>Diapositiva 18</vt:lpstr>
      <vt:lpstr>Diapositiva 19</vt:lpstr>
      <vt:lpstr>I     ipidi</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LIPIDI </dc:title>
  <dc:creator>Perfect87</dc:creator>
  <cp:lastModifiedBy>Perfect87</cp:lastModifiedBy>
  <cp:revision>7</cp:revision>
  <dcterms:created xsi:type="dcterms:W3CDTF">2016-03-04T12:08:59Z</dcterms:created>
  <dcterms:modified xsi:type="dcterms:W3CDTF">2018-01-30T10:18:21Z</dcterms:modified>
</cp:coreProperties>
</file>