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1B9CD07C-53FB-464C-90CC-A2EE41301DEC}" type="datetimeFigureOut">
              <a:rPr lang="it-IT" smtClean="0"/>
              <a:pPr/>
              <a:t>09/10/2012</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4B8A9EE3-1F42-4E2F-8A58-0EC6673614A5}"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B9CD07C-53FB-464C-90CC-A2EE41301DEC}" type="datetimeFigureOut">
              <a:rPr lang="it-IT" smtClean="0"/>
              <a:pPr/>
              <a:t>09/10/2012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8A9EE3-1F42-4E2F-8A58-0EC6673614A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B9CD07C-53FB-464C-90CC-A2EE41301DEC}" type="datetimeFigureOut">
              <a:rPr lang="it-IT" smtClean="0"/>
              <a:pPr/>
              <a:t>09/10/2012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8A9EE3-1F42-4E2F-8A58-0EC6673614A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1B9CD07C-53FB-464C-90CC-A2EE41301DEC}" type="datetimeFigureOut">
              <a:rPr lang="it-IT" smtClean="0"/>
              <a:pPr/>
              <a:t>09/10/2012</a:t>
            </a:fld>
            <a:endParaRPr lang="it-IT"/>
          </a:p>
        </p:txBody>
      </p:sp>
      <p:sp>
        <p:nvSpPr>
          <p:cNvPr id="9" name="Segnaposto numero diapositiva 8"/>
          <p:cNvSpPr>
            <a:spLocks noGrp="1"/>
          </p:cNvSpPr>
          <p:nvPr>
            <p:ph type="sldNum" sz="quarter" idx="15"/>
          </p:nvPr>
        </p:nvSpPr>
        <p:spPr/>
        <p:txBody>
          <a:bodyPr rtlCol="0"/>
          <a:lstStyle/>
          <a:p>
            <a:fld id="{4B8A9EE3-1F42-4E2F-8A58-0EC6673614A5}"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1B9CD07C-53FB-464C-90CC-A2EE41301DEC}" type="datetimeFigureOut">
              <a:rPr lang="it-IT" smtClean="0"/>
              <a:pPr/>
              <a:t>09/10/2012</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4B8A9EE3-1F42-4E2F-8A58-0EC6673614A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1B9CD07C-53FB-464C-90CC-A2EE41301DEC}" type="datetimeFigureOut">
              <a:rPr lang="it-IT" smtClean="0"/>
              <a:pPr/>
              <a:t>09/10/2012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8A9EE3-1F42-4E2F-8A58-0EC6673614A5}"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1B9CD07C-53FB-464C-90CC-A2EE41301DEC}" type="datetimeFigureOut">
              <a:rPr lang="it-IT" smtClean="0"/>
              <a:pPr/>
              <a:t>09/10/2012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B8A9EE3-1F42-4E2F-8A58-0EC6673614A5}"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1B9CD07C-53FB-464C-90CC-A2EE41301DEC}" type="datetimeFigureOut">
              <a:rPr lang="it-IT" smtClean="0"/>
              <a:pPr/>
              <a:t>09/10/2012</a:t>
            </a:fld>
            <a:endParaRPr lang="it-IT"/>
          </a:p>
        </p:txBody>
      </p:sp>
      <p:sp>
        <p:nvSpPr>
          <p:cNvPr id="7" name="Segnaposto numero diapositiva 6"/>
          <p:cNvSpPr>
            <a:spLocks noGrp="1"/>
          </p:cNvSpPr>
          <p:nvPr>
            <p:ph type="sldNum" sz="quarter" idx="11"/>
          </p:nvPr>
        </p:nvSpPr>
        <p:spPr/>
        <p:txBody>
          <a:bodyPr rtlCol="0"/>
          <a:lstStyle/>
          <a:p>
            <a:fld id="{4B8A9EE3-1F42-4E2F-8A58-0EC6673614A5}"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B9CD07C-53FB-464C-90CC-A2EE41301DEC}" type="datetimeFigureOut">
              <a:rPr lang="it-IT" smtClean="0"/>
              <a:pPr/>
              <a:t>09/10/2012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B8A9EE3-1F42-4E2F-8A58-0EC6673614A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1B9CD07C-53FB-464C-90CC-A2EE41301DEC}" type="datetimeFigureOut">
              <a:rPr lang="it-IT" smtClean="0"/>
              <a:pPr/>
              <a:t>09/10/2012</a:t>
            </a:fld>
            <a:endParaRPr lang="it-IT"/>
          </a:p>
        </p:txBody>
      </p:sp>
      <p:sp>
        <p:nvSpPr>
          <p:cNvPr id="22" name="Segnaposto numero diapositiva 21"/>
          <p:cNvSpPr>
            <a:spLocks noGrp="1"/>
          </p:cNvSpPr>
          <p:nvPr>
            <p:ph type="sldNum" sz="quarter" idx="15"/>
          </p:nvPr>
        </p:nvSpPr>
        <p:spPr/>
        <p:txBody>
          <a:bodyPr rtlCol="0"/>
          <a:lstStyle/>
          <a:p>
            <a:fld id="{4B8A9EE3-1F42-4E2F-8A58-0EC6673614A5}"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1B9CD07C-53FB-464C-90CC-A2EE41301DEC}" type="datetimeFigureOut">
              <a:rPr lang="it-IT" smtClean="0"/>
              <a:pPr/>
              <a:t>09/10/2012</a:t>
            </a:fld>
            <a:endParaRPr lang="it-IT"/>
          </a:p>
        </p:txBody>
      </p:sp>
      <p:sp>
        <p:nvSpPr>
          <p:cNvPr id="18" name="Segnaposto numero diapositiva 17"/>
          <p:cNvSpPr>
            <a:spLocks noGrp="1"/>
          </p:cNvSpPr>
          <p:nvPr>
            <p:ph type="sldNum" sz="quarter" idx="11"/>
          </p:nvPr>
        </p:nvSpPr>
        <p:spPr/>
        <p:txBody>
          <a:bodyPr rtlCol="0"/>
          <a:lstStyle/>
          <a:p>
            <a:fld id="{4B8A9EE3-1F42-4E2F-8A58-0EC6673614A5}"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9CD07C-53FB-464C-90CC-A2EE41301DEC}" type="datetimeFigureOut">
              <a:rPr lang="it-IT" smtClean="0"/>
              <a:pPr/>
              <a:t>09/10/2012</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8A9EE3-1F42-4E2F-8A58-0EC6673614A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Immanuel </a:t>
            </a:r>
            <a:r>
              <a:rPr lang="it-IT" dirty="0" err="1" smtClean="0"/>
              <a:t>Kant</a:t>
            </a:r>
            <a:r>
              <a:rPr lang="it-IT" dirty="0" smtClean="0"/>
              <a:t/>
            </a:r>
            <a:br>
              <a:rPr lang="it-IT" dirty="0" smtClean="0"/>
            </a:br>
            <a:endParaRPr lang="it-IT" dirty="0"/>
          </a:p>
        </p:txBody>
      </p:sp>
      <p:sp>
        <p:nvSpPr>
          <p:cNvPr id="3" name="Sottotitolo 2"/>
          <p:cNvSpPr>
            <a:spLocks noGrp="1"/>
          </p:cNvSpPr>
          <p:nvPr>
            <p:ph type="subTitle" idx="1"/>
          </p:nvPr>
        </p:nvSpPr>
        <p:spPr/>
        <p:txBody>
          <a:bodyPr/>
          <a:lstStyle/>
          <a:p>
            <a:r>
              <a:rPr lang="it-IT" dirty="0" smtClean="0"/>
              <a:t>La Critica del Giudizio</a:t>
            </a:r>
          </a:p>
          <a:p>
            <a:r>
              <a:rPr lang="it-IT" dirty="0" smtClean="0"/>
              <a:t>(sintesi della lezione)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Giudizio teleologico</a:t>
            </a:r>
            <a:endParaRPr lang="it-IT" dirty="0"/>
          </a:p>
        </p:txBody>
      </p:sp>
      <p:sp>
        <p:nvSpPr>
          <p:cNvPr id="3" name="Segnaposto contenuto 2"/>
          <p:cNvSpPr>
            <a:spLocks noGrp="1"/>
          </p:cNvSpPr>
          <p:nvPr>
            <p:ph sz="quarter" idx="1"/>
          </p:nvPr>
        </p:nvSpPr>
        <p:spPr/>
        <p:txBody>
          <a:bodyPr>
            <a:normAutofit fontScale="62500" lnSpcReduction="20000"/>
          </a:bodyPr>
          <a:lstStyle/>
          <a:p>
            <a:r>
              <a:rPr lang="it-IT" sz="2600" dirty="0" smtClean="0"/>
              <a:t>Il bello non ha di per sé nessuna concreta consistenza ma la sua essenza è in un valore simbolico. L'esistenza della bellezza è un segno per cui noi rappresentiamo nella realtà una finalità interiore di cui troviamo il senso nella nostra finalità razionale, nella nostra vita morale. È con il giudizio teleologico (dal greco </a:t>
            </a:r>
            <a:r>
              <a:rPr lang="it-IT" sz="2600" i="1" dirty="0" err="1" smtClean="0"/>
              <a:t>teleos</a:t>
            </a:r>
            <a:r>
              <a:rPr lang="it-IT" sz="2600" dirty="0" smtClean="0"/>
              <a:t>, "fine") che scopriamo nella natura, attraverso il bello, un fine.</a:t>
            </a:r>
          </a:p>
          <a:p>
            <a:r>
              <a:rPr lang="it-IT" sz="2600" dirty="0" smtClean="0"/>
              <a:t>Il bello naturale ci fa intuire l'esistenza di un sommo "artista" simile a noi ma con una volontà enormemente superiore alla nostra che consegue attraverso il bello il suo scopo, il suo fine : il "trionfo del bene".</a:t>
            </a:r>
          </a:p>
          <a:p>
            <a:r>
              <a:rPr lang="it-IT" sz="2600" dirty="0" smtClean="0"/>
              <a:t>All'umanità veniva assegnato nella </a:t>
            </a:r>
            <a:r>
              <a:rPr lang="it-IT" sz="2600" i="1" dirty="0" smtClean="0"/>
              <a:t>Critica della ragion pratica</a:t>
            </a:r>
            <a:r>
              <a:rPr lang="it-IT" sz="2600" dirty="0" smtClean="0"/>
              <a:t> il conseguimento del </a:t>
            </a:r>
            <a:r>
              <a:rPr lang="it-IT" sz="2600" i="1" dirty="0" smtClean="0"/>
              <a:t>sommo bene</a:t>
            </a:r>
            <a:r>
              <a:rPr lang="it-IT" sz="2600" dirty="0" smtClean="0"/>
              <a:t>, mentre a un'entità suprema quello del trionfo del bene.</a:t>
            </a:r>
          </a:p>
          <a:p>
            <a:r>
              <a:rPr lang="it-IT" sz="2600" dirty="0" smtClean="0"/>
              <a:t>Così il mondo necessitato della natura e quello della libertà non sono più antitetici, ma esprimono una sola e medesima realtà. Nella realtà, nella storia, nella vita c'è un fine, che sfuggiva al semplice intelletto: si avrà pertanto una concezione finalistica della natura che si aggiunge a quella meccanicistica e la integra; le si aggiunge senza sconvolgerla, perché ha inizio solo là dove cessa la spiegazione meccanicistica.</a:t>
            </a:r>
          </a:p>
          <a:p>
            <a:r>
              <a:rPr lang="it-IT" sz="2600" dirty="0" err="1" smtClean="0"/>
              <a:t>Kant</a:t>
            </a:r>
            <a:r>
              <a:rPr lang="it-IT" sz="2600" dirty="0" smtClean="0"/>
              <a:t> apre qui la strada alla concezione romantica della natura come inesauribile e spontanea forza vitale dove si esprime la divinità.</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problema e la struttura dell’opera</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dirty="0" smtClean="0">
                <a:solidFill>
                  <a:srgbClr val="FF0000"/>
                </a:solidFill>
              </a:rPr>
              <a:t>Breve ricapitolazione</a:t>
            </a:r>
            <a:r>
              <a:rPr lang="it-IT" dirty="0" smtClean="0"/>
              <a:t>: </a:t>
            </a:r>
            <a:r>
              <a:rPr lang="it-IT" dirty="0" err="1" smtClean="0">
                <a:solidFill>
                  <a:srgbClr val="FF0000"/>
                </a:solidFill>
              </a:rPr>
              <a:t>Kant</a:t>
            </a:r>
            <a:r>
              <a:rPr lang="it-IT" dirty="0" smtClean="0">
                <a:solidFill>
                  <a:srgbClr val="FF0000"/>
                </a:solidFill>
              </a:rPr>
              <a:t> ha costruito un sistema di pensiero che si propone di indagare le facoltà umane in tutti i loro aspetti: nel conoscere (critica della ragion pura), nell’agire (critica della ragion pratica) e nel giudicare (critica del giudizio</a:t>
            </a:r>
            <a:r>
              <a:rPr lang="it-IT" dirty="0" smtClean="0"/>
              <a:t>). Questi aspetti devono armonizzarsi ed essere </a:t>
            </a:r>
            <a:r>
              <a:rPr lang="it-IT" dirty="0" smtClean="0">
                <a:solidFill>
                  <a:srgbClr val="FF0000"/>
                </a:solidFill>
              </a:rPr>
              <a:t>considerati in modo unitario</a:t>
            </a:r>
            <a:r>
              <a:rPr lang="it-IT" dirty="0" smtClean="0"/>
              <a:t> per dare ragione della necessità di chiarezza di pensiero e di serenità di vita dell’animo umano. </a:t>
            </a:r>
          </a:p>
          <a:p>
            <a:r>
              <a:rPr lang="it-IT" dirty="0" smtClean="0"/>
              <a:t>nella Critica della ragion pura emergeva una visione della realtà in termini meccanicistici (la natura dal punto di vista fenomenico appariva una struttura causale e necessaria ed è “conosciuta” dalla scienza)</a:t>
            </a:r>
          </a:p>
          <a:p>
            <a:r>
              <a:rPr lang="it-IT" dirty="0" smtClean="0"/>
              <a:t>Nella critica della ragion pratica appare una visione della realtà in termini indeterministici e finalistici, </a:t>
            </a:r>
            <a:r>
              <a:rPr lang="it-IT" dirty="0" smtClean="0">
                <a:solidFill>
                  <a:srgbClr val="FF0000"/>
                </a:solidFill>
              </a:rPr>
              <a:t>si postulava come condizione della morale l’autonomia e la libertà dell’uomo e l’esistenza di Dio</a:t>
            </a:r>
            <a:r>
              <a:rPr lang="it-IT" dirty="0" smtClean="0"/>
              <a:t> (un mondo “noumenico postulato dall’etica). </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sentimento</a:t>
            </a:r>
            <a:endParaRPr lang="it-IT" dirty="0"/>
          </a:p>
        </p:txBody>
      </p:sp>
      <p:sp>
        <p:nvSpPr>
          <p:cNvPr id="3" name="Segnaposto contenuto 2"/>
          <p:cNvSpPr>
            <a:spLocks noGrp="1"/>
          </p:cNvSpPr>
          <p:nvPr>
            <p:ph sz="quarter" idx="1"/>
          </p:nvPr>
        </p:nvSpPr>
        <p:spPr/>
        <p:txBody>
          <a:bodyPr/>
          <a:lstStyle/>
          <a:p>
            <a:r>
              <a:rPr lang="it-IT" dirty="0" smtClean="0"/>
              <a:t>Per superare questo </a:t>
            </a:r>
            <a:r>
              <a:rPr lang="it-IT" dirty="0" smtClean="0">
                <a:solidFill>
                  <a:srgbClr val="FF0000"/>
                </a:solidFill>
              </a:rPr>
              <a:t>dualismo tra mondo della necessità e mondo della finalità</a:t>
            </a:r>
            <a:r>
              <a:rPr lang="it-IT" dirty="0" smtClean="0"/>
              <a:t>, </a:t>
            </a:r>
            <a:r>
              <a:rPr lang="it-IT" dirty="0" err="1" smtClean="0"/>
              <a:t>Kant</a:t>
            </a:r>
            <a:r>
              <a:rPr lang="it-IT" dirty="0" smtClean="0"/>
              <a:t> nella Critica del giudizio studia </a:t>
            </a:r>
            <a:r>
              <a:rPr lang="it-IT" dirty="0" smtClean="0">
                <a:solidFill>
                  <a:srgbClr val="FF0000"/>
                </a:solidFill>
              </a:rPr>
              <a:t>la “terza facoltà” dell’attività autonoma umana, il sentimento</a:t>
            </a:r>
            <a:r>
              <a:rPr lang="it-IT" dirty="0" smtClean="0"/>
              <a:t>. </a:t>
            </a:r>
          </a:p>
          <a:p>
            <a:r>
              <a:rPr lang="it-IT" dirty="0" smtClean="0"/>
              <a:t>Il sentimento è una facoltà mediante cui </a:t>
            </a:r>
            <a:r>
              <a:rPr lang="it-IT" dirty="0" smtClean="0">
                <a:solidFill>
                  <a:srgbClr val="FF0000"/>
                </a:solidFill>
              </a:rPr>
              <a:t>l’uomo fa esperienza di quella finalità del reale che la critica della ragion pura escludeva sul piano fenomenico e la critica della ragion pratica postulava a livello noumenico. </a:t>
            </a:r>
          </a:p>
          <a:p>
            <a:r>
              <a:rPr lang="it-IT" dirty="0" smtClean="0"/>
              <a:t>Dunque </a:t>
            </a:r>
            <a:r>
              <a:rPr lang="it-IT" dirty="0" smtClean="0">
                <a:solidFill>
                  <a:srgbClr val="FF0000"/>
                </a:solidFill>
              </a:rPr>
              <a:t>il sentimento kantiano permette nel soggetto umano l’incontro tra i due mondi ma non la conciliazione. </a:t>
            </a:r>
            <a:endParaRPr lang="it-IT"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a:t>
            </a:r>
            <a:r>
              <a:rPr lang="it-IT" dirty="0" smtClean="0"/>
              <a:t>giudizi</a:t>
            </a:r>
            <a:endParaRPr lang="it-IT" dirty="0"/>
          </a:p>
        </p:txBody>
      </p:sp>
      <p:sp>
        <p:nvSpPr>
          <p:cNvPr id="3" name="Segnaposto contenuto 2"/>
          <p:cNvSpPr>
            <a:spLocks noGrp="1"/>
          </p:cNvSpPr>
          <p:nvPr>
            <p:ph sz="quarter" idx="1"/>
          </p:nvPr>
        </p:nvSpPr>
        <p:spPr>
          <a:xfrm>
            <a:off x="381000" y="1524000"/>
            <a:ext cx="7924800" cy="5181600"/>
          </a:xfrm>
        </p:spPr>
        <p:txBody>
          <a:bodyPr>
            <a:noAutofit/>
          </a:bodyPr>
          <a:lstStyle/>
          <a:p>
            <a:r>
              <a:rPr lang="it-IT" dirty="0" smtClean="0"/>
              <a:t>L'accordo dunque tra il mondo della necessità naturale e quello della libertà </a:t>
            </a:r>
            <a:r>
              <a:rPr lang="it-IT" dirty="0" err="1" smtClean="0"/>
              <a:t>Kant</a:t>
            </a:r>
            <a:r>
              <a:rPr lang="it-IT" dirty="0" smtClean="0"/>
              <a:t> lo trova in quello che egli </a:t>
            </a:r>
            <a:r>
              <a:rPr lang="it-IT" dirty="0" smtClean="0"/>
              <a:t>chiama </a:t>
            </a:r>
            <a:r>
              <a:rPr lang="it-IT" dirty="0" smtClean="0">
                <a:solidFill>
                  <a:srgbClr val="FF0000"/>
                </a:solidFill>
              </a:rPr>
              <a:t>facoltà del giudizio</a:t>
            </a:r>
            <a:r>
              <a:rPr lang="it-IT" dirty="0" smtClean="0"/>
              <a:t>, la quale </a:t>
            </a:r>
            <a:r>
              <a:rPr lang="it-IT" dirty="0" smtClean="0"/>
              <a:t>si rivela </a:t>
            </a:r>
            <a:r>
              <a:rPr lang="it-IT" dirty="0" smtClean="0"/>
              <a:t>strettamente collegata con il sentimento puro. </a:t>
            </a:r>
          </a:p>
          <a:p>
            <a:r>
              <a:rPr lang="it-IT" dirty="0" smtClean="0"/>
              <a:t>Il giudizio è secondo </a:t>
            </a:r>
            <a:r>
              <a:rPr lang="it-IT" dirty="0" err="1" smtClean="0"/>
              <a:t>Kant</a:t>
            </a:r>
            <a:r>
              <a:rPr lang="it-IT" dirty="0" smtClean="0"/>
              <a:t> la facoltà di pensare il particolare come </a:t>
            </a:r>
            <a:r>
              <a:rPr lang="it-IT" dirty="0" smtClean="0"/>
              <a:t>contenuto nell’universale </a:t>
            </a:r>
            <a:r>
              <a:rPr lang="it-IT" dirty="0" smtClean="0"/>
              <a:t>. I giudizi possono essere “determinanti” (il particolare è </a:t>
            </a:r>
            <a:r>
              <a:rPr lang="it-IT" dirty="0" err="1" smtClean="0"/>
              <a:t>gia</a:t>
            </a:r>
            <a:r>
              <a:rPr lang="it-IT" dirty="0" smtClean="0"/>
              <a:t> dato nell’uni</a:t>
            </a:r>
            <a:r>
              <a:rPr lang="it-IT" dirty="0" smtClean="0"/>
              <a:t>v</a:t>
            </a:r>
            <a:r>
              <a:rPr lang="it-IT" dirty="0" smtClean="0"/>
              <a:t>ersale già dato – così sono i giudizi della critica della ragion pura); oppure possono essere giudizi “riflettenti” (il particolare è già dato mentre l’</a:t>
            </a:r>
            <a:r>
              <a:rPr lang="it-IT" dirty="0" err="1" smtClean="0"/>
              <a:t>uniersale</a:t>
            </a:r>
            <a:r>
              <a:rPr lang="it-IT" dirty="0" smtClean="0"/>
              <a:t> è da ricercare). </a:t>
            </a:r>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giudizi riflettenti</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u="sng" dirty="0" smtClean="0">
                <a:solidFill>
                  <a:srgbClr val="7030A0"/>
                </a:solidFill>
              </a:rPr>
              <a:t>Qui </a:t>
            </a:r>
            <a:r>
              <a:rPr lang="it-IT" u="sng" dirty="0" smtClean="0">
                <a:solidFill>
                  <a:srgbClr val="7030A0"/>
                </a:solidFill>
              </a:rPr>
              <a:t>il termine riflettente vuole indicare che il soggetto non mette in opera il giudizio "determinante" (o </a:t>
            </a:r>
            <a:r>
              <a:rPr lang="it-IT" i="1" u="sng" dirty="0" smtClean="0">
                <a:solidFill>
                  <a:srgbClr val="7030A0"/>
                </a:solidFill>
              </a:rPr>
              <a:t>giudizio sintetico a priori</a:t>
            </a:r>
            <a:r>
              <a:rPr lang="it-IT" u="sng" dirty="0" smtClean="0">
                <a:solidFill>
                  <a:srgbClr val="7030A0"/>
                </a:solidFill>
              </a:rPr>
              <a:t>) con cui conosceva gli oggetti tramite l’intelletto, ma "riflette" come uno specchio la realtà interiore su quella esterna.</a:t>
            </a:r>
            <a:r>
              <a:rPr lang="it-IT" dirty="0" smtClean="0"/>
              <a:t/>
            </a:r>
            <a:br>
              <a:rPr lang="it-IT" dirty="0" smtClean="0"/>
            </a:br>
            <a:r>
              <a:rPr lang="it-IT" dirty="0" smtClean="0"/>
              <a:t>Nei giudizi determinanti della ragion pura, conoscere significava </a:t>
            </a:r>
            <a:r>
              <a:rPr lang="it-IT" i="1" dirty="0" smtClean="0"/>
              <a:t>collegare</a:t>
            </a:r>
            <a:r>
              <a:rPr lang="it-IT" dirty="0" smtClean="0"/>
              <a:t> un predicato a un soggetto, ponendo ad esempio in relazione </a:t>
            </a:r>
            <a:r>
              <a:rPr lang="it-IT" b="1" i="1" dirty="0" smtClean="0"/>
              <a:t>a</a:t>
            </a:r>
            <a:r>
              <a:rPr lang="it-IT" dirty="0" smtClean="0"/>
              <a:t> con </a:t>
            </a:r>
            <a:r>
              <a:rPr lang="it-IT" b="1" i="1" dirty="0" smtClean="0"/>
              <a:t>b</a:t>
            </a:r>
            <a:r>
              <a:rPr lang="it-IT" dirty="0" smtClean="0"/>
              <a:t>; </a:t>
            </a:r>
            <a:r>
              <a:rPr lang="it-IT" dirty="0" smtClean="0">
                <a:solidFill>
                  <a:srgbClr val="7030A0"/>
                </a:solidFill>
              </a:rPr>
              <a:t>nel giudizio riflettente, invece, conoscere significa collegare </a:t>
            </a:r>
            <a:r>
              <a:rPr lang="it-IT" b="1" i="1" dirty="0" smtClean="0">
                <a:solidFill>
                  <a:srgbClr val="7030A0"/>
                </a:solidFill>
              </a:rPr>
              <a:t>a</a:t>
            </a:r>
            <a:r>
              <a:rPr lang="it-IT" dirty="0" smtClean="0">
                <a:solidFill>
                  <a:srgbClr val="7030A0"/>
                </a:solidFill>
              </a:rPr>
              <a:t> con se stessi</a:t>
            </a:r>
            <a:r>
              <a:rPr lang="it-IT" dirty="0" smtClean="0">
                <a:solidFill>
                  <a:srgbClr val="FF0000"/>
                </a:solidFill>
              </a:rPr>
              <a:t>, con l'io, attribuendo ad </a:t>
            </a:r>
            <a:r>
              <a:rPr lang="it-IT" b="1" i="1" dirty="0" smtClean="0">
                <a:solidFill>
                  <a:srgbClr val="FF0000"/>
                </a:solidFill>
              </a:rPr>
              <a:t>a</a:t>
            </a:r>
            <a:r>
              <a:rPr lang="it-IT" dirty="0" smtClean="0">
                <a:solidFill>
                  <a:srgbClr val="FF0000"/>
                </a:solidFill>
              </a:rPr>
              <a:t> una finalità o uno scopo che portiamo dentro di noi. Ciò significa che l'autore di quel collegamento ora è coinvolto nel giudizio stesso che egli dà.</a:t>
            </a:r>
          </a:p>
          <a:p>
            <a:r>
              <a:rPr lang="it-IT" dirty="0" smtClean="0">
                <a:solidFill>
                  <a:srgbClr val="002060"/>
                </a:solidFill>
              </a:rPr>
              <a:t>In questo caso la ragione non è più sottoposta alla necessità delle leggi conoscitive di causa-effetto, ma è libera nel formulare i propri legami associativi, e vive perciò la dimensione dell'assoluto che era preclusa invece alla pura ragione. La libertà, che nella </a:t>
            </a:r>
            <a:r>
              <a:rPr lang="it-IT" i="1" dirty="0" smtClean="0">
                <a:solidFill>
                  <a:srgbClr val="002060"/>
                </a:solidFill>
              </a:rPr>
              <a:t>ragion pratica</a:t>
            </a:r>
            <a:r>
              <a:rPr lang="it-IT" dirty="0" smtClean="0">
                <a:solidFill>
                  <a:srgbClr val="002060"/>
                </a:solidFill>
              </a:rPr>
              <a:t> era un postulato verso cui tendeva l'agire etico dell'uomo, ora non è più solo un ideale da raggiungere ma una realtà.</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“Giudizio” facoltà intermedia tra intelletto e ragione, conoscenza e morale </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smtClean="0">
                <a:solidFill>
                  <a:srgbClr val="FF0000"/>
                </a:solidFill>
              </a:rPr>
              <a:t>Il giudizio riflettente </a:t>
            </a:r>
            <a:r>
              <a:rPr lang="it-IT" dirty="0" smtClean="0"/>
              <a:t>quindi serve:</a:t>
            </a:r>
          </a:p>
          <a:p>
            <a:r>
              <a:rPr lang="it-IT" dirty="0" smtClean="0"/>
              <a:t>a stabilire un ponte tra il mondo naturale (necessità) e il mondo della libertà (rivelato dalla volontà morale); </a:t>
            </a:r>
          </a:p>
          <a:p>
            <a:r>
              <a:rPr lang="it-IT" dirty="0" smtClean="0"/>
              <a:t>a dare la risposta alla domanda: qual è il fine della natura? Che senso ha il mondo che mi circonda? </a:t>
            </a:r>
          </a:p>
          <a:p>
            <a:r>
              <a:rPr lang="it-IT" dirty="0" smtClean="0"/>
              <a:t>In tal senso il giudizio riflettente si esprime:</a:t>
            </a:r>
          </a:p>
          <a:p>
            <a:r>
              <a:rPr lang="it-IT" dirty="0" smtClean="0"/>
              <a:t>nel giudizio </a:t>
            </a:r>
            <a:r>
              <a:rPr lang="it-IT" i="1" dirty="0" smtClean="0">
                <a:solidFill>
                  <a:srgbClr val="FF0000"/>
                </a:solidFill>
              </a:rPr>
              <a:t>estetico</a:t>
            </a:r>
            <a:r>
              <a:rPr lang="it-IT" dirty="0" smtClean="0">
                <a:solidFill>
                  <a:srgbClr val="FF0000"/>
                </a:solidFill>
              </a:rPr>
              <a:t> </a:t>
            </a:r>
            <a:r>
              <a:rPr lang="it-IT" dirty="0" smtClean="0"/>
              <a:t>che può essere: </a:t>
            </a:r>
          </a:p>
          <a:p>
            <a:pPr lvl="1"/>
            <a:r>
              <a:rPr lang="it-IT" dirty="0" smtClean="0">
                <a:solidFill>
                  <a:srgbClr val="FF0000"/>
                </a:solidFill>
              </a:rPr>
              <a:t>soggettivo,</a:t>
            </a:r>
            <a:r>
              <a:rPr lang="it-IT" dirty="0" smtClean="0"/>
              <a:t> basandosi sul </a:t>
            </a:r>
            <a:r>
              <a:rPr lang="it-IT" dirty="0" smtClean="0">
                <a:solidFill>
                  <a:srgbClr val="FF0000"/>
                </a:solidFill>
              </a:rPr>
              <a:t>sentimento del </a:t>
            </a:r>
            <a:r>
              <a:rPr lang="it-IT" i="1" dirty="0" smtClean="0">
                <a:solidFill>
                  <a:srgbClr val="FF0000"/>
                </a:solidFill>
              </a:rPr>
              <a:t>bello</a:t>
            </a:r>
            <a:r>
              <a:rPr lang="it-IT" dirty="0" smtClean="0">
                <a:solidFill>
                  <a:srgbClr val="FF0000"/>
                </a:solidFill>
              </a:rPr>
              <a:t> </a:t>
            </a:r>
          </a:p>
          <a:p>
            <a:pPr lvl="1"/>
            <a:r>
              <a:rPr lang="it-IT" dirty="0" smtClean="0">
                <a:solidFill>
                  <a:srgbClr val="FF0000"/>
                </a:solidFill>
              </a:rPr>
              <a:t>oggettivo,</a:t>
            </a:r>
            <a:r>
              <a:rPr lang="it-IT" dirty="0" smtClean="0"/>
              <a:t> basandosi sul sentimento del </a:t>
            </a:r>
            <a:r>
              <a:rPr lang="it-IT" i="1" dirty="0" smtClean="0">
                <a:solidFill>
                  <a:srgbClr val="FF0000"/>
                </a:solidFill>
              </a:rPr>
              <a:t>sublime</a:t>
            </a:r>
            <a:r>
              <a:rPr lang="it-IT" dirty="0" smtClean="0">
                <a:solidFill>
                  <a:srgbClr val="FF0000"/>
                </a:solidFill>
              </a:rPr>
              <a:t> </a:t>
            </a:r>
            <a:r>
              <a:rPr lang="it-IT" dirty="0" smtClean="0"/>
              <a:t>che si distingue a sua volta in: </a:t>
            </a:r>
          </a:p>
          <a:p>
            <a:pPr lvl="2"/>
            <a:r>
              <a:rPr lang="it-IT" dirty="0" smtClean="0">
                <a:solidFill>
                  <a:srgbClr val="FF0000"/>
                </a:solidFill>
              </a:rPr>
              <a:t>sublime </a:t>
            </a:r>
            <a:r>
              <a:rPr lang="it-IT" i="1" dirty="0" smtClean="0">
                <a:solidFill>
                  <a:srgbClr val="FF0000"/>
                </a:solidFill>
              </a:rPr>
              <a:t>matematico</a:t>
            </a:r>
            <a:r>
              <a:rPr lang="it-IT" dirty="0" smtClean="0">
                <a:solidFill>
                  <a:srgbClr val="FF0000"/>
                </a:solidFill>
              </a:rPr>
              <a:t> </a:t>
            </a:r>
          </a:p>
          <a:p>
            <a:pPr lvl="2"/>
            <a:r>
              <a:rPr lang="it-IT" dirty="0" smtClean="0">
                <a:solidFill>
                  <a:srgbClr val="FF0000"/>
                </a:solidFill>
              </a:rPr>
              <a:t>sublime </a:t>
            </a:r>
            <a:r>
              <a:rPr lang="it-IT" i="1" dirty="0" smtClean="0">
                <a:solidFill>
                  <a:srgbClr val="FF0000"/>
                </a:solidFill>
              </a:rPr>
              <a:t>dinamico</a:t>
            </a:r>
            <a:r>
              <a:rPr lang="it-IT" dirty="0" smtClean="0">
                <a:solidFill>
                  <a:srgbClr val="FF0000"/>
                </a:solidFill>
              </a:rPr>
              <a:t> </a:t>
            </a:r>
          </a:p>
          <a:p>
            <a:r>
              <a:rPr lang="it-IT" dirty="0" smtClean="0"/>
              <a:t>nel giudizio </a:t>
            </a:r>
            <a:r>
              <a:rPr lang="it-IT" i="1" dirty="0" smtClean="0">
                <a:solidFill>
                  <a:srgbClr val="FF0000"/>
                </a:solidFill>
              </a:rPr>
              <a:t>teleologico</a:t>
            </a:r>
            <a:r>
              <a:rPr lang="it-IT" dirty="0" smtClean="0">
                <a:solidFill>
                  <a:srgbClr val="FF0000"/>
                </a:solidFill>
              </a:rPr>
              <a:t>. </a:t>
            </a:r>
          </a:p>
          <a:p>
            <a:r>
              <a:rPr lang="it-IT" dirty="0" smtClean="0"/>
              <a:t>I </a:t>
            </a:r>
            <a:r>
              <a:rPr lang="it-IT" b="1" i="1" dirty="0" smtClean="0"/>
              <a:t>giudizi riflettenti</a:t>
            </a:r>
            <a:r>
              <a:rPr lang="it-IT" dirty="0" smtClean="0"/>
              <a:t> si distinguono cioè in </a:t>
            </a:r>
            <a:r>
              <a:rPr lang="it-IT" i="1" dirty="0" smtClean="0"/>
              <a:t>estetici</a:t>
            </a:r>
            <a:r>
              <a:rPr lang="it-IT" dirty="0" smtClean="0"/>
              <a:t> e </a:t>
            </a:r>
            <a:r>
              <a:rPr lang="it-IT" i="1" dirty="0" smtClean="0"/>
              <a:t>teleologici</a:t>
            </a:r>
            <a:r>
              <a:rPr lang="it-IT" dirty="0" smtClean="0"/>
              <a:t>. Estetici quando riconosciamo immediatamente la bellezza di un oggetto. Teleologici quando la bellezza obbedisce a interessi esterni, propri dell'essere umano.</a:t>
            </a:r>
          </a:p>
          <a:p>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5" end="5"/>
                                            </p:txEl>
                                          </p:spTgt>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6" end="6"/>
                                            </p:txEl>
                                          </p:spTgt>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9" dur="1000"/>
                                        <p:tgtEl>
                                          <p:spTgt spid="3">
                                            <p:txEl>
                                              <p:pRg st="7" end="7"/>
                                            </p:txEl>
                                          </p:spTgt>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4" dur="1000"/>
                                        <p:tgtEl>
                                          <p:spTgt spid="3">
                                            <p:txEl>
                                              <p:pRg st="8" end="8"/>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0"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1" dur="1000"/>
                                        <p:tgtEl>
                                          <p:spTgt spid="3">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presetSubtype="0" fill="hold" grpId="0"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 calcmode="lin" valueType="num">
                                      <p:cBhvr>
                                        <p:cTn id="76"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7"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giudizi estetici</a:t>
            </a:r>
            <a:endParaRPr lang="it-IT" dirty="0"/>
          </a:p>
        </p:txBody>
      </p:sp>
      <p:sp>
        <p:nvSpPr>
          <p:cNvPr id="3" name="Segnaposto contenuto 2"/>
          <p:cNvSpPr>
            <a:spLocks noGrp="1"/>
          </p:cNvSpPr>
          <p:nvPr>
            <p:ph sz="quarter" idx="1"/>
          </p:nvPr>
        </p:nvSpPr>
        <p:spPr>
          <a:xfrm>
            <a:off x="457200" y="1295400"/>
            <a:ext cx="8305800" cy="5334000"/>
          </a:xfrm>
        </p:spPr>
        <p:txBody>
          <a:bodyPr>
            <a:noAutofit/>
          </a:bodyPr>
          <a:lstStyle/>
          <a:p>
            <a:r>
              <a:rPr lang="it-IT" sz="1400" dirty="0" smtClean="0"/>
              <a:t>Come già visto nella </a:t>
            </a:r>
            <a:r>
              <a:rPr lang="it-IT" sz="1400" i="1" dirty="0" smtClean="0"/>
              <a:t>critica della ragion pura</a:t>
            </a:r>
            <a:r>
              <a:rPr lang="it-IT" sz="1400" dirty="0" smtClean="0"/>
              <a:t>, anche in quest'opera </a:t>
            </a:r>
            <a:r>
              <a:rPr lang="it-IT" sz="1400" dirty="0" err="1" smtClean="0"/>
              <a:t>Kant</a:t>
            </a:r>
            <a:r>
              <a:rPr lang="it-IT" sz="1400" dirty="0" smtClean="0"/>
              <a:t> compie una rivoluzione copernicana: il bello non è una qualità oggettiva (propria) delle cose, non esistono oggetti belli di per sé, ma è l'uomo ad attribuire tale caratteristica agli oggetti. Il giudizio estetico basato sul sentimento del bello è quello con cui noi avvertiamo la bellezza e l'armonia di un'opera o di un paesaggio, realizzando un accordo tra l'oggetto sensibile (ciò che percepiamo e su cui "riflettiamo") e l'esigenza di libertà (ciò che noi </a:t>
            </a:r>
            <a:r>
              <a:rPr lang="it-IT" sz="1400" i="1" dirty="0" smtClean="0"/>
              <a:t>liberamente</a:t>
            </a:r>
            <a:r>
              <a:rPr lang="it-IT" sz="1400" dirty="0" smtClean="0"/>
              <a:t> sentiamo).</a:t>
            </a:r>
          </a:p>
          <a:p>
            <a:r>
              <a:rPr lang="it-IT" sz="1400" dirty="0" smtClean="0"/>
              <a:t>Il sentimento del bello è: (</a:t>
            </a:r>
            <a:r>
              <a:rPr lang="it-IT" sz="1400" dirty="0" err="1" smtClean="0"/>
              <a:t>cf</a:t>
            </a:r>
            <a:r>
              <a:rPr lang="it-IT" sz="1400" dirty="0" smtClean="0"/>
              <a:t>. p. 673  </a:t>
            </a:r>
            <a:r>
              <a:rPr lang="it-IT" sz="1400" dirty="0" smtClean="0"/>
              <a:t>del testo di </a:t>
            </a:r>
            <a:r>
              <a:rPr lang="it-IT" sz="1400" dirty="0" err="1" smtClean="0"/>
              <a:t>Abbagnano</a:t>
            </a:r>
            <a:r>
              <a:rPr lang="it-IT" sz="1400" dirty="0" smtClean="0"/>
              <a:t> “le </a:t>
            </a:r>
            <a:r>
              <a:rPr lang="it-IT" sz="1400" dirty="0" smtClean="0"/>
              <a:t>4 definizioni della bellezza” secondo qualità, quantità, relazione, modalità.) </a:t>
            </a:r>
          </a:p>
          <a:p>
            <a:r>
              <a:rPr lang="it-IT" sz="1400" i="1" dirty="0" smtClean="0">
                <a:solidFill>
                  <a:srgbClr val="002060"/>
                </a:solidFill>
              </a:rPr>
              <a:t>puro:</a:t>
            </a:r>
            <a:r>
              <a:rPr lang="it-IT" sz="1400" dirty="0" smtClean="0"/>
              <a:t> non è collegato alla reale esistenza dell'oggetto rappresentato </a:t>
            </a:r>
          </a:p>
          <a:p>
            <a:r>
              <a:rPr lang="it-IT" sz="1400" i="1" dirty="0" smtClean="0">
                <a:solidFill>
                  <a:srgbClr val="002060"/>
                </a:solidFill>
              </a:rPr>
              <a:t>disinteressato</a:t>
            </a:r>
            <a:r>
              <a:rPr lang="it-IT" sz="1400" i="1" dirty="0" smtClean="0"/>
              <a:t>:</a:t>
            </a:r>
            <a:r>
              <a:rPr lang="it-IT" sz="1400" dirty="0" smtClean="0"/>
              <a:t> l'oggetto bello non deve rispondere né a fini utilitaristici né morali; </a:t>
            </a:r>
          </a:p>
          <a:p>
            <a:r>
              <a:rPr lang="it-IT" sz="1400" i="1" dirty="0" smtClean="0">
                <a:solidFill>
                  <a:srgbClr val="002060"/>
                </a:solidFill>
              </a:rPr>
              <a:t>universale:</a:t>
            </a:r>
            <a:r>
              <a:rPr lang="it-IT" sz="1400" dirty="0" smtClean="0">
                <a:solidFill>
                  <a:srgbClr val="002060"/>
                </a:solidFill>
              </a:rPr>
              <a:t> </a:t>
            </a:r>
            <a:r>
              <a:rPr lang="it-IT" sz="1400" dirty="0" smtClean="0"/>
              <a:t>il bello è ciò che piace universalmente, condiviso da tutti, senza che sia sottomesso a qualche concetto o ragionamento, ma vissuto spontaneamente come bello; </a:t>
            </a:r>
          </a:p>
          <a:p>
            <a:r>
              <a:rPr lang="it-IT" sz="1400" i="1" dirty="0" smtClean="0">
                <a:solidFill>
                  <a:srgbClr val="002060"/>
                </a:solidFill>
              </a:rPr>
              <a:t>necessario:</a:t>
            </a:r>
            <a:r>
              <a:rPr lang="it-IT" sz="1400" dirty="0" smtClean="0">
                <a:solidFill>
                  <a:srgbClr val="002060"/>
                </a:solidFill>
              </a:rPr>
              <a:t> </a:t>
            </a:r>
            <a:r>
              <a:rPr lang="it-IT" sz="1400" dirty="0" smtClean="0"/>
              <a:t>evidentemente non di necessità logica, non esistono regole esplicite per il giudizio estetico. </a:t>
            </a:r>
          </a:p>
          <a:p>
            <a:r>
              <a:rPr lang="it-IT" sz="1400" dirty="0" err="1" smtClean="0"/>
              <a:t>Kant</a:t>
            </a:r>
            <a:r>
              <a:rPr lang="it-IT" sz="1400" dirty="0" smtClean="0"/>
              <a:t> dice che si tratta di " </a:t>
            </a:r>
            <a:r>
              <a:rPr lang="it-IT" sz="1400" i="1" dirty="0" smtClean="0"/>
              <a:t>una normalità senza norma</a:t>
            </a:r>
            <a:r>
              <a:rPr lang="it-IT" sz="1400" dirty="0" smtClean="0"/>
              <a:t> " e che anzi la stessa contemplazione degli oggetti belli è in grado di educare il gusto estetico e di portare l'uomo al riconoscimento necessario della loro bellezza.</a:t>
            </a:r>
          </a:p>
          <a:p>
            <a:r>
              <a:rPr lang="it-IT" sz="1400" dirty="0" smtClean="0"/>
              <a:t>In parole più semplici l'oggetto bello creato dall'artista soddisfa le esigenze della </a:t>
            </a:r>
            <a:r>
              <a:rPr lang="it-IT" sz="1400" i="1" dirty="0" smtClean="0"/>
              <a:t>necessità</a:t>
            </a:r>
            <a:r>
              <a:rPr lang="it-IT" sz="1400" dirty="0" smtClean="0"/>
              <a:t> naturale, in quanto, per quanto libera sia la scelta del materiale utilizzato per l'opera d'arte, questo dovrà necessariamente rispettare le leggi fisiche, ma nello stesso tempo nell'opera l'artista esprime "liberamente" il suo ideale di bellezza e lo fa non per utilità né per ammaestramento morale.</a:t>
            </a:r>
          </a:p>
          <a:p>
            <a:endParaRPr lang="it-IT"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amond(in)">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amond(in)">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diamond(in)">
                                      <p:cBhvr>
                                        <p:cTn id="39" dur="2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diamond(in)">
                                      <p:cBhvr>
                                        <p:cTn id="44" dur="2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diamond(in)">
                                      <p:cBhvr>
                                        <p:cTn id="4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sublime (</a:t>
            </a:r>
            <a:r>
              <a:rPr lang="it-IT" dirty="0" err="1" smtClean="0"/>
              <a:t>cf</a:t>
            </a:r>
            <a:r>
              <a:rPr lang="it-IT" dirty="0" smtClean="0"/>
              <a:t> p. 677 del </a:t>
            </a:r>
            <a:r>
              <a:rPr lang="it-IT" dirty="0" smtClean="0"/>
              <a:t>testo di </a:t>
            </a:r>
            <a:r>
              <a:rPr lang="it-IT" dirty="0" err="1" smtClean="0"/>
              <a:t>Abbagnano</a:t>
            </a:r>
            <a:r>
              <a:rPr lang="it-IT" dirty="0" smtClean="0"/>
              <a:t>)</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smtClean="0"/>
              <a:t>Affine al sentimento del bello è quello del sublime. Se il bello è qualcosa che ha forma (quindi proporzione e armonia) il sublime è informe e illimitato.</a:t>
            </a:r>
          </a:p>
          <a:p>
            <a:r>
              <a:rPr lang="it-IT" dirty="0" smtClean="0"/>
              <a:t>Il sentimento del sublime </a:t>
            </a:r>
            <a:r>
              <a:rPr lang="it-IT" i="1" dirty="0" smtClean="0"/>
              <a:t>matematico</a:t>
            </a:r>
            <a:r>
              <a:rPr lang="it-IT" dirty="0" smtClean="0"/>
              <a:t> è quello per il quale tutti noi di fronte a fenomeni di smisurata grandezza (lo spazio cosmico) o di smisurata potenza naturale ( sublime </a:t>
            </a:r>
            <a:r>
              <a:rPr lang="it-IT" i="1" dirty="0" smtClean="0"/>
              <a:t>dinamico</a:t>
            </a:r>
            <a:r>
              <a:rPr lang="it-IT" dirty="0" smtClean="0"/>
              <a:t>), proviamo, per i nostri stessi limiti, un senso d'insufficienza, di paura, timore. </a:t>
            </a:r>
          </a:p>
          <a:p>
            <a:r>
              <a:rPr lang="it-IT" dirty="0" smtClean="0"/>
              <a:t>Ma in un secondo tempo, quando riemerge la nostra razionale volontà, questo sentimento della propria impotenza sensibile rivela per contrasto la coscienza di una potenza illimitata, di una nostra superiorità in quanto razionalità operante che trasforma in positivo il precedente sentimento negativo.</a:t>
            </a:r>
          </a:p>
          <a:p>
            <a:r>
              <a:rPr lang="it-IT" dirty="0" smtClean="0"/>
              <a:t>Le due forme del sublime risultano dunque caratterizzate dalla dialettica di dispiacere-piacere, impotenza e potenza. </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sublime e il </a:t>
            </a:r>
            <a:r>
              <a:rPr lang="it-IT" dirty="0" err="1" smtClean="0"/>
              <a:t>bello…</a:t>
            </a:r>
            <a:endParaRPr lang="it-IT" dirty="0"/>
          </a:p>
        </p:txBody>
      </p:sp>
      <p:sp>
        <p:nvSpPr>
          <p:cNvPr id="3" name="Segnaposto contenuto 2"/>
          <p:cNvSpPr>
            <a:spLocks noGrp="1"/>
          </p:cNvSpPr>
          <p:nvPr>
            <p:ph sz="quarter" idx="1"/>
          </p:nvPr>
        </p:nvSpPr>
        <p:spPr/>
        <p:txBody>
          <a:bodyPr/>
          <a:lstStyle/>
          <a:p>
            <a:r>
              <a:rPr lang="it-IT" dirty="0" smtClean="0"/>
              <a:t>Cf. p. 679 del </a:t>
            </a:r>
            <a:r>
              <a:rPr lang="it-IT" dirty="0" smtClean="0"/>
              <a:t>testo di </a:t>
            </a:r>
            <a:r>
              <a:rPr lang="it-IT" dirty="0" err="1" smtClean="0"/>
              <a:t>Abbagnano…</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TotalTime>
  <Words>1141</Words>
  <Application>Microsoft Office PowerPoint</Application>
  <PresentationFormat>Presentazione su schermo (4:3)</PresentationFormat>
  <Paragraphs>51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Loggia</vt:lpstr>
      <vt:lpstr>Immanuel Kant </vt:lpstr>
      <vt:lpstr>Il problema e la struttura dell’opera</vt:lpstr>
      <vt:lpstr>Il sentimento</vt:lpstr>
      <vt:lpstr>I giudizi</vt:lpstr>
      <vt:lpstr>I giudizi riflettenti</vt:lpstr>
      <vt:lpstr>“Giudizio” facoltà intermedia tra intelletto e ragione, conoscenza e morale </vt:lpstr>
      <vt:lpstr>I giudizi estetici</vt:lpstr>
      <vt:lpstr>Il sublime (cf p. 677 del testo di Abbagnano)</vt:lpstr>
      <vt:lpstr>Il sublime e il bello…</vt:lpstr>
      <vt:lpstr>Giudizio teleologico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Immanuel Kant </dc:title>
  <dc:creator>Don Alfonso</dc:creator>
  <cp:lastModifiedBy> </cp:lastModifiedBy>
  <cp:revision>10</cp:revision>
  <dcterms:created xsi:type="dcterms:W3CDTF">2011-09-26T16:48:05Z</dcterms:created>
  <dcterms:modified xsi:type="dcterms:W3CDTF">2012-10-09T19:35:30Z</dcterms:modified>
</cp:coreProperties>
</file>