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260" r:id="rId4"/>
    <p:sldId id="262" r:id="rId5"/>
    <p:sldId id="266" r:id="rId6"/>
    <p:sldId id="267" r:id="rId7"/>
    <p:sldId id="310" r:id="rId8"/>
    <p:sldId id="282" r:id="rId9"/>
    <p:sldId id="272" r:id="rId10"/>
    <p:sldId id="313" r:id="rId11"/>
    <p:sldId id="311" r:id="rId12"/>
    <p:sldId id="279" r:id="rId13"/>
    <p:sldId id="265" r:id="rId14"/>
    <p:sldId id="280" r:id="rId15"/>
    <p:sldId id="277" r:id="rId16"/>
    <p:sldId id="315" r:id="rId17"/>
    <p:sldId id="278" r:id="rId18"/>
    <p:sldId id="283" r:id="rId19"/>
    <p:sldId id="284" r:id="rId20"/>
    <p:sldId id="288" r:id="rId21"/>
    <p:sldId id="316" r:id="rId22"/>
    <p:sldId id="287" r:id="rId23"/>
    <p:sldId id="291" r:id="rId24"/>
    <p:sldId id="318" r:id="rId25"/>
    <p:sldId id="319" r:id="rId26"/>
    <p:sldId id="321" r:id="rId27"/>
    <p:sldId id="320" r:id="rId28"/>
    <p:sldId id="298" r:id="rId29"/>
    <p:sldId id="275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33CC"/>
    <a:srgbClr val="99CCFF"/>
    <a:srgbClr val="000066"/>
    <a:srgbClr val="003366"/>
    <a:srgbClr val="FFCC00"/>
    <a:srgbClr val="660033"/>
    <a:srgbClr val="FF66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0" autoAdjust="0"/>
  </p:normalViewPr>
  <p:slideViewPr>
    <p:cSldViewPr snapToGrid="0">
      <p:cViewPr>
        <p:scale>
          <a:sx n="60" d="100"/>
          <a:sy n="60" d="100"/>
        </p:scale>
        <p:origin x="-1572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it-IT"/>
              <a:t>Speranzina Ferraro - 14 dicembre 2006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F01415-62EF-4316-AAEE-11DAFA28C2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it-IT"/>
              <a:t>Speranzina Ferraro - 14 dicembre 2006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6E1BF4F-8882-42D9-9997-ACD9C6E22B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09025-0BFC-4C1E-9237-41B5F26D808C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C9F972-695F-4E15-A262-1708EF31EF52}" type="slidenum">
              <a:rPr lang="it-IT" smtClean="0"/>
              <a:pPr/>
              <a:t>2</a:t>
            </a:fld>
            <a:endParaRPr lang="it-IT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fld id="{8DD8E052-B337-4656-8770-C5CAAB7AB1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 paolo abis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A9B2-10C9-4B6E-B1B1-3AB01DC906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 paolo abis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FB231-FE22-4DCE-BC5B-B1897D0F22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77200" cy="914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572000" y="1905000"/>
            <a:ext cx="3962400" cy="21717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0" y="4229100"/>
            <a:ext cx="3962400" cy="21717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 paolo abis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92158-B309-4568-91E6-04CB88A96AB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77200" cy="914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 paolo abis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7802E-13F7-45D8-8D91-89EF5DC1AC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77200" cy="914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 paolo abis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CB602-715A-450E-A87A-98495707E5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 paolo abis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DFF87-93A0-4676-ADF4-A1662606FD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 paolo abis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A2388-D826-4857-83D8-45B9D342A2A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 paolo abis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31369-7FFD-4222-A9A5-BEA69C8F16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 paolo abis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EAA8F-5638-4FC4-8C93-B4B6E7C0FD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 paolo abis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C54C0-24A8-4BCC-99C0-BEB8289055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 paolo abis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6848E-F32E-4397-B4F5-D92850A3E5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 paolo abis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5D3DB-C506-475C-8943-B78E12B3C9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Prof. paolo abis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ECE0C-15DF-41B0-9F00-706F3B63E9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</a:t>
            </a:r>
          </a:p>
          <a:p>
            <a:pPr lvl="1"/>
            <a:r>
              <a:rPr lang="it-IT" smtClean="0"/>
              <a:t>Testo elenco puntato di secondo livello</a:t>
            </a:r>
          </a:p>
          <a:p>
            <a:pPr lvl="2"/>
            <a:r>
              <a:rPr lang="it-IT" smtClean="0"/>
              <a:t>Testo elenco puntato di terzo livello</a:t>
            </a:r>
          </a:p>
          <a:p>
            <a:pPr lvl="3"/>
            <a:r>
              <a:rPr lang="it-IT" smtClean="0"/>
              <a:t> Testo elenco puntato di quarto livello</a:t>
            </a:r>
          </a:p>
          <a:p>
            <a:pPr lvl="4"/>
            <a:r>
              <a:rPr lang="it-IT" smtClean="0"/>
              <a:t>Testo elenco puntato di quinto livello</a:t>
            </a:r>
          </a:p>
          <a:p>
            <a:pPr lvl="1"/>
            <a:endParaRPr lang="it-IT" smtClean="0"/>
          </a:p>
          <a:p>
            <a:pPr lvl="2"/>
            <a:endParaRPr lang="it-IT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9A9AE6"/>
                </a:solidFill>
              </a:defRPr>
            </a:lvl1pPr>
          </a:lstStyle>
          <a:p>
            <a:pPr>
              <a:defRPr/>
            </a:pPr>
            <a:r>
              <a:rPr lang="it-IT"/>
              <a:t>Prof. paolo abis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pPr>
              <a:defRPr/>
            </a:pPr>
            <a:fld id="{2BBFC5A5-8C4B-4623-81F3-1D900989A6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C3D27-8D01-4E36-8946-FFCA27914121}" type="slidenum">
              <a:rPr lang="it-IT"/>
              <a:pPr>
                <a:defRPr/>
              </a:pPr>
              <a:t>1</a:t>
            </a:fld>
            <a:endParaRPr lang="it-IT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27088" y="2205038"/>
            <a:ext cx="3024187" cy="1944687"/>
          </a:xfrm>
        </p:spPr>
        <p:txBody>
          <a:bodyPr/>
          <a:lstStyle/>
          <a:p>
            <a:pPr eaLnBrk="1" hangingPunct="1"/>
            <a:r>
              <a:rPr lang="it-IT" sz="4800" b="1" dirty="0" smtClean="0">
                <a:solidFill>
                  <a:srgbClr val="FF0000"/>
                </a:solidFill>
                <a:latin typeface="Garamond" pitchFamily="18" charset="0"/>
              </a:rPr>
              <a:t>I processi metabolici </a:t>
            </a:r>
          </a:p>
          <a:p>
            <a:pPr eaLnBrk="1" hangingPunct="1"/>
            <a:r>
              <a:rPr lang="it-IT" sz="4800" b="1" dirty="0" smtClean="0">
                <a:solidFill>
                  <a:srgbClr val="FF0000"/>
                </a:solidFill>
                <a:latin typeface="Garamond" pitchFamily="18" charset="0"/>
              </a:rPr>
              <a:t>cellulari</a:t>
            </a:r>
          </a:p>
        </p:txBody>
      </p:sp>
      <p:pic>
        <p:nvPicPr>
          <p:cNvPr id="3077" name="Picture 11" descr="metabolis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5938" y="404813"/>
            <a:ext cx="4818062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75" y="673100"/>
            <a:ext cx="1238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>
          <a:xfrm>
            <a:off x="457200" y="261938"/>
            <a:ext cx="8077200" cy="914400"/>
          </a:xfrm>
        </p:spPr>
        <p:txBody>
          <a:bodyPr/>
          <a:lstStyle/>
          <a:p>
            <a:pPr algn="ctr"/>
            <a:r>
              <a:rPr lang="it-IT" b="1" smtClean="0">
                <a:solidFill>
                  <a:srgbClr val="FF0000"/>
                </a:solidFill>
              </a:rPr>
              <a:t>RESPIRAZIONE CELLULARE</a:t>
            </a:r>
          </a:p>
        </p:txBody>
      </p:sp>
      <p:sp>
        <p:nvSpPr>
          <p:cNvPr id="12291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F672EF-F251-43B6-A906-12184A3193DE}" type="slidenum">
              <a:rPr lang="it-IT" smtClean="0"/>
              <a:pPr/>
              <a:t>10</a:t>
            </a:fld>
            <a:endParaRPr lang="it-IT" smtClean="0"/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0" y="1703388"/>
            <a:ext cx="3725863" cy="5078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it-IT">
                <a:solidFill>
                  <a:srgbClr val="284C6A"/>
                </a:solidFill>
                <a:latin typeface="Trebuchet MS" pitchFamily="34" charset="0"/>
              </a:rPr>
              <a:t> La respirazione cellulare è il meccanismo che permette alla cellula, in presenza di ossigeno,di ricavare energia utilizzabile dai legami chimici delle molecole assorbite nella digestione.</a:t>
            </a:r>
          </a:p>
          <a:p>
            <a:pPr>
              <a:buFontTx/>
              <a:buChar char="•"/>
            </a:pPr>
            <a:r>
              <a:rPr lang="it-IT">
                <a:solidFill>
                  <a:srgbClr val="284C6A"/>
                </a:solidFill>
                <a:latin typeface="Trebuchet MS" pitchFamily="34" charset="0"/>
              </a:rPr>
              <a:t> L’energia chimica del glucosio viene liberata poco alla volta per aumentare il rendimento e non sprecare gran parte dell’energia come calore. </a:t>
            </a:r>
          </a:p>
          <a:p>
            <a:pPr>
              <a:buFontTx/>
              <a:buChar char="•"/>
            </a:pPr>
            <a:r>
              <a:rPr lang="it-IT">
                <a:solidFill>
                  <a:srgbClr val="284C6A"/>
                </a:solidFill>
                <a:latin typeface="Trebuchet MS" pitchFamily="34" charset="0"/>
              </a:rPr>
              <a:t> I prodotti di scarto della respirazione cellulare (come CO</a:t>
            </a:r>
            <a:r>
              <a:rPr lang="it-IT" sz="1400">
                <a:solidFill>
                  <a:srgbClr val="284C6A"/>
                </a:solidFill>
                <a:latin typeface="Trebuchet MS" pitchFamily="34" charset="0"/>
              </a:rPr>
              <a:t>2</a:t>
            </a:r>
            <a:r>
              <a:rPr lang="it-IT">
                <a:solidFill>
                  <a:srgbClr val="284C6A"/>
                </a:solidFill>
                <a:latin typeface="Trebuchet MS" pitchFamily="34" charset="0"/>
              </a:rPr>
              <a:t> o H</a:t>
            </a:r>
            <a:r>
              <a:rPr lang="it-IT" sz="1200">
                <a:solidFill>
                  <a:srgbClr val="284C6A"/>
                </a:solidFill>
                <a:latin typeface="Trebuchet MS" pitchFamily="34" charset="0"/>
              </a:rPr>
              <a:t>2</a:t>
            </a:r>
            <a:r>
              <a:rPr lang="it-IT">
                <a:solidFill>
                  <a:srgbClr val="284C6A"/>
                </a:solidFill>
                <a:latin typeface="Trebuchet MS" pitchFamily="34" charset="0"/>
              </a:rPr>
              <a:t>O) vengono eliminati dalla cellula e, negli organismi superiori, escreti attraverso la respirazione polmonare e le urine.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49225" y="1200150"/>
            <a:ext cx="3744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chemeClr val="accent2"/>
                </a:solidFill>
              </a:rPr>
              <a:t>Le cellule respirano?</a:t>
            </a:r>
          </a:p>
        </p:txBody>
      </p:sp>
      <p:pic>
        <p:nvPicPr>
          <p:cNvPr id="12294" name="Picture 2" descr="http://www.fisicaquantistica.it/wordpress/wp-content/uploads/2014/05/il-potere-delle-vibrazioni-persona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2333625"/>
            <a:ext cx="57150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it-IT" b="1" smtClean="0">
                <a:solidFill>
                  <a:srgbClr val="FF0000"/>
                </a:solidFill>
              </a:rPr>
              <a:t>TRASPORTATORI DI ELETTRONI</a:t>
            </a:r>
          </a:p>
        </p:txBody>
      </p:sp>
      <p:sp>
        <p:nvSpPr>
          <p:cNvPr id="13315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AC92A2-9F16-476C-A1BF-7ACBB1C048C7}" type="slidenum">
              <a:rPr lang="it-IT" smtClean="0"/>
              <a:pPr/>
              <a:t>11</a:t>
            </a:fld>
            <a:endParaRPr lang="it-IT" smtClean="0"/>
          </a:p>
        </p:txBody>
      </p:sp>
      <p:sp>
        <p:nvSpPr>
          <p:cNvPr id="13316" name="CasellaDiTesto 6"/>
          <p:cNvSpPr txBox="1">
            <a:spLocks noChangeArrowheads="1"/>
          </p:cNvSpPr>
          <p:nvPr/>
        </p:nvSpPr>
        <p:spPr bwMode="auto">
          <a:xfrm>
            <a:off x="0" y="1042988"/>
            <a:ext cx="9144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400"/>
              <a:t>Nei processi della respirazione cellulare sono coinvolti anche  </a:t>
            </a:r>
            <a:r>
              <a:rPr lang="it-IT" sz="2400">
                <a:solidFill>
                  <a:srgbClr val="FF0000"/>
                </a:solidFill>
              </a:rPr>
              <a:t>coenzimi</a:t>
            </a:r>
            <a:r>
              <a:rPr lang="it-IT" sz="2400"/>
              <a:t> che fungono da trasportatori di elettroni. Infatti, il trasporto di energia può avvenire </a:t>
            </a:r>
            <a:r>
              <a:rPr lang="it-IT" sz="2400" b="1">
                <a:solidFill>
                  <a:srgbClr val="FF0000"/>
                </a:solidFill>
              </a:rPr>
              <a:t>o con l’ATP o attraverso il trasferimento di elettroni</a:t>
            </a:r>
            <a:r>
              <a:rPr lang="it-IT" sz="2400"/>
              <a:t> durante una reazione di </a:t>
            </a:r>
            <a:r>
              <a:rPr lang="it-IT" sz="2400">
                <a:solidFill>
                  <a:srgbClr val="FF0000"/>
                </a:solidFill>
              </a:rPr>
              <a:t>ossidoriduzione</a:t>
            </a:r>
            <a:r>
              <a:rPr lang="it-IT" sz="2400"/>
              <a:t>. La specie chimica che </a:t>
            </a:r>
            <a:r>
              <a:rPr lang="it-IT" sz="2400">
                <a:solidFill>
                  <a:srgbClr val="FF0000"/>
                </a:solidFill>
              </a:rPr>
              <a:t>perde elettroni viene ossidata</a:t>
            </a:r>
            <a:r>
              <a:rPr lang="it-IT" sz="2400"/>
              <a:t> e </a:t>
            </a:r>
            <a:r>
              <a:rPr lang="it-IT" sz="2400">
                <a:solidFill>
                  <a:srgbClr val="FF0000"/>
                </a:solidFill>
              </a:rPr>
              <a:t>perde energia</a:t>
            </a:r>
            <a:r>
              <a:rPr lang="it-IT" sz="2400"/>
              <a:t>, quella che </a:t>
            </a:r>
            <a:r>
              <a:rPr lang="it-IT" sz="2400">
                <a:solidFill>
                  <a:srgbClr val="FF0000"/>
                </a:solidFill>
              </a:rPr>
              <a:t>acquista elettroni ed energia viene ridotta</a:t>
            </a:r>
            <a:r>
              <a:rPr lang="it-IT" sz="2400"/>
              <a:t>. </a:t>
            </a:r>
          </a:p>
          <a:p>
            <a:pPr algn="ctr"/>
            <a:endParaRPr lang="it-IT" sz="2400" b="1"/>
          </a:p>
          <a:p>
            <a:pPr algn="ctr"/>
            <a:r>
              <a:rPr lang="it-IT" sz="2400" b="1"/>
              <a:t>I trasportatori di elettroni sono: </a:t>
            </a:r>
          </a:p>
        </p:txBody>
      </p:sp>
      <p:pic>
        <p:nvPicPr>
          <p:cNvPr id="13317" name="Picture 4" descr="Risultati immagini per fadh2 riduzi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73600"/>
            <a:ext cx="3640138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5088" y="5184775"/>
            <a:ext cx="5268912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27D39F-22BB-4E81-A54F-EFE6D403195C}" type="slidenum">
              <a:rPr lang="it-IT" smtClean="0"/>
              <a:pPr/>
              <a:t>12</a:t>
            </a:fld>
            <a:endParaRPr lang="it-IT" smtClean="0"/>
          </a:p>
        </p:txBody>
      </p:sp>
      <p:sp>
        <p:nvSpPr>
          <p:cNvPr id="335889" name="AutoShape 17"/>
          <p:cNvSpPr>
            <a:spLocks noChangeArrowheads="1"/>
          </p:cNvSpPr>
          <p:nvPr/>
        </p:nvSpPr>
        <p:spPr bwMode="auto">
          <a:xfrm>
            <a:off x="6084888" y="2133600"/>
            <a:ext cx="2735262" cy="1295400"/>
          </a:xfrm>
          <a:prstGeom prst="irregularSeal2">
            <a:avLst/>
          </a:prstGeom>
          <a:gradFill rotWithShape="1">
            <a:gsLst>
              <a:gs pos="0">
                <a:srgbClr val="4D0808">
                  <a:alpha val="34000"/>
                </a:srgbClr>
              </a:gs>
              <a:gs pos="15000">
                <a:srgbClr val="FF0300">
                  <a:alpha val="53800"/>
                </a:srgbClr>
              </a:gs>
              <a:gs pos="27500">
                <a:srgbClr val="FF7A00">
                  <a:alpha val="70300"/>
                </a:srgbClr>
              </a:gs>
              <a:gs pos="50000">
                <a:srgbClr val="FFF200"/>
              </a:gs>
              <a:gs pos="72500">
                <a:srgbClr val="FF7A00">
                  <a:alpha val="70300"/>
                </a:srgbClr>
              </a:gs>
              <a:gs pos="85000">
                <a:srgbClr val="FF0300">
                  <a:alpha val="53800"/>
                </a:srgbClr>
              </a:gs>
              <a:gs pos="100000">
                <a:srgbClr val="4D0808">
                  <a:alpha val="34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144000" cy="1371600"/>
          </a:xfrm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rgbClr val="FF0000"/>
                </a:solidFill>
              </a:rPr>
              <a:t>EQUAZIONE GENERALE DELLA RESPIRAZIONE CELLULARE</a:t>
            </a:r>
          </a:p>
        </p:txBody>
      </p:sp>
      <p:sp>
        <p:nvSpPr>
          <p:cNvPr id="14343" name="Text Box 3"/>
          <p:cNvSpPr txBox="1">
            <a:spLocks noChangeArrowheads="1"/>
          </p:cNvSpPr>
          <p:nvPr/>
        </p:nvSpPr>
        <p:spPr bwMode="auto">
          <a:xfrm>
            <a:off x="250825" y="2636838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390072"/>
                </a:solidFill>
                <a:latin typeface="Tahoma" pitchFamily="34" charset="0"/>
              </a:rPr>
              <a:t>C</a:t>
            </a:r>
            <a:r>
              <a:rPr lang="en-US" sz="2400" b="1" baseline="-25000">
                <a:solidFill>
                  <a:srgbClr val="390072"/>
                </a:solidFill>
                <a:latin typeface="Tahoma" pitchFamily="34" charset="0"/>
              </a:rPr>
              <a:t>6</a:t>
            </a:r>
            <a:r>
              <a:rPr lang="en-US" sz="2400" b="1">
                <a:solidFill>
                  <a:srgbClr val="390072"/>
                </a:solidFill>
                <a:latin typeface="Tahoma" pitchFamily="34" charset="0"/>
              </a:rPr>
              <a:t>H</a:t>
            </a:r>
            <a:r>
              <a:rPr lang="en-US" sz="2400" b="1" baseline="-25000">
                <a:solidFill>
                  <a:srgbClr val="390072"/>
                </a:solidFill>
                <a:latin typeface="Tahoma" pitchFamily="34" charset="0"/>
              </a:rPr>
              <a:t>12</a:t>
            </a:r>
            <a:r>
              <a:rPr lang="en-US" sz="2400" b="1">
                <a:solidFill>
                  <a:srgbClr val="390072"/>
                </a:solidFill>
                <a:latin typeface="Tahoma" pitchFamily="34" charset="0"/>
              </a:rPr>
              <a:t>O</a:t>
            </a:r>
            <a:r>
              <a:rPr lang="en-US" sz="2400" b="1" baseline="-25000">
                <a:solidFill>
                  <a:srgbClr val="390072"/>
                </a:solidFill>
                <a:latin typeface="Tahoma" pitchFamily="34" charset="0"/>
              </a:rPr>
              <a:t>6</a:t>
            </a:r>
            <a:r>
              <a:rPr lang="en-US" sz="2400" b="1">
                <a:solidFill>
                  <a:srgbClr val="390072"/>
                </a:solidFill>
                <a:latin typeface="Tahoma" pitchFamily="34" charset="0"/>
              </a:rPr>
              <a:t> + 6O</a:t>
            </a:r>
            <a:r>
              <a:rPr lang="en-US" sz="2400" b="1" baseline="-25000">
                <a:solidFill>
                  <a:srgbClr val="390072"/>
                </a:solidFill>
                <a:latin typeface="Tahoma" pitchFamily="34" charset="0"/>
              </a:rPr>
              <a:t>2</a:t>
            </a:r>
            <a:r>
              <a:rPr lang="en-US" sz="2400" b="1">
                <a:solidFill>
                  <a:srgbClr val="390072"/>
                </a:solidFill>
                <a:latin typeface="Tahoma" pitchFamily="34" charset="0"/>
              </a:rPr>
              <a:t> </a:t>
            </a:r>
            <a:r>
              <a:rPr lang="en-US" sz="2400" b="1">
                <a:solidFill>
                  <a:srgbClr val="390072"/>
                </a:solidFill>
                <a:latin typeface="Tahoma" pitchFamily="34" charset="0"/>
                <a:sym typeface="Wingdings" pitchFamily="2" charset="2"/>
              </a:rPr>
              <a:t> 6CO</a:t>
            </a:r>
            <a:r>
              <a:rPr lang="en-US" sz="2400" b="1" baseline="-25000">
                <a:solidFill>
                  <a:srgbClr val="390072"/>
                </a:solidFill>
                <a:latin typeface="Tahoma" pitchFamily="34" charset="0"/>
                <a:sym typeface="Wingdings" pitchFamily="2" charset="2"/>
              </a:rPr>
              <a:t>2</a:t>
            </a:r>
            <a:r>
              <a:rPr lang="en-US" sz="2400" b="1">
                <a:solidFill>
                  <a:srgbClr val="390072"/>
                </a:solidFill>
                <a:latin typeface="Tahoma" pitchFamily="34" charset="0"/>
                <a:sym typeface="Wingdings" pitchFamily="2" charset="2"/>
              </a:rPr>
              <a:t> + 6H</a:t>
            </a:r>
            <a:r>
              <a:rPr lang="en-US" sz="2400" b="1" baseline="-25000">
                <a:solidFill>
                  <a:srgbClr val="390072"/>
                </a:solidFill>
                <a:latin typeface="Tahoma" pitchFamily="34" charset="0"/>
                <a:sym typeface="Wingdings" pitchFamily="2" charset="2"/>
              </a:rPr>
              <a:t>2</a:t>
            </a:r>
            <a:r>
              <a:rPr lang="en-US" sz="2400" b="1">
                <a:solidFill>
                  <a:srgbClr val="390072"/>
                </a:solidFill>
                <a:latin typeface="Tahoma" pitchFamily="34" charset="0"/>
                <a:sym typeface="Wingdings" pitchFamily="2" charset="2"/>
              </a:rPr>
              <a:t>O + 36 ATP</a:t>
            </a:r>
            <a:endParaRPr lang="en-US" sz="2400" b="1">
              <a:solidFill>
                <a:srgbClr val="390072"/>
              </a:solidFill>
              <a:latin typeface="Tahoma" pitchFamily="34" charset="0"/>
            </a:endParaRPr>
          </a:p>
        </p:txBody>
      </p:sp>
      <p:sp>
        <p:nvSpPr>
          <p:cNvPr id="14344" name="Text Box 4"/>
          <p:cNvSpPr txBox="1">
            <a:spLocks noChangeArrowheads="1"/>
          </p:cNvSpPr>
          <p:nvPr/>
        </p:nvSpPr>
        <p:spPr bwMode="auto">
          <a:xfrm>
            <a:off x="5394325" y="3081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it-IT" sz="2400">
              <a:latin typeface="Tahoma" pitchFamily="34" charset="0"/>
            </a:endParaRPr>
          </a:p>
        </p:txBody>
      </p:sp>
      <p:sp>
        <p:nvSpPr>
          <p:cNvPr id="335877" name="AutoShape 5"/>
          <p:cNvSpPr>
            <a:spLocks/>
          </p:cNvSpPr>
          <p:nvPr/>
        </p:nvSpPr>
        <p:spPr bwMode="auto">
          <a:xfrm rot="-5400000">
            <a:off x="1979612" y="2638426"/>
            <a:ext cx="288925" cy="1295400"/>
          </a:xfrm>
          <a:prstGeom prst="leftBrace">
            <a:avLst>
              <a:gd name="adj1" fmla="val 373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5878" name="Text Box 6"/>
          <p:cNvSpPr txBox="1">
            <a:spLocks noChangeArrowheads="1"/>
          </p:cNvSpPr>
          <p:nvPr/>
        </p:nvSpPr>
        <p:spPr bwMode="auto">
          <a:xfrm>
            <a:off x="1547813" y="3860800"/>
            <a:ext cx="1081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rgbClr val="390072"/>
                </a:solidFill>
              </a:rPr>
              <a:t>Glucosio</a:t>
            </a:r>
          </a:p>
        </p:txBody>
      </p:sp>
      <p:sp>
        <p:nvSpPr>
          <p:cNvPr id="335879" name="Text Box 7"/>
          <p:cNvSpPr txBox="1">
            <a:spLocks noChangeArrowheads="1"/>
          </p:cNvSpPr>
          <p:nvPr/>
        </p:nvSpPr>
        <p:spPr bwMode="auto">
          <a:xfrm>
            <a:off x="2771775" y="3644900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rgbClr val="390072"/>
                </a:solidFill>
              </a:rPr>
              <a:t>Ossigeno</a:t>
            </a:r>
          </a:p>
        </p:txBody>
      </p:sp>
      <p:sp>
        <p:nvSpPr>
          <p:cNvPr id="335880" name="Text Box 8"/>
          <p:cNvSpPr txBox="1">
            <a:spLocks noChangeArrowheads="1"/>
          </p:cNvSpPr>
          <p:nvPr/>
        </p:nvSpPr>
        <p:spPr bwMode="auto">
          <a:xfrm>
            <a:off x="3924300" y="4005263"/>
            <a:ext cx="1225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rgbClr val="390072"/>
                </a:solidFill>
              </a:rPr>
              <a:t>Anidride Carbonica</a:t>
            </a:r>
          </a:p>
        </p:txBody>
      </p:sp>
      <p:sp>
        <p:nvSpPr>
          <p:cNvPr id="335881" name="Text Box 9"/>
          <p:cNvSpPr txBox="1">
            <a:spLocks noChangeArrowheads="1"/>
          </p:cNvSpPr>
          <p:nvPr/>
        </p:nvSpPr>
        <p:spPr bwMode="auto">
          <a:xfrm>
            <a:off x="5435600" y="371633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solidFill>
                  <a:srgbClr val="390072"/>
                </a:solidFill>
              </a:rPr>
              <a:t>Acqua</a:t>
            </a:r>
          </a:p>
        </p:txBody>
      </p:sp>
      <p:sp>
        <p:nvSpPr>
          <p:cNvPr id="335882" name="AutoShape 10"/>
          <p:cNvSpPr>
            <a:spLocks/>
          </p:cNvSpPr>
          <p:nvPr/>
        </p:nvSpPr>
        <p:spPr bwMode="auto">
          <a:xfrm rot="-5400000">
            <a:off x="3312319" y="2961482"/>
            <a:ext cx="215900" cy="576262"/>
          </a:xfrm>
          <a:prstGeom prst="leftBrace">
            <a:avLst>
              <a:gd name="adj1" fmla="val 2224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5883" name="AutoShape 11"/>
          <p:cNvSpPr>
            <a:spLocks/>
          </p:cNvSpPr>
          <p:nvPr/>
        </p:nvSpPr>
        <p:spPr bwMode="auto">
          <a:xfrm rot="-5400000">
            <a:off x="4464050" y="3033713"/>
            <a:ext cx="217488" cy="576262"/>
          </a:xfrm>
          <a:prstGeom prst="leftBrace">
            <a:avLst>
              <a:gd name="adj1" fmla="val 2208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5884" name="AutoShape 12"/>
          <p:cNvSpPr>
            <a:spLocks/>
          </p:cNvSpPr>
          <p:nvPr/>
        </p:nvSpPr>
        <p:spPr bwMode="auto">
          <a:xfrm rot="-5400000">
            <a:off x="5759450" y="2962276"/>
            <a:ext cx="217487" cy="576262"/>
          </a:xfrm>
          <a:prstGeom prst="leftBrace">
            <a:avLst>
              <a:gd name="adj1" fmla="val 2208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5885" name="Line 13"/>
          <p:cNvSpPr>
            <a:spLocks noChangeShapeType="1"/>
          </p:cNvSpPr>
          <p:nvPr/>
        </p:nvSpPr>
        <p:spPr bwMode="auto">
          <a:xfrm flipV="1">
            <a:off x="2124075" y="3500438"/>
            <a:ext cx="0" cy="360362"/>
          </a:xfrm>
          <a:prstGeom prst="line">
            <a:avLst/>
          </a:prstGeom>
          <a:noFill/>
          <a:ln w="28575">
            <a:solidFill>
              <a:srgbClr val="4E009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35886" name="Line 14"/>
          <p:cNvSpPr>
            <a:spLocks noChangeShapeType="1"/>
          </p:cNvSpPr>
          <p:nvPr/>
        </p:nvSpPr>
        <p:spPr bwMode="auto">
          <a:xfrm flipV="1">
            <a:off x="3419475" y="3429000"/>
            <a:ext cx="0" cy="217488"/>
          </a:xfrm>
          <a:prstGeom prst="line">
            <a:avLst/>
          </a:prstGeom>
          <a:noFill/>
          <a:ln w="28575">
            <a:solidFill>
              <a:srgbClr val="4E009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35887" name="Line 15"/>
          <p:cNvSpPr>
            <a:spLocks noChangeShapeType="1"/>
          </p:cNvSpPr>
          <p:nvPr/>
        </p:nvSpPr>
        <p:spPr bwMode="auto">
          <a:xfrm flipV="1">
            <a:off x="4572000" y="3573463"/>
            <a:ext cx="0" cy="360362"/>
          </a:xfrm>
          <a:prstGeom prst="line">
            <a:avLst/>
          </a:prstGeom>
          <a:noFill/>
          <a:ln w="28575">
            <a:solidFill>
              <a:srgbClr val="4E009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35888" name="Line 16"/>
          <p:cNvSpPr>
            <a:spLocks noChangeShapeType="1"/>
          </p:cNvSpPr>
          <p:nvPr/>
        </p:nvSpPr>
        <p:spPr bwMode="auto">
          <a:xfrm flipV="1">
            <a:off x="5867400" y="3429000"/>
            <a:ext cx="0" cy="217488"/>
          </a:xfrm>
          <a:prstGeom prst="line">
            <a:avLst/>
          </a:prstGeom>
          <a:noFill/>
          <a:ln w="28575">
            <a:solidFill>
              <a:srgbClr val="4E009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35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358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35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35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5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5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35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335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335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35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35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5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5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335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335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335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335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335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5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5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335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335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5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335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335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335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"/>
                                        <p:tgtEl>
                                          <p:spTgt spid="335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5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5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5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7" grpId="0" animBg="1"/>
      <p:bldP spid="335878" grpId="0"/>
      <p:bldP spid="335879" grpId="0"/>
      <p:bldP spid="335880" grpId="0"/>
      <p:bldP spid="335881" grpId="0"/>
      <p:bldP spid="335882" grpId="0" animBg="1"/>
      <p:bldP spid="335883" grpId="0" animBg="1"/>
      <p:bldP spid="335884" grpId="0" animBg="1"/>
      <p:bldP spid="335885" grpId="0" animBg="1"/>
      <p:bldP spid="335886" grpId="0" animBg="1"/>
      <p:bldP spid="335887" grpId="0" animBg="1"/>
      <p:bldP spid="3358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D3B515-FE18-4BFF-A5F7-55CF6ED381EC}" type="slidenum">
              <a:rPr lang="it-IT" smtClean="0"/>
              <a:pPr/>
              <a:t>13</a:t>
            </a:fld>
            <a:endParaRPr lang="it-IT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Respirazione Cellulare: le fasi</a:t>
            </a:r>
          </a:p>
        </p:txBody>
      </p:sp>
      <p:pic>
        <p:nvPicPr>
          <p:cNvPr id="15364" name="Picture 3" descr="fig06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97088"/>
            <a:ext cx="89916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58800" y="4711700"/>
            <a:ext cx="2514600" cy="787400"/>
            <a:chOff x="448" y="2936"/>
            <a:chExt cx="1584" cy="496"/>
          </a:xfrm>
        </p:grpSpPr>
        <p:sp>
          <p:nvSpPr>
            <p:cNvPr id="15375" name="AutoShape 5"/>
            <p:cNvSpPr>
              <a:spLocks noChangeArrowheads="1"/>
            </p:cNvSpPr>
            <p:nvPr/>
          </p:nvSpPr>
          <p:spPr bwMode="auto">
            <a:xfrm>
              <a:off x="448" y="2936"/>
              <a:ext cx="1584" cy="4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76" name="Text Box 6"/>
            <p:cNvSpPr txBox="1">
              <a:spLocks noChangeArrowheads="1"/>
            </p:cNvSpPr>
            <p:nvPr/>
          </p:nvSpPr>
          <p:spPr bwMode="auto">
            <a:xfrm>
              <a:off x="536" y="3016"/>
              <a:ext cx="13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800" b="1">
                  <a:solidFill>
                    <a:srgbClr val="660033"/>
                  </a:solidFill>
                </a:rPr>
                <a:t>Glicolisi</a:t>
              </a:r>
            </a:p>
          </p:txBody>
        </p:sp>
      </p:grpSp>
      <p:pic>
        <p:nvPicPr>
          <p:cNvPr id="319496" name="Picture 8" descr="PFX_STI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1763" y="3873500"/>
            <a:ext cx="9366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644900" y="5727700"/>
            <a:ext cx="3009900" cy="787400"/>
            <a:chOff x="448" y="2936"/>
            <a:chExt cx="1584" cy="496"/>
          </a:xfrm>
        </p:grpSpPr>
        <p:sp>
          <p:nvSpPr>
            <p:cNvPr id="15373" name="AutoShape 10"/>
            <p:cNvSpPr>
              <a:spLocks noChangeArrowheads="1"/>
            </p:cNvSpPr>
            <p:nvPr/>
          </p:nvSpPr>
          <p:spPr bwMode="auto">
            <a:xfrm>
              <a:off x="448" y="2936"/>
              <a:ext cx="1584" cy="4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74" name="Text Box 11"/>
            <p:cNvSpPr txBox="1">
              <a:spLocks noChangeArrowheads="1"/>
            </p:cNvSpPr>
            <p:nvPr/>
          </p:nvSpPr>
          <p:spPr bwMode="auto">
            <a:xfrm>
              <a:off x="536" y="3016"/>
              <a:ext cx="13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800" b="1">
                  <a:solidFill>
                    <a:srgbClr val="660033"/>
                  </a:solidFill>
                </a:rPr>
                <a:t>Ciclo di Krebs</a:t>
              </a:r>
            </a:p>
          </p:txBody>
        </p:sp>
      </p:grpSp>
      <p:pic>
        <p:nvPicPr>
          <p:cNvPr id="319500" name="Picture 12" descr="PFX_STI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9963" y="4406900"/>
            <a:ext cx="93662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134100" y="4584700"/>
            <a:ext cx="3009900" cy="868363"/>
            <a:chOff x="448" y="2936"/>
            <a:chExt cx="1584" cy="496"/>
          </a:xfrm>
        </p:grpSpPr>
        <p:sp>
          <p:nvSpPr>
            <p:cNvPr id="15371" name="AutoShape 14"/>
            <p:cNvSpPr>
              <a:spLocks noChangeArrowheads="1"/>
            </p:cNvSpPr>
            <p:nvPr/>
          </p:nvSpPr>
          <p:spPr bwMode="auto">
            <a:xfrm>
              <a:off x="448" y="2936"/>
              <a:ext cx="1584" cy="4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72" name="Text Box 15"/>
            <p:cNvSpPr txBox="1">
              <a:spLocks noChangeArrowheads="1"/>
            </p:cNvSpPr>
            <p:nvPr/>
          </p:nvSpPr>
          <p:spPr bwMode="auto">
            <a:xfrm>
              <a:off x="536" y="3016"/>
              <a:ext cx="1392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000" b="1">
                  <a:solidFill>
                    <a:srgbClr val="660033"/>
                  </a:solidFill>
                </a:rPr>
                <a:t>Catena di trasporto degli elettroni </a:t>
              </a:r>
            </a:p>
          </p:txBody>
        </p:sp>
      </p:grpSp>
      <p:pic>
        <p:nvPicPr>
          <p:cNvPr id="319504" name="Picture 16" descr="PFX_STI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2163" y="3848100"/>
            <a:ext cx="9366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6482D5-A79A-4EFE-906A-AA8571D9248F}" type="slidenum">
              <a:rPr lang="it-IT" smtClean="0"/>
              <a:pPr/>
              <a:t>14</a:t>
            </a:fld>
            <a:endParaRPr lang="it-IT" smtClean="0"/>
          </a:p>
        </p:txBody>
      </p:sp>
      <p:pic>
        <p:nvPicPr>
          <p:cNvPr id="16387" name="Picture 4" descr="luog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0" y="715963"/>
            <a:ext cx="7315200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5292725" y="333375"/>
            <a:ext cx="3527425" cy="1554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>
                <a:solidFill>
                  <a:srgbClr val="390072"/>
                </a:solidFill>
              </a:rPr>
              <a:t>Dove avviene la respirazione cellulare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D96597-2F8F-415A-BF32-F81391189CE3}" type="slidenum">
              <a:rPr lang="it-IT" smtClean="0"/>
              <a:pPr/>
              <a:t>15</a:t>
            </a:fld>
            <a:endParaRPr lang="it-IT" smtClean="0"/>
          </a:p>
        </p:txBody>
      </p:sp>
      <p:sp>
        <p:nvSpPr>
          <p:cNvPr id="333856" name="AutoShape 32"/>
          <p:cNvSpPr>
            <a:spLocks noChangeArrowheads="1"/>
          </p:cNvSpPr>
          <p:nvPr/>
        </p:nvSpPr>
        <p:spPr bwMode="auto">
          <a:xfrm>
            <a:off x="6592888" y="3873500"/>
            <a:ext cx="2735262" cy="1295400"/>
          </a:xfrm>
          <a:prstGeom prst="irregularSeal2">
            <a:avLst/>
          </a:prstGeom>
          <a:gradFill rotWithShape="1">
            <a:gsLst>
              <a:gs pos="0">
                <a:srgbClr val="4D0808">
                  <a:alpha val="34000"/>
                </a:srgbClr>
              </a:gs>
              <a:gs pos="15000">
                <a:srgbClr val="FF0300">
                  <a:alpha val="53800"/>
                </a:srgbClr>
              </a:gs>
              <a:gs pos="27500">
                <a:srgbClr val="FF7A00">
                  <a:alpha val="70300"/>
                </a:srgbClr>
              </a:gs>
              <a:gs pos="50000">
                <a:srgbClr val="FFF200"/>
              </a:gs>
              <a:gs pos="72500">
                <a:srgbClr val="FF7A00">
                  <a:alpha val="70300"/>
                </a:srgbClr>
              </a:gs>
              <a:gs pos="85000">
                <a:srgbClr val="FF0300">
                  <a:alpha val="53800"/>
                </a:srgbClr>
              </a:gs>
              <a:gs pos="100000">
                <a:srgbClr val="4D0808">
                  <a:alpha val="34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239713" y="1547813"/>
            <a:ext cx="3409950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>
                <a:solidFill>
                  <a:srgbClr val="003366"/>
                </a:solidFill>
                <a:latin typeface="Trebuchet MS" pitchFamily="34" charset="0"/>
              </a:rPr>
              <a:t>Questa prima fase avviene nel citoplasma di tutte le cellule, procariote od </a:t>
            </a:r>
            <a:r>
              <a:rPr lang="it-IT" dirty="0" err="1">
                <a:solidFill>
                  <a:srgbClr val="003366"/>
                </a:solidFill>
                <a:latin typeface="Trebuchet MS" pitchFamily="34" charset="0"/>
              </a:rPr>
              <a:t>eucariote</a:t>
            </a:r>
            <a:r>
              <a:rPr lang="it-IT" dirty="0">
                <a:solidFill>
                  <a:srgbClr val="003366"/>
                </a:solidFill>
                <a:latin typeface="Trebuchet MS" pitchFamily="34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it-IT" dirty="0">
                <a:solidFill>
                  <a:srgbClr val="003366"/>
                </a:solidFill>
                <a:latin typeface="Trebuchet MS" pitchFamily="34" charset="0"/>
              </a:rPr>
              <a:t>1) una molecola di glucosio, a sei atomi di carbonio viene trasformata, tramite 9 reazioni, in due molecole di acido piruvico a tre atomi di carbonio. </a:t>
            </a:r>
          </a:p>
          <a:p>
            <a:pPr>
              <a:spcBef>
                <a:spcPct val="50000"/>
              </a:spcBef>
            </a:pPr>
            <a:r>
              <a:rPr lang="it-IT" dirty="0">
                <a:solidFill>
                  <a:srgbClr val="003366"/>
                </a:solidFill>
                <a:latin typeface="Trebuchet MS" pitchFamily="34" charset="0"/>
              </a:rPr>
              <a:t>2) Queste reazioni sono accompagnate da una liberazione di energia (2 molecole di ATP e 2 di NADH) .</a:t>
            </a:r>
          </a:p>
          <a:p>
            <a:pPr>
              <a:spcBef>
                <a:spcPct val="50000"/>
              </a:spcBef>
            </a:pPr>
            <a:r>
              <a:rPr lang="it-IT" dirty="0" smtClean="0">
                <a:solidFill>
                  <a:srgbClr val="003366"/>
                </a:solidFill>
                <a:latin typeface="Trebuchet MS" pitchFamily="34" charset="0"/>
              </a:rPr>
              <a:t>E’ </a:t>
            </a:r>
            <a:r>
              <a:rPr lang="it-IT" dirty="0">
                <a:solidFill>
                  <a:srgbClr val="003366"/>
                </a:solidFill>
                <a:latin typeface="Trebuchet MS" pitchFamily="34" charset="0"/>
              </a:rPr>
              <a:t>una fase anaerobica, non richiede ossigeno</a:t>
            </a:r>
          </a:p>
        </p:txBody>
      </p:sp>
      <p:grpSp>
        <p:nvGrpSpPr>
          <p:cNvPr id="17415" name="Group 30"/>
          <p:cNvGrpSpPr>
            <a:grpSpLocks/>
          </p:cNvGrpSpPr>
          <p:nvPr/>
        </p:nvGrpSpPr>
        <p:grpSpPr bwMode="auto">
          <a:xfrm>
            <a:off x="3810000" y="3073400"/>
            <a:ext cx="2514600" cy="787400"/>
            <a:chOff x="2400" y="1936"/>
            <a:chExt cx="1584" cy="496"/>
          </a:xfrm>
        </p:grpSpPr>
        <p:sp>
          <p:nvSpPr>
            <p:cNvPr id="17434" name="AutoShape 9"/>
            <p:cNvSpPr>
              <a:spLocks noChangeArrowheads="1"/>
            </p:cNvSpPr>
            <p:nvPr/>
          </p:nvSpPr>
          <p:spPr bwMode="auto">
            <a:xfrm>
              <a:off x="2400" y="1936"/>
              <a:ext cx="1584" cy="49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435" name="Text Box 10"/>
            <p:cNvSpPr txBox="1">
              <a:spLocks noChangeArrowheads="1"/>
            </p:cNvSpPr>
            <p:nvPr/>
          </p:nvSpPr>
          <p:spPr bwMode="auto">
            <a:xfrm>
              <a:off x="2488" y="2016"/>
              <a:ext cx="13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800" b="1">
                  <a:solidFill>
                    <a:srgbClr val="660033"/>
                  </a:solidFill>
                </a:rPr>
                <a:t>Glicolisi</a:t>
              </a:r>
            </a:p>
          </p:txBody>
        </p:sp>
      </p:grpSp>
      <p:grpSp>
        <p:nvGrpSpPr>
          <p:cNvPr id="17416" name="Group 18"/>
          <p:cNvGrpSpPr>
            <a:grpSpLocks/>
          </p:cNvGrpSpPr>
          <p:nvPr/>
        </p:nvGrpSpPr>
        <p:grpSpPr bwMode="auto">
          <a:xfrm>
            <a:off x="6007100" y="533400"/>
            <a:ext cx="2209800" cy="647700"/>
            <a:chOff x="4176" y="656"/>
            <a:chExt cx="1392" cy="408"/>
          </a:xfrm>
        </p:grpSpPr>
        <p:sp>
          <p:nvSpPr>
            <p:cNvPr id="17432" name="AutoShape 16"/>
            <p:cNvSpPr>
              <a:spLocks noChangeArrowheads="1"/>
            </p:cNvSpPr>
            <p:nvPr/>
          </p:nvSpPr>
          <p:spPr bwMode="auto">
            <a:xfrm>
              <a:off x="4176" y="656"/>
              <a:ext cx="1368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8488C4">
                    <a:alpha val="39998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 sz="1400"/>
            </a:p>
          </p:txBody>
        </p:sp>
        <p:sp>
          <p:nvSpPr>
            <p:cNvPr id="17433" name="Text Box 17"/>
            <p:cNvSpPr txBox="1">
              <a:spLocks noChangeArrowheads="1"/>
            </p:cNvSpPr>
            <p:nvPr/>
          </p:nvSpPr>
          <p:spPr bwMode="auto">
            <a:xfrm>
              <a:off x="4176" y="692"/>
              <a:ext cx="13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400" b="1">
                  <a:solidFill>
                    <a:srgbClr val="000066"/>
                  </a:solidFill>
                </a:rPr>
                <a:t>C</a:t>
              </a:r>
              <a:r>
                <a:rPr lang="it-IT" sz="2400" b="1" baseline="-25000">
                  <a:solidFill>
                    <a:srgbClr val="000066"/>
                  </a:solidFill>
                </a:rPr>
                <a:t>6</a:t>
              </a:r>
              <a:r>
                <a:rPr lang="it-IT" sz="2400" b="1">
                  <a:solidFill>
                    <a:srgbClr val="000066"/>
                  </a:solidFill>
                </a:rPr>
                <a:t>H</a:t>
              </a:r>
              <a:r>
                <a:rPr lang="it-IT" sz="2400" b="1" baseline="-25000">
                  <a:solidFill>
                    <a:srgbClr val="000066"/>
                  </a:solidFill>
                </a:rPr>
                <a:t>12</a:t>
              </a:r>
              <a:r>
                <a:rPr lang="it-IT" sz="2400" b="1">
                  <a:solidFill>
                    <a:srgbClr val="000066"/>
                  </a:solidFill>
                </a:rPr>
                <a:t>O</a:t>
              </a:r>
              <a:r>
                <a:rPr lang="it-IT" sz="2400" b="1" baseline="-25000">
                  <a:solidFill>
                    <a:srgbClr val="000066"/>
                  </a:solidFill>
                </a:rPr>
                <a:t>6</a:t>
              </a:r>
            </a:p>
          </p:txBody>
        </p:sp>
      </p:grpSp>
      <p:pic>
        <p:nvPicPr>
          <p:cNvPr id="333843" name="Picture 19" descr="PFX_STI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8988" y="2019300"/>
            <a:ext cx="9366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8" name="Group 14"/>
          <p:cNvGrpSpPr>
            <a:grpSpLocks/>
          </p:cNvGrpSpPr>
          <p:nvPr/>
        </p:nvGrpSpPr>
        <p:grpSpPr bwMode="auto">
          <a:xfrm>
            <a:off x="3810000" y="939800"/>
            <a:ext cx="2514600" cy="787400"/>
            <a:chOff x="2672" y="408"/>
            <a:chExt cx="1584" cy="496"/>
          </a:xfrm>
        </p:grpSpPr>
        <p:sp>
          <p:nvSpPr>
            <p:cNvPr id="17430" name="AutoShape 12"/>
            <p:cNvSpPr>
              <a:spLocks noChangeArrowheads="1"/>
            </p:cNvSpPr>
            <p:nvPr/>
          </p:nvSpPr>
          <p:spPr bwMode="auto">
            <a:xfrm>
              <a:off x="2672" y="408"/>
              <a:ext cx="1584" cy="4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8488C4">
                    <a:alpha val="39998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431" name="Text Box 13"/>
            <p:cNvSpPr txBox="1">
              <a:spLocks noChangeArrowheads="1"/>
            </p:cNvSpPr>
            <p:nvPr/>
          </p:nvSpPr>
          <p:spPr bwMode="auto">
            <a:xfrm>
              <a:off x="2768" y="492"/>
              <a:ext cx="13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800" b="1">
                  <a:solidFill>
                    <a:srgbClr val="000066"/>
                  </a:solidFill>
                </a:rPr>
                <a:t>Glucosio</a:t>
              </a:r>
            </a:p>
          </p:txBody>
        </p:sp>
      </p:grpSp>
      <p:pic>
        <p:nvPicPr>
          <p:cNvPr id="333844" name="Picture 20" descr="PFX_STI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8988" y="4025900"/>
            <a:ext cx="9366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20" name="Group 21"/>
          <p:cNvGrpSpPr>
            <a:grpSpLocks/>
          </p:cNvGrpSpPr>
          <p:nvPr/>
        </p:nvGrpSpPr>
        <p:grpSpPr bwMode="auto">
          <a:xfrm>
            <a:off x="3594100" y="5181600"/>
            <a:ext cx="3035300" cy="787400"/>
            <a:chOff x="2672" y="408"/>
            <a:chExt cx="1584" cy="496"/>
          </a:xfrm>
        </p:grpSpPr>
        <p:sp>
          <p:nvSpPr>
            <p:cNvPr id="17428" name="AutoShape 22"/>
            <p:cNvSpPr>
              <a:spLocks noChangeArrowheads="1"/>
            </p:cNvSpPr>
            <p:nvPr/>
          </p:nvSpPr>
          <p:spPr bwMode="auto">
            <a:xfrm>
              <a:off x="2672" y="408"/>
              <a:ext cx="1584" cy="4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8488C4">
                    <a:alpha val="39998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429" name="Text Box 23"/>
            <p:cNvSpPr txBox="1">
              <a:spLocks noChangeArrowheads="1"/>
            </p:cNvSpPr>
            <p:nvPr/>
          </p:nvSpPr>
          <p:spPr bwMode="auto">
            <a:xfrm>
              <a:off x="2768" y="492"/>
              <a:ext cx="13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800" b="1">
                  <a:solidFill>
                    <a:srgbClr val="000066"/>
                  </a:solidFill>
                </a:rPr>
                <a:t>2 Ac. piruvico</a:t>
              </a:r>
            </a:p>
          </p:txBody>
        </p:sp>
      </p:grpSp>
      <p:sp>
        <p:nvSpPr>
          <p:cNvPr id="17421" name="AutoShape 24"/>
          <p:cNvSpPr>
            <a:spLocks noChangeArrowheads="1"/>
          </p:cNvSpPr>
          <p:nvPr/>
        </p:nvSpPr>
        <p:spPr bwMode="auto">
          <a:xfrm>
            <a:off x="6527800" y="2514600"/>
            <a:ext cx="482600" cy="1879600"/>
          </a:xfrm>
          <a:prstGeom prst="curvedRightArrow">
            <a:avLst>
              <a:gd name="adj1" fmla="val 77895"/>
              <a:gd name="adj2" fmla="val 155789"/>
              <a:gd name="adj3" fmla="val 33333"/>
            </a:avLst>
          </a:prstGeom>
          <a:gradFill rotWithShape="1">
            <a:gsLst>
              <a:gs pos="0">
                <a:srgbClr val="0033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33849" name="Text Box 25"/>
          <p:cNvSpPr txBox="1">
            <a:spLocks noChangeArrowheads="1"/>
          </p:cNvSpPr>
          <p:nvPr/>
        </p:nvSpPr>
        <p:spPr bwMode="auto">
          <a:xfrm>
            <a:off x="6261100" y="2044700"/>
            <a:ext cx="28829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it-IT" sz="3600" b="1">
                <a:solidFill>
                  <a:srgbClr val="660033"/>
                </a:solidFill>
                <a:latin typeface="Trebuchet MS" pitchFamily="34" charset="0"/>
              </a:rPr>
              <a:t>2 ADP + 2 P</a:t>
            </a:r>
          </a:p>
        </p:txBody>
      </p:sp>
      <p:sp>
        <p:nvSpPr>
          <p:cNvPr id="333850" name="Text Box 26"/>
          <p:cNvSpPr txBox="1">
            <a:spLocks noChangeArrowheads="1"/>
          </p:cNvSpPr>
          <p:nvPr/>
        </p:nvSpPr>
        <p:spPr bwMode="auto">
          <a:xfrm>
            <a:off x="7061200" y="4381500"/>
            <a:ext cx="1600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it-IT" sz="3600" b="1">
                <a:solidFill>
                  <a:srgbClr val="660033"/>
                </a:solidFill>
                <a:latin typeface="Trebuchet MS" pitchFamily="34" charset="0"/>
              </a:rPr>
              <a:t>2 ATP</a:t>
            </a:r>
          </a:p>
        </p:txBody>
      </p:sp>
      <p:grpSp>
        <p:nvGrpSpPr>
          <p:cNvPr id="17424" name="Group 27"/>
          <p:cNvGrpSpPr>
            <a:grpSpLocks/>
          </p:cNvGrpSpPr>
          <p:nvPr/>
        </p:nvGrpSpPr>
        <p:grpSpPr bwMode="auto">
          <a:xfrm>
            <a:off x="6286500" y="5791200"/>
            <a:ext cx="2209800" cy="647700"/>
            <a:chOff x="4176" y="656"/>
            <a:chExt cx="1392" cy="408"/>
          </a:xfrm>
        </p:grpSpPr>
        <p:sp>
          <p:nvSpPr>
            <p:cNvPr id="17426" name="AutoShape 28"/>
            <p:cNvSpPr>
              <a:spLocks noChangeArrowheads="1"/>
            </p:cNvSpPr>
            <p:nvPr/>
          </p:nvSpPr>
          <p:spPr bwMode="auto">
            <a:xfrm>
              <a:off x="4176" y="656"/>
              <a:ext cx="1368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8488C4">
                    <a:alpha val="39998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 sz="1400"/>
            </a:p>
          </p:txBody>
        </p:sp>
        <p:sp>
          <p:nvSpPr>
            <p:cNvPr id="17427" name="Text Box 29"/>
            <p:cNvSpPr txBox="1">
              <a:spLocks noChangeArrowheads="1"/>
            </p:cNvSpPr>
            <p:nvPr/>
          </p:nvSpPr>
          <p:spPr bwMode="auto">
            <a:xfrm>
              <a:off x="4176" y="692"/>
              <a:ext cx="13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400" b="1">
                  <a:solidFill>
                    <a:srgbClr val="000066"/>
                  </a:solidFill>
                </a:rPr>
                <a:t>C</a:t>
              </a:r>
              <a:r>
                <a:rPr lang="it-IT" sz="2400" b="1" baseline="-25000">
                  <a:solidFill>
                    <a:srgbClr val="000066"/>
                  </a:solidFill>
                </a:rPr>
                <a:t>3</a:t>
              </a:r>
              <a:r>
                <a:rPr lang="it-IT" sz="2400" b="1">
                  <a:solidFill>
                    <a:srgbClr val="000066"/>
                  </a:solidFill>
                </a:rPr>
                <a:t>H</a:t>
              </a:r>
              <a:r>
                <a:rPr lang="it-IT" sz="2400" b="1" baseline="-25000">
                  <a:solidFill>
                    <a:srgbClr val="000066"/>
                  </a:solidFill>
                </a:rPr>
                <a:t>4</a:t>
              </a:r>
              <a:r>
                <a:rPr lang="it-IT" sz="2400" b="1">
                  <a:solidFill>
                    <a:srgbClr val="000066"/>
                  </a:solidFill>
                </a:rPr>
                <a:t>O</a:t>
              </a:r>
              <a:r>
                <a:rPr lang="it-IT" sz="2400" b="1" baseline="-25000">
                  <a:solidFill>
                    <a:srgbClr val="000066"/>
                  </a:solidFill>
                </a:rPr>
                <a:t>3</a:t>
              </a:r>
            </a:p>
          </p:txBody>
        </p:sp>
      </p:grpSp>
      <p:sp>
        <p:nvSpPr>
          <p:cNvPr id="17425" name="Rectangle 31"/>
          <p:cNvSpPr>
            <a:spLocks noChangeArrowheads="1"/>
          </p:cNvSpPr>
          <p:nvPr/>
        </p:nvSpPr>
        <p:spPr bwMode="auto">
          <a:xfrm>
            <a:off x="0" y="173038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b="1">
                <a:solidFill>
                  <a:srgbClr val="FF0000"/>
                </a:solidFill>
                <a:latin typeface="Trebuchet MS" pitchFamily="34" charset="0"/>
              </a:rPr>
              <a:t>PRIMA FASE:</a:t>
            </a:r>
          </a:p>
          <a:p>
            <a:r>
              <a:rPr lang="en-US" sz="4400" b="1">
                <a:solidFill>
                  <a:srgbClr val="FF0000"/>
                </a:solidFill>
                <a:latin typeface="Trebuchet MS" pitchFamily="34" charset="0"/>
              </a:rPr>
              <a:t>Glicolisi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3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3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3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49" grpId="0"/>
      <p:bldP spid="3338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contenuto 2"/>
          <p:cNvSpPr>
            <a:spLocks noGrp="1"/>
          </p:cNvSpPr>
          <p:nvPr>
            <p:ph idx="1"/>
          </p:nvPr>
        </p:nvSpPr>
        <p:spPr>
          <a:xfrm>
            <a:off x="4981575" y="0"/>
            <a:ext cx="4162425" cy="4495800"/>
          </a:xfrm>
        </p:spPr>
        <p:txBody>
          <a:bodyPr/>
          <a:lstStyle/>
          <a:p>
            <a:r>
              <a:rPr lang="it-IT" sz="3000" smtClean="0"/>
              <a:t>Le due molecole di ATP sono una piccola parte dell’energia estraibile dal glucosio, che tuttavia è in grado di soddisfare le necessità di batteri anaerobici o lieviti. Le due molecole di NADH sono utilizzate nella fase finale.</a:t>
            </a:r>
          </a:p>
        </p:txBody>
      </p:sp>
      <p:sp>
        <p:nvSpPr>
          <p:cNvPr id="18435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E5280A-3CCF-49A4-B452-503A077A379A}" type="slidenum">
              <a:rPr lang="it-IT" smtClean="0"/>
              <a:pPr/>
              <a:t>16</a:t>
            </a:fld>
            <a:endParaRPr lang="it-IT" smtClean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0375" y="0"/>
            <a:ext cx="5591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FBE287-E073-4BC9-80DB-5A5CB0E004C9}" type="slidenum">
              <a:rPr lang="it-IT" smtClean="0"/>
              <a:pPr/>
              <a:t>17</a:t>
            </a:fld>
            <a:endParaRPr lang="it-IT" smtClean="0"/>
          </a:p>
        </p:txBody>
      </p:sp>
      <p:pic>
        <p:nvPicPr>
          <p:cNvPr id="19460" name="Picture 2" descr="f0910_ISBN88-08-07675-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36750"/>
            <a:ext cx="7391400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0" y="3436938"/>
            <a:ext cx="1908175" cy="871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it-IT" sz="2400" b="1">
                <a:solidFill>
                  <a:srgbClr val="FF0000"/>
                </a:solidFill>
                <a:latin typeface="Trebuchet MS" pitchFamily="34" charset="0"/>
              </a:rPr>
              <a:t>Fase intermedia:  </a:t>
            </a:r>
            <a:r>
              <a:rPr lang="it-IT" sz="2400">
                <a:solidFill>
                  <a:srgbClr val="284C6A"/>
                </a:solidFill>
                <a:latin typeface="Trebuchet MS" pitchFamily="34" charset="0"/>
              </a:rPr>
              <a:t>il piruvato entra nei mitocondri e viene trasformato in acetil coenzima A. </a:t>
            </a: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0" y="679450"/>
            <a:ext cx="91440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it-IT" sz="4400" b="1">
                <a:solidFill>
                  <a:srgbClr val="FF0000"/>
                </a:solidFill>
                <a:latin typeface="Trebuchet MS" pitchFamily="34" charset="0"/>
              </a:rPr>
              <a:t>FASE INTERMDEDIA: </a:t>
            </a:r>
          </a:p>
          <a:p>
            <a:r>
              <a:rPr lang="it-IT" sz="4400" b="1">
                <a:solidFill>
                  <a:srgbClr val="FF0000"/>
                </a:solidFill>
                <a:latin typeface="Trebuchet MS" pitchFamily="34" charset="0"/>
              </a:rPr>
              <a:t>Sintesi dell’acetil-CoA</a:t>
            </a:r>
            <a:br>
              <a:rPr lang="it-IT" sz="4400" b="1">
                <a:solidFill>
                  <a:srgbClr val="FF0000"/>
                </a:solidFill>
                <a:latin typeface="Trebuchet MS" pitchFamily="34" charset="0"/>
              </a:rPr>
            </a:br>
            <a:endParaRPr lang="en-US" sz="4400" b="1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3611563" y="5743575"/>
            <a:ext cx="29464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it-IT" sz="2000" b="1">
                <a:solidFill>
                  <a:srgbClr val="FF0000"/>
                </a:solidFill>
                <a:latin typeface="Trebuchet MS" pitchFamily="34" charset="0"/>
              </a:rPr>
              <a:t>Si libera una molecola di CO</a:t>
            </a:r>
            <a:r>
              <a:rPr lang="it-IT" sz="1200" b="1">
                <a:solidFill>
                  <a:srgbClr val="FF0000"/>
                </a:solidFill>
                <a:latin typeface="Trebuchet MS" pitchFamily="34" charset="0"/>
              </a:rPr>
              <a:t>2</a:t>
            </a:r>
            <a:endParaRPr lang="it-IT" sz="2000" b="1">
              <a:solidFill>
                <a:srgbClr val="FF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E404D8-BAD1-4B00-ADE7-C090BB0C7AB0}" type="slidenum">
              <a:rPr lang="it-IT" smtClean="0"/>
              <a:pPr/>
              <a:t>18</a:t>
            </a:fld>
            <a:endParaRPr lang="it-IT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968375" y="268288"/>
            <a:ext cx="7629525" cy="609600"/>
          </a:xfrm>
        </p:spPr>
        <p:txBody>
          <a:bodyPr/>
          <a:lstStyle/>
          <a:p>
            <a:pPr eaLnBrk="1" hangingPunct="1"/>
            <a:r>
              <a:rPr lang="it-IT" b="1" smtClean="0">
                <a:solidFill>
                  <a:srgbClr val="FF0000"/>
                </a:solidFill>
              </a:rPr>
              <a:t>Sintesi dell’acetil-CoA:</a:t>
            </a:r>
            <a:r>
              <a:rPr lang="en-US" b="1" smtClean="0">
                <a:solidFill>
                  <a:srgbClr val="FF0000"/>
                </a:solidFill>
              </a:rPr>
              <a:t/>
            </a:r>
            <a:br>
              <a:rPr lang="en-US" b="1" smtClean="0">
                <a:solidFill>
                  <a:srgbClr val="FF0000"/>
                </a:solidFill>
              </a:rPr>
            </a:br>
            <a:endParaRPr lang="en-US" sz="2800" b="1" smtClean="0">
              <a:solidFill>
                <a:srgbClr val="FF0000"/>
              </a:solidFill>
            </a:endParaRPr>
          </a:p>
        </p:txBody>
      </p:sp>
      <p:pic>
        <p:nvPicPr>
          <p:cNvPr id="20484" name="Picture 3" descr="fig06_0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3525" y="1795463"/>
            <a:ext cx="4800600" cy="3408362"/>
          </a:xfrm>
          <a:noFill/>
        </p:spPr>
      </p:pic>
      <p:sp>
        <p:nvSpPr>
          <p:cNvPr id="3409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773238"/>
            <a:ext cx="4114800" cy="4800600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it-IT" sz="2000" smtClean="0">
                <a:solidFill>
                  <a:srgbClr val="000066"/>
                </a:solidFill>
              </a:rPr>
              <a:t>La molecola di acido piruvico (3C) entra nel mitocondrio, perde una molecola di CO</a:t>
            </a:r>
            <a:r>
              <a:rPr lang="it-IT" sz="2000" baseline="-25000" smtClean="0">
                <a:solidFill>
                  <a:srgbClr val="000066"/>
                </a:solidFill>
              </a:rPr>
              <a:t>2</a:t>
            </a:r>
            <a:r>
              <a:rPr lang="it-IT" sz="2000" smtClean="0">
                <a:solidFill>
                  <a:srgbClr val="000066"/>
                </a:solidFill>
              </a:rPr>
              <a:t> , trasformandosi in un </a:t>
            </a:r>
            <a:r>
              <a:rPr lang="it-IT" sz="2000" b="1" smtClean="0">
                <a:solidFill>
                  <a:srgbClr val="FF0000"/>
                </a:solidFill>
              </a:rPr>
              <a:t>gruppo acetile (2 atomi di carbonio). </a:t>
            </a:r>
          </a:p>
          <a:p>
            <a:pPr eaLnBrk="1" hangingPunct="1">
              <a:lnSpc>
                <a:spcPct val="115000"/>
              </a:lnSpc>
            </a:pPr>
            <a:r>
              <a:rPr lang="it-IT" sz="2000" smtClean="0">
                <a:solidFill>
                  <a:srgbClr val="000066"/>
                </a:solidFill>
              </a:rPr>
              <a:t>Il gruppo acetile si lega ad una molecola di </a:t>
            </a:r>
            <a:r>
              <a:rPr lang="it-IT" sz="2000" smtClean="0">
                <a:solidFill>
                  <a:srgbClr val="FF0000"/>
                </a:solidFill>
              </a:rPr>
              <a:t>Coenzima A (CoA)</a:t>
            </a:r>
            <a:r>
              <a:rPr lang="it-IT" sz="2000" smtClean="0">
                <a:solidFill>
                  <a:srgbClr val="000066"/>
                </a:solidFill>
              </a:rPr>
              <a:t>, tramite la quale entra nel ciclo di Krebs come </a:t>
            </a:r>
            <a:r>
              <a:rPr lang="it-IT" sz="2000" b="1" smtClean="0">
                <a:solidFill>
                  <a:srgbClr val="FF0000"/>
                </a:solidFill>
              </a:rPr>
              <a:t>AcetilCoA.</a:t>
            </a:r>
          </a:p>
          <a:p>
            <a:pPr eaLnBrk="1" hangingPunct="1">
              <a:lnSpc>
                <a:spcPct val="115000"/>
              </a:lnSpc>
            </a:pPr>
            <a:r>
              <a:rPr lang="it-IT" sz="2000" smtClean="0">
                <a:solidFill>
                  <a:srgbClr val="000066"/>
                </a:solidFill>
              </a:rPr>
              <a:t>Vi è liberazione  di una molecola di </a:t>
            </a:r>
            <a:r>
              <a:rPr lang="it-IT" sz="2000" b="1" smtClean="0">
                <a:solidFill>
                  <a:srgbClr val="FF0000"/>
                </a:solidFill>
              </a:rPr>
              <a:t>NADH</a:t>
            </a:r>
            <a:r>
              <a:rPr lang="it-IT" sz="2000" smtClean="0">
                <a:solidFill>
                  <a:srgbClr val="000066"/>
                </a:solidFill>
              </a:rPr>
              <a:t> utilizzata poi nella parte finale (catena di trasporto degli elettroni)</a:t>
            </a:r>
            <a:endParaRPr lang="it-IT" sz="2000" b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15000"/>
              </a:lnSpc>
            </a:pPr>
            <a:endParaRPr lang="it-IT" sz="2000" b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000" i="1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0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0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0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EAB03C-01B6-41DF-BE38-210081E7AF16}" type="slidenum">
              <a:rPr lang="it-IT" smtClean="0"/>
              <a:pPr/>
              <a:t>19</a:t>
            </a:fld>
            <a:endParaRPr lang="it-IT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0"/>
            <a:ext cx="9144000" cy="914400"/>
          </a:xfrm>
        </p:spPr>
        <p:txBody>
          <a:bodyPr/>
          <a:lstStyle/>
          <a:p>
            <a:pPr eaLnBrk="1" hangingPunct="1"/>
            <a:r>
              <a:rPr lang="fr-CA" b="1" smtClean="0">
                <a:solidFill>
                  <a:srgbClr val="FF0000"/>
                </a:solidFill>
              </a:rPr>
              <a:t>SECONDA FASE:</a:t>
            </a:r>
            <a:br>
              <a:rPr lang="fr-CA" b="1" smtClean="0">
                <a:solidFill>
                  <a:srgbClr val="FF0000"/>
                </a:solidFill>
              </a:rPr>
            </a:br>
            <a:r>
              <a:rPr lang="fr-CA" b="1" smtClean="0">
                <a:solidFill>
                  <a:srgbClr val="FF0000"/>
                </a:solidFill>
              </a:rPr>
              <a:t>Ciclo dell’Acido citrico (Krebs)</a:t>
            </a:r>
            <a:endParaRPr lang="en-US" b="1" smtClean="0">
              <a:solidFill>
                <a:srgbClr val="FF0000"/>
              </a:solidFill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62125"/>
            <a:ext cx="9144000" cy="4495800"/>
          </a:xfrm>
        </p:spPr>
        <p:txBody>
          <a:bodyPr/>
          <a:lstStyle/>
          <a:p>
            <a:pPr eaLnBrk="1" hangingPunct="1"/>
            <a:r>
              <a:rPr lang="fr-CA" sz="2800" smtClean="0"/>
              <a:t>Serie di reazioni che partono dall’Acetil-CoA;</a:t>
            </a:r>
          </a:p>
          <a:p>
            <a:pPr eaLnBrk="1" hangingPunct="1">
              <a:buFontTx/>
              <a:buNone/>
            </a:pPr>
            <a:endParaRPr lang="fr-CA" sz="2800" smtClean="0"/>
          </a:p>
          <a:p>
            <a:pPr eaLnBrk="1" hangingPunct="1"/>
            <a:r>
              <a:rPr lang="fr-CA" sz="2800" smtClean="0"/>
              <a:t>Viene prodotta ATP</a:t>
            </a:r>
          </a:p>
          <a:p>
            <a:pPr eaLnBrk="1" hangingPunct="1">
              <a:buFontTx/>
              <a:buNone/>
            </a:pPr>
            <a:endParaRPr lang="fr-CA" sz="2800" smtClean="0"/>
          </a:p>
          <a:p>
            <a:pPr eaLnBrk="1" hangingPunct="1"/>
            <a:r>
              <a:rPr lang="fr-CA" sz="2800" smtClean="0"/>
              <a:t>Vengono prodotti NADH e FADH</a:t>
            </a:r>
            <a:r>
              <a:rPr lang="fr-CA" sz="1800" smtClean="0"/>
              <a:t>2 , </a:t>
            </a:r>
            <a:r>
              <a:rPr lang="fr-CA" sz="2800" smtClean="0"/>
              <a:t>inviati poi alla</a:t>
            </a:r>
            <a:r>
              <a:rPr lang="fr-CA" smtClean="0"/>
              <a:t> </a:t>
            </a:r>
            <a:r>
              <a:rPr lang="fr-CA" sz="2800" smtClean="0"/>
              <a:t>catena di trasporto degli elettroni.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7D03FD-9E47-415C-BC76-9D94822C6E9B}" type="slidenum">
              <a:rPr lang="it-IT" smtClean="0"/>
              <a:pPr/>
              <a:t>2</a:t>
            </a:fld>
            <a:endParaRPr lang="it-IT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077200" cy="914400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chemeClr val="accent2"/>
                </a:solidFill>
                <a:latin typeface="Comic Sans MS" pitchFamily="66" charset="0"/>
              </a:rPr>
              <a:t>Metabolismo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229600" cy="2952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smtClean="0">
                <a:solidFill>
                  <a:srgbClr val="FFFF00"/>
                </a:solidFill>
              </a:rPr>
              <a:t>	</a:t>
            </a:r>
            <a:r>
              <a:rPr lang="it-IT" b="1" smtClean="0"/>
              <a:t>E’ l’insieme delle </a:t>
            </a:r>
            <a:r>
              <a:rPr lang="it-IT" b="1" u="sng" smtClean="0">
                <a:solidFill>
                  <a:srgbClr val="800000"/>
                </a:solidFill>
              </a:rPr>
              <a:t>reazioni chimiche</a:t>
            </a:r>
            <a:r>
              <a:rPr lang="it-IT" b="1" smtClean="0"/>
              <a:t> che avvengono in una cellula o, più in generale,  in qualsiasi organismo.</a:t>
            </a:r>
          </a:p>
          <a:p>
            <a:pPr lvl="1" algn="ctr" eaLnBrk="1" hangingPunct="1"/>
            <a:r>
              <a:rPr lang="it-IT" sz="2000" b="1" smtClean="0">
                <a:solidFill>
                  <a:schemeClr val="accent2"/>
                </a:solidFill>
              </a:rPr>
              <a:t>Le sostanze coinvolte in tali reazioni sono dette</a:t>
            </a:r>
            <a:r>
              <a:rPr lang="it-IT" b="1" smtClean="0">
                <a:solidFill>
                  <a:schemeClr val="accent2"/>
                </a:solidFill>
              </a:rPr>
              <a:t> </a:t>
            </a:r>
            <a:r>
              <a:rPr lang="it-IT" b="1" u="sng" smtClean="0">
                <a:solidFill>
                  <a:srgbClr val="FF0000"/>
                </a:solidFill>
              </a:rPr>
              <a:t>metaboliti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258888" y="4221163"/>
            <a:ext cx="7415212" cy="727075"/>
            <a:chOff x="794" y="2659"/>
            <a:chExt cx="4671" cy="458"/>
          </a:xfrm>
        </p:grpSpPr>
        <p:sp>
          <p:nvSpPr>
            <p:cNvPr id="311300" name="Text Box 4"/>
            <p:cNvSpPr txBox="1">
              <a:spLocks noChangeArrowheads="1"/>
            </p:cNvSpPr>
            <p:nvPr/>
          </p:nvSpPr>
          <p:spPr bwMode="auto">
            <a:xfrm>
              <a:off x="794" y="2886"/>
              <a:ext cx="1859" cy="231"/>
            </a:xfrm>
            <a:prstGeom prst="rect">
              <a:avLst/>
            </a:prstGeom>
            <a:gradFill rotWithShape="1">
              <a:gsLst>
                <a:gs pos="0">
                  <a:srgbClr val="6565D9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>
                  <a:solidFill>
                    <a:srgbClr val="212187"/>
                  </a:solidFill>
                </a:rPr>
                <a:t>Sintetizzati dagli organismi </a:t>
              </a:r>
            </a:p>
          </p:txBody>
        </p:sp>
        <p:sp>
          <p:nvSpPr>
            <p:cNvPr id="311301" name="Text Box 5"/>
            <p:cNvSpPr txBox="1">
              <a:spLocks noChangeArrowheads="1"/>
            </p:cNvSpPr>
            <p:nvPr/>
          </p:nvSpPr>
          <p:spPr bwMode="auto">
            <a:xfrm>
              <a:off x="3606" y="2886"/>
              <a:ext cx="1859" cy="231"/>
            </a:xfrm>
            <a:prstGeom prst="rect">
              <a:avLst/>
            </a:prstGeom>
            <a:gradFill rotWithShape="1">
              <a:gsLst>
                <a:gs pos="0">
                  <a:srgbClr val="6565D9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>
                  <a:solidFill>
                    <a:srgbClr val="212187"/>
                  </a:solidFill>
                </a:rPr>
                <a:t>Derivati dall’ambiente  </a:t>
              </a:r>
            </a:p>
          </p:txBody>
        </p:sp>
        <p:sp>
          <p:nvSpPr>
            <p:cNvPr id="4110" name="Line 10"/>
            <p:cNvSpPr>
              <a:spLocks noChangeShapeType="1"/>
            </p:cNvSpPr>
            <p:nvPr/>
          </p:nvSpPr>
          <p:spPr bwMode="auto">
            <a:xfrm>
              <a:off x="3243" y="2659"/>
              <a:ext cx="363" cy="317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11" name="Line 11"/>
            <p:cNvSpPr>
              <a:spLocks noChangeShapeType="1"/>
            </p:cNvSpPr>
            <p:nvPr/>
          </p:nvSpPr>
          <p:spPr bwMode="auto">
            <a:xfrm flipH="1">
              <a:off x="2653" y="2659"/>
              <a:ext cx="364" cy="363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258888" y="5013325"/>
            <a:ext cx="7416800" cy="1073150"/>
            <a:chOff x="793" y="3158"/>
            <a:chExt cx="4672" cy="676"/>
          </a:xfrm>
        </p:grpSpPr>
        <p:sp>
          <p:nvSpPr>
            <p:cNvPr id="311302" name="Text Box 6"/>
            <p:cNvSpPr txBox="1">
              <a:spLocks noChangeArrowheads="1"/>
            </p:cNvSpPr>
            <p:nvPr/>
          </p:nvSpPr>
          <p:spPr bwMode="auto">
            <a:xfrm>
              <a:off x="3606" y="3430"/>
              <a:ext cx="1859" cy="404"/>
            </a:xfrm>
            <a:prstGeom prst="rect">
              <a:avLst/>
            </a:prstGeom>
            <a:gradFill rotWithShape="1">
              <a:gsLst>
                <a:gs pos="0">
                  <a:srgbClr val="6565D9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>
                  <a:solidFill>
                    <a:srgbClr val="212187"/>
                  </a:solidFill>
                </a:rPr>
                <a:t>Nutrienti, acqua, anidride carbonica, ossigeno …  </a:t>
              </a:r>
            </a:p>
          </p:txBody>
        </p:sp>
        <p:sp>
          <p:nvSpPr>
            <p:cNvPr id="311303" name="Text Box 7"/>
            <p:cNvSpPr txBox="1">
              <a:spLocks noChangeArrowheads="1"/>
            </p:cNvSpPr>
            <p:nvPr/>
          </p:nvSpPr>
          <p:spPr bwMode="auto">
            <a:xfrm>
              <a:off x="793" y="3430"/>
              <a:ext cx="1859" cy="404"/>
            </a:xfrm>
            <a:prstGeom prst="rect">
              <a:avLst/>
            </a:prstGeom>
            <a:gradFill rotWithShape="1">
              <a:gsLst>
                <a:gs pos="0">
                  <a:srgbClr val="6565D9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>
                  <a:solidFill>
                    <a:srgbClr val="212187"/>
                  </a:solidFill>
                </a:rPr>
                <a:t>Macromolecole organiche: zuccheri, lipidi, proteine  …  </a:t>
              </a:r>
            </a:p>
          </p:txBody>
        </p:sp>
        <p:sp>
          <p:nvSpPr>
            <p:cNvPr id="4106" name="Line 12"/>
            <p:cNvSpPr>
              <a:spLocks noChangeShapeType="1"/>
            </p:cNvSpPr>
            <p:nvPr/>
          </p:nvSpPr>
          <p:spPr bwMode="auto">
            <a:xfrm>
              <a:off x="1701" y="3158"/>
              <a:ext cx="0" cy="227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7" name="Line 13"/>
            <p:cNvSpPr>
              <a:spLocks noChangeShapeType="1"/>
            </p:cNvSpPr>
            <p:nvPr/>
          </p:nvSpPr>
          <p:spPr bwMode="auto">
            <a:xfrm>
              <a:off x="4558" y="3158"/>
              <a:ext cx="0" cy="227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1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280EB4-4DCB-416C-9166-F62569BF1EDE}" type="slidenum">
              <a:rPr lang="it-IT" smtClean="0"/>
              <a:pPr/>
              <a:t>20</a:t>
            </a:fld>
            <a:endParaRPr lang="it-IT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46117" name="Rectangle 5"/>
          <p:cNvSpPr>
            <a:spLocks noChangeArrowheads="1"/>
          </p:cNvSpPr>
          <p:nvPr/>
        </p:nvSpPr>
        <p:spPr bwMode="auto">
          <a:xfrm>
            <a:off x="0" y="0"/>
            <a:ext cx="3762375" cy="1612900"/>
          </a:xfrm>
          <a:prstGeom prst="rect">
            <a:avLst/>
          </a:prstGeom>
          <a:gradFill rotWithShape="1">
            <a:gsLst>
              <a:gs pos="0">
                <a:srgbClr val="FCFEB9">
                  <a:gamma/>
                  <a:shade val="72941"/>
                  <a:invGamma/>
                </a:srgbClr>
              </a:gs>
              <a:gs pos="100000">
                <a:srgbClr val="FCFEB9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just" eaLnBrk="0" hangingPunct="0">
              <a:defRPr/>
            </a:pPr>
            <a:r>
              <a:rPr lang="en-US" sz="2000" dirty="0">
                <a:solidFill>
                  <a:srgbClr val="000066"/>
                </a:solidFill>
              </a:rPr>
              <a:t>Un </a:t>
            </a:r>
            <a:r>
              <a:rPr lang="en-US" sz="2000" dirty="0" err="1">
                <a:solidFill>
                  <a:srgbClr val="000066"/>
                </a:solidFill>
              </a:rPr>
              <a:t>ciclo</a:t>
            </a:r>
            <a:r>
              <a:rPr lang="en-US" sz="2000" dirty="0">
                <a:solidFill>
                  <a:srgbClr val="000066"/>
                </a:solidFill>
              </a:rPr>
              <a:t> in 9 </a:t>
            </a:r>
            <a:r>
              <a:rPr lang="en-US" sz="2000" dirty="0" err="1">
                <a:solidFill>
                  <a:srgbClr val="000066"/>
                </a:solidFill>
              </a:rPr>
              <a:t>tappe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che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inizia</a:t>
            </a:r>
            <a:r>
              <a:rPr lang="en-US" sz="2000" dirty="0">
                <a:solidFill>
                  <a:srgbClr val="000066"/>
                </a:solidFill>
              </a:rPr>
              <a:t> con </a:t>
            </a:r>
            <a:r>
              <a:rPr lang="en-US" sz="2000" dirty="0" err="1">
                <a:solidFill>
                  <a:srgbClr val="000066"/>
                </a:solidFill>
              </a:rPr>
              <a:t>l’Acetil-CoA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che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viene</a:t>
            </a:r>
            <a:r>
              <a:rPr lang="en-US" sz="2000" dirty="0">
                <a:solidFill>
                  <a:srgbClr val="000066"/>
                </a:solidFill>
              </a:rPr>
              <a:t> legato ad un </a:t>
            </a:r>
            <a:r>
              <a:rPr lang="en-US" sz="2000" dirty="0" err="1">
                <a:solidFill>
                  <a:srgbClr val="000066"/>
                </a:solidFill>
              </a:rPr>
              <a:t>acido</a:t>
            </a:r>
            <a:r>
              <a:rPr lang="en-US" sz="2000" dirty="0">
                <a:solidFill>
                  <a:srgbClr val="000066"/>
                </a:solidFill>
              </a:rPr>
              <a:t> a 4 </a:t>
            </a:r>
            <a:r>
              <a:rPr lang="en-US" sz="2000" dirty="0" err="1">
                <a:solidFill>
                  <a:srgbClr val="000066"/>
                </a:solidFill>
              </a:rPr>
              <a:t>atomi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di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Carbonio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>
                <a:solidFill>
                  <a:srgbClr val="660033"/>
                </a:solidFill>
              </a:rPr>
              <a:t>(</a:t>
            </a:r>
            <a:r>
              <a:rPr lang="en-US" sz="2000" dirty="0" err="1">
                <a:solidFill>
                  <a:srgbClr val="660033"/>
                </a:solidFill>
              </a:rPr>
              <a:t>ossalacetato</a:t>
            </a:r>
            <a:r>
              <a:rPr lang="en-US" sz="2000" dirty="0">
                <a:solidFill>
                  <a:srgbClr val="660033"/>
                </a:solidFill>
              </a:rPr>
              <a:t>),</a:t>
            </a:r>
            <a:r>
              <a:rPr lang="en-US" sz="2000" dirty="0">
                <a:solidFill>
                  <a:srgbClr val="000066"/>
                </a:solidFill>
              </a:rPr>
              <a:t> per </a:t>
            </a:r>
            <a:r>
              <a:rPr lang="en-US" sz="2000" dirty="0" err="1">
                <a:solidFill>
                  <a:srgbClr val="000066"/>
                </a:solidFill>
              </a:rPr>
              <a:t>formare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660033"/>
                </a:solidFill>
              </a:rPr>
              <a:t>acido</a:t>
            </a:r>
            <a:r>
              <a:rPr lang="en-US" sz="2000" dirty="0">
                <a:solidFill>
                  <a:srgbClr val="660033"/>
                </a:solidFill>
              </a:rPr>
              <a:t> </a:t>
            </a:r>
            <a:r>
              <a:rPr lang="en-US" sz="2000" dirty="0" err="1">
                <a:solidFill>
                  <a:srgbClr val="660033"/>
                </a:solidFill>
              </a:rPr>
              <a:t>citrico</a:t>
            </a:r>
            <a:r>
              <a:rPr lang="en-US" sz="2000" dirty="0">
                <a:solidFill>
                  <a:srgbClr val="000066"/>
                </a:solidFill>
              </a:rPr>
              <a:t> (6 C)</a:t>
            </a:r>
          </a:p>
        </p:txBody>
      </p:sp>
      <p:sp>
        <p:nvSpPr>
          <p:cNvPr id="346119" name="Rectangle 7"/>
          <p:cNvSpPr>
            <a:spLocks noChangeArrowheads="1"/>
          </p:cNvSpPr>
          <p:nvPr/>
        </p:nvSpPr>
        <p:spPr bwMode="auto">
          <a:xfrm>
            <a:off x="0" y="4492625"/>
            <a:ext cx="3248025" cy="2244725"/>
          </a:xfrm>
          <a:prstGeom prst="rect">
            <a:avLst/>
          </a:prstGeom>
          <a:gradFill rotWithShape="1">
            <a:gsLst>
              <a:gs pos="0">
                <a:srgbClr val="FCFEB9">
                  <a:gamma/>
                  <a:shade val="72941"/>
                  <a:invGamma/>
                </a:srgbClr>
              </a:gs>
              <a:gs pos="100000">
                <a:srgbClr val="FCFEB9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just" eaLnBrk="0" hangingPunct="0">
              <a:defRPr/>
            </a:pPr>
            <a:r>
              <a:rPr lang="en-US" sz="2000" dirty="0">
                <a:solidFill>
                  <a:srgbClr val="000066"/>
                </a:solidFill>
              </a:rPr>
              <a:t>Durante </a:t>
            </a:r>
            <a:r>
              <a:rPr lang="en-US" sz="2000" dirty="0" err="1">
                <a:solidFill>
                  <a:srgbClr val="000066"/>
                </a:solidFill>
              </a:rPr>
              <a:t>il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ciclo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vengono</a:t>
            </a:r>
            <a:r>
              <a:rPr lang="en-US" sz="2000" dirty="0">
                <a:solidFill>
                  <a:srgbClr val="000066"/>
                </a:solidFill>
              </a:rPr>
              <a:t> eliminate 2 mol. </a:t>
            </a:r>
            <a:r>
              <a:rPr lang="en-US" sz="2000" dirty="0" err="1">
                <a:solidFill>
                  <a:srgbClr val="000066"/>
                </a:solidFill>
              </a:rPr>
              <a:t>di</a:t>
            </a:r>
            <a:r>
              <a:rPr lang="en-US" sz="2000" dirty="0">
                <a:solidFill>
                  <a:srgbClr val="000066"/>
                </a:solidFill>
              </a:rPr>
              <a:t> CO</a:t>
            </a:r>
            <a:r>
              <a:rPr lang="en-US" sz="1200" dirty="0">
                <a:solidFill>
                  <a:srgbClr val="000066"/>
                </a:solidFill>
              </a:rPr>
              <a:t>2</a:t>
            </a:r>
            <a:r>
              <a:rPr lang="en-US" sz="2000" dirty="0">
                <a:solidFill>
                  <a:srgbClr val="000066"/>
                </a:solidFill>
              </a:rPr>
              <a:t> con </a:t>
            </a:r>
            <a:r>
              <a:rPr lang="en-US" sz="2000" dirty="0" err="1">
                <a:solidFill>
                  <a:srgbClr val="000066"/>
                </a:solidFill>
              </a:rPr>
              <a:t>produzione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di</a:t>
            </a:r>
            <a:r>
              <a:rPr lang="en-US" sz="2000" dirty="0">
                <a:solidFill>
                  <a:srgbClr val="000066"/>
                </a:solidFill>
              </a:rPr>
              <a:t> un </a:t>
            </a:r>
            <a:r>
              <a:rPr lang="en-US" sz="2000" dirty="0" err="1">
                <a:solidFill>
                  <a:srgbClr val="000066"/>
                </a:solidFill>
              </a:rPr>
              <a:t>acido</a:t>
            </a:r>
            <a:r>
              <a:rPr lang="en-US" sz="2000" dirty="0">
                <a:solidFill>
                  <a:srgbClr val="000066"/>
                </a:solidFill>
              </a:rPr>
              <a:t> a 5 </a:t>
            </a:r>
            <a:r>
              <a:rPr lang="en-US" sz="2000" dirty="0" err="1">
                <a:solidFill>
                  <a:srgbClr val="000066"/>
                </a:solidFill>
              </a:rPr>
              <a:t>atomi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di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Carbonio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che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si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trasforma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immediatamente</a:t>
            </a:r>
            <a:r>
              <a:rPr lang="en-US" sz="2000" dirty="0">
                <a:solidFill>
                  <a:srgbClr val="000066"/>
                </a:solidFill>
              </a:rPr>
              <a:t> in un </a:t>
            </a:r>
            <a:r>
              <a:rPr lang="en-US" sz="2000" dirty="0" err="1">
                <a:solidFill>
                  <a:srgbClr val="000066"/>
                </a:solidFill>
              </a:rPr>
              <a:t>composto</a:t>
            </a:r>
            <a:r>
              <a:rPr lang="en-US" sz="2000" dirty="0">
                <a:solidFill>
                  <a:srgbClr val="000066"/>
                </a:solidFill>
              </a:rPr>
              <a:t> a 4 </a:t>
            </a:r>
            <a:r>
              <a:rPr lang="en-US" sz="2000" dirty="0" err="1">
                <a:solidFill>
                  <a:srgbClr val="000066"/>
                </a:solidFill>
              </a:rPr>
              <a:t>atomi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di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Carbonio</a:t>
            </a:r>
            <a:r>
              <a:rPr lang="en-US" sz="2000" dirty="0">
                <a:solidFill>
                  <a:srgbClr val="000066"/>
                </a:solidFill>
              </a:rPr>
              <a:t>.</a:t>
            </a:r>
            <a:endParaRPr lang="en-US" sz="2400" baseline="-25000" dirty="0">
              <a:solidFill>
                <a:srgbClr val="000066"/>
              </a:solidFill>
            </a:endParaRPr>
          </a:p>
        </p:txBody>
      </p:sp>
      <p:sp>
        <p:nvSpPr>
          <p:cNvPr id="346120" name="Rectangle 8"/>
          <p:cNvSpPr>
            <a:spLocks noChangeArrowheads="1"/>
          </p:cNvSpPr>
          <p:nvPr/>
        </p:nvSpPr>
        <p:spPr bwMode="auto">
          <a:xfrm>
            <a:off x="0" y="1763713"/>
            <a:ext cx="2900363" cy="2552700"/>
          </a:xfrm>
          <a:prstGeom prst="rect">
            <a:avLst/>
          </a:prstGeom>
          <a:gradFill rotWithShape="1">
            <a:gsLst>
              <a:gs pos="0">
                <a:srgbClr val="FCFEB9">
                  <a:gamma/>
                  <a:shade val="72941"/>
                  <a:invGamma/>
                </a:srgbClr>
              </a:gs>
              <a:gs pos="100000">
                <a:srgbClr val="FCFEB9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just" eaLnBrk="0" hangingPunct="0">
              <a:buFontTx/>
              <a:buChar char="•"/>
              <a:defRPr/>
            </a:pPr>
            <a:r>
              <a:rPr lang="en-US" sz="2000" dirty="0">
                <a:solidFill>
                  <a:srgbClr val="000066"/>
                </a:solidFill>
              </a:rPr>
              <a:t>    </a:t>
            </a:r>
            <a:r>
              <a:rPr lang="en-US" sz="2000" dirty="0" err="1">
                <a:solidFill>
                  <a:srgbClr val="000066"/>
                </a:solidFill>
              </a:rPr>
              <a:t>Gli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atomi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di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idrogeno</a:t>
            </a:r>
            <a:r>
              <a:rPr lang="en-US" sz="2000" dirty="0">
                <a:solidFill>
                  <a:srgbClr val="000066"/>
                </a:solidFill>
              </a:rPr>
              <a:t> e </a:t>
            </a:r>
            <a:r>
              <a:rPr lang="en-US" sz="2000" dirty="0" err="1">
                <a:solidFill>
                  <a:srgbClr val="000066"/>
                </a:solidFill>
              </a:rPr>
              <a:t>gli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elettroni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vengono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combinati</a:t>
            </a:r>
            <a:r>
              <a:rPr lang="en-US" sz="2000" dirty="0">
                <a:solidFill>
                  <a:srgbClr val="000066"/>
                </a:solidFill>
              </a:rPr>
              <a:t> con </a:t>
            </a:r>
            <a:r>
              <a:rPr lang="en-US" sz="2000" dirty="0" err="1">
                <a:solidFill>
                  <a:srgbClr val="000066"/>
                </a:solidFill>
              </a:rPr>
              <a:t>gli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accettori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specifici</a:t>
            </a:r>
            <a:r>
              <a:rPr lang="en-US" sz="2000" dirty="0">
                <a:solidFill>
                  <a:srgbClr val="000066"/>
                </a:solidFill>
              </a:rPr>
              <a:t> (NAD+ e FAD)</a:t>
            </a:r>
          </a:p>
          <a:p>
            <a:pPr algn="just" eaLnBrk="0" hangingPunct="0">
              <a:defRPr/>
            </a:pPr>
            <a:endParaRPr lang="en-US" sz="2000" dirty="0">
              <a:solidFill>
                <a:srgbClr val="000066"/>
              </a:solidFill>
            </a:endParaRPr>
          </a:p>
          <a:p>
            <a:pPr algn="just" eaLnBrk="0" hangingPunct="0">
              <a:buFontTx/>
              <a:buChar char="•"/>
              <a:defRPr/>
            </a:pPr>
            <a:r>
              <a:rPr lang="en-US" sz="2000" dirty="0">
                <a:solidFill>
                  <a:srgbClr val="000066"/>
                </a:solidFill>
              </a:rPr>
              <a:t>   </a:t>
            </a:r>
            <a:r>
              <a:rPr lang="en-US" sz="2000" dirty="0" err="1">
                <a:solidFill>
                  <a:srgbClr val="000066"/>
                </a:solidFill>
              </a:rPr>
              <a:t>Viene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prodotta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una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molecola</a:t>
            </a:r>
            <a:r>
              <a:rPr lang="en-US" sz="2000" dirty="0">
                <a:solidFill>
                  <a:srgbClr val="000066"/>
                </a:solidFill>
              </a:rPr>
              <a:t> </a:t>
            </a:r>
            <a:r>
              <a:rPr lang="en-US" sz="2000" dirty="0" err="1">
                <a:solidFill>
                  <a:srgbClr val="000066"/>
                </a:solidFill>
              </a:rPr>
              <a:t>di</a:t>
            </a:r>
            <a:r>
              <a:rPr lang="en-US" sz="2000" dirty="0">
                <a:solidFill>
                  <a:srgbClr val="000066"/>
                </a:solidFill>
              </a:rPr>
              <a:t> ATP.</a:t>
            </a:r>
            <a:endParaRPr lang="en-US" sz="2400" baseline="-25000" dirty="0">
              <a:solidFill>
                <a:srgbClr val="000066"/>
              </a:solidFill>
            </a:endParaRPr>
          </a:p>
        </p:txBody>
      </p:sp>
      <p:pic>
        <p:nvPicPr>
          <p:cNvPr id="22535" name="Picture 13" descr="http://omodeo.anisn.it/omodeo/images/kreb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9700" y="141288"/>
            <a:ext cx="5099050" cy="635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7" grpId="0" animBg="1" autoUpdateAnimBg="0"/>
      <p:bldP spid="346119" grpId="0" animBg="1" autoUpdateAnimBg="0"/>
      <p:bldP spid="346120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piè di pagina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Prof. paolo abis</a:t>
            </a:r>
          </a:p>
        </p:txBody>
      </p:sp>
      <p:sp>
        <p:nvSpPr>
          <p:cNvPr id="23555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B997DC-2C54-426A-8A2F-C0A3495E13B1}" type="slidenum">
              <a:rPr lang="it-IT" smtClean="0"/>
              <a:pPr/>
              <a:t>21</a:t>
            </a:fld>
            <a:endParaRPr lang="it-IT" smtClean="0"/>
          </a:p>
        </p:txBody>
      </p:sp>
      <p:pic>
        <p:nvPicPr>
          <p:cNvPr id="23556" name="Immagin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9100" y="0"/>
            <a:ext cx="9563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88BB7E-BDE7-44E7-AE49-1E3232D0D662}" type="slidenum">
              <a:rPr lang="it-IT" smtClean="0"/>
              <a:pPr/>
              <a:t>22</a:t>
            </a:fld>
            <a:endParaRPr lang="it-IT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41300"/>
            <a:ext cx="8077200" cy="914400"/>
          </a:xfrm>
        </p:spPr>
        <p:txBody>
          <a:bodyPr/>
          <a:lstStyle/>
          <a:p>
            <a:pPr eaLnBrk="1" hangingPunct="1"/>
            <a:r>
              <a:rPr lang="fr-CA" b="1" smtClean="0">
                <a:solidFill>
                  <a:srgbClr val="FF0000"/>
                </a:solidFill>
              </a:rPr>
              <a:t>Bilancio del Ciclo di Krebs</a:t>
            </a:r>
            <a:endParaRPr lang="it-IT" b="1" smtClean="0">
              <a:solidFill>
                <a:srgbClr val="FF0000"/>
              </a:solidFill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" y="1766888"/>
            <a:ext cx="3086100" cy="1701800"/>
          </a:xfrm>
        </p:spPr>
        <p:txBody>
          <a:bodyPr/>
          <a:lstStyle/>
          <a:p>
            <a:pPr eaLnBrk="1" hangingPunct="1"/>
            <a:r>
              <a:rPr lang="it-IT" sz="2800" smtClean="0"/>
              <a:t>Durante il ciclo di Krebs </a:t>
            </a:r>
            <a:r>
              <a:rPr lang="it-IT" sz="2800" b="1" smtClean="0">
                <a:solidFill>
                  <a:srgbClr val="FF0000"/>
                </a:solidFill>
              </a:rPr>
              <a:t>una singola molecola di Acetil-CoA </a:t>
            </a:r>
            <a:r>
              <a:rPr lang="it-IT" sz="2800" smtClean="0"/>
              <a:t>produce:</a:t>
            </a:r>
          </a:p>
        </p:txBody>
      </p:sp>
      <p:grpSp>
        <p:nvGrpSpPr>
          <p:cNvPr id="24581" name="Group 14"/>
          <p:cNvGrpSpPr>
            <a:grpSpLocks/>
          </p:cNvGrpSpPr>
          <p:nvPr/>
        </p:nvGrpSpPr>
        <p:grpSpPr bwMode="auto">
          <a:xfrm>
            <a:off x="4440238" y="1057275"/>
            <a:ext cx="3878262" cy="1401763"/>
            <a:chOff x="384" y="1848"/>
            <a:chExt cx="1936" cy="301"/>
          </a:xfrm>
        </p:grpSpPr>
        <p:sp>
          <p:nvSpPr>
            <p:cNvPr id="24593" name="AutoShape 6"/>
            <p:cNvSpPr>
              <a:spLocks noChangeArrowheads="1"/>
            </p:cNvSpPr>
            <p:nvPr/>
          </p:nvSpPr>
          <p:spPr bwMode="auto">
            <a:xfrm>
              <a:off x="384" y="1848"/>
              <a:ext cx="1936" cy="30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8488C4">
                    <a:alpha val="39998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94" name="Text Box 7"/>
            <p:cNvSpPr txBox="1">
              <a:spLocks noChangeArrowheads="1"/>
            </p:cNvSpPr>
            <p:nvPr/>
          </p:nvSpPr>
          <p:spPr bwMode="auto">
            <a:xfrm>
              <a:off x="406" y="1875"/>
              <a:ext cx="18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000" b="1">
                  <a:solidFill>
                    <a:srgbClr val="000066"/>
                  </a:solidFill>
                </a:rPr>
                <a:t>3 molecole di NADH</a:t>
              </a:r>
            </a:p>
          </p:txBody>
        </p:sp>
      </p:grpSp>
      <p:grpSp>
        <p:nvGrpSpPr>
          <p:cNvPr id="24582" name="Group 15"/>
          <p:cNvGrpSpPr>
            <a:grpSpLocks/>
          </p:cNvGrpSpPr>
          <p:nvPr/>
        </p:nvGrpSpPr>
        <p:grpSpPr bwMode="auto">
          <a:xfrm>
            <a:off x="4611688" y="2419350"/>
            <a:ext cx="3416300" cy="1660525"/>
            <a:chOff x="382" y="2328"/>
            <a:chExt cx="1706" cy="357"/>
          </a:xfrm>
        </p:grpSpPr>
        <p:sp>
          <p:nvSpPr>
            <p:cNvPr id="24591" name="AutoShape 8"/>
            <p:cNvSpPr>
              <a:spLocks noChangeArrowheads="1"/>
            </p:cNvSpPr>
            <p:nvPr/>
          </p:nvSpPr>
          <p:spPr bwMode="auto">
            <a:xfrm>
              <a:off x="408" y="2328"/>
              <a:ext cx="1680" cy="35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8488C4">
                    <a:alpha val="39998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92" name="Text Box 9"/>
            <p:cNvSpPr txBox="1">
              <a:spLocks noChangeArrowheads="1"/>
            </p:cNvSpPr>
            <p:nvPr/>
          </p:nvSpPr>
          <p:spPr bwMode="auto">
            <a:xfrm>
              <a:off x="382" y="2371"/>
              <a:ext cx="1628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400" b="1">
                  <a:solidFill>
                    <a:srgbClr val="000066"/>
                  </a:solidFill>
                </a:rPr>
                <a:t>1 molecola di FADH</a:t>
              </a:r>
              <a:r>
                <a:rPr lang="it-IT" sz="2400" b="1" baseline="-25000">
                  <a:solidFill>
                    <a:srgbClr val="000066"/>
                  </a:solidFill>
                </a:rPr>
                <a:t>2</a:t>
              </a:r>
            </a:p>
          </p:txBody>
        </p:sp>
      </p:grpSp>
      <p:grpSp>
        <p:nvGrpSpPr>
          <p:cNvPr id="24583" name="Group 16"/>
          <p:cNvGrpSpPr>
            <a:grpSpLocks/>
          </p:cNvGrpSpPr>
          <p:nvPr/>
        </p:nvGrpSpPr>
        <p:grpSpPr bwMode="auto">
          <a:xfrm>
            <a:off x="4695825" y="3817938"/>
            <a:ext cx="3363913" cy="1549400"/>
            <a:chOff x="376" y="2976"/>
            <a:chExt cx="1680" cy="333"/>
          </a:xfrm>
        </p:grpSpPr>
        <p:sp>
          <p:nvSpPr>
            <p:cNvPr id="24589" name="AutoShape 10"/>
            <p:cNvSpPr>
              <a:spLocks noChangeArrowheads="1"/>
            </p:cNvSpPr>
            <p:nvPr/>
          </p:nvSpPr>
          <p:spPr bwMode="auto">
            <a:xfrm>
              <a:off x="376" y="2976"/>
              <a:ext cx="1680" cy="33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8488C4">
                    <a:alpha val="39998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90" name="Text Box 11"/>
            <p:cNvSpPr txBox="1">
              <a:spLocks noChangeArrowheads="1"/>
            </p:cNvSpPr>
            <p:nvPr/>
          </p:nvSpPr>
          <p:spPr bwMode="auto">
            <a:xfrm>
              <a:off x="502" y="3019"/>
              <a:ext cx="1476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400" b="1">
                  <a:solidFill>
                    <a:srgbClr val="000066"/>
                  </a:solidFill>
                </a:rPr>
                <a:t>1 molecola di ATP</a:t>
              </a:r>
              <a:endParaRPr lang="it-IT" sz="2400" b="1" baseline="-25000">
                <a:solidFill>
                  <a:srgbClr val="000066"/>
                </a:solidFill>
              </a:endParaRPr>
            </a:p>
          </p:txBody>
        </p:sp>
      </p:grpSp>
      <p:grpSp>
        <p:nvGrpSpPr>
          <p:cNvPr id="24584" name="Group 17"/>
          <p:cNvGrpSpPr>
            <a:grpSpLocks/>
          </p:cNvGrpSpPr>
          <p:nvPr/>
        </p:nvGrpSpPr>
        <p:grpSpPr bwMode="auto">
          <a:xfrm>
            <a:off x="4713288" y="5308600"/>
            <a:ext cx="3365500" cy="1549400"/>
            <a:chOff x="376" y="3456"/>
            <a:chExt cx="1680" cy="333"/>
          </a:xfrm>
        </p:grpSpPr>
        <p:sp>
          <p:nvSpPr>
            <p:cNvPr id="24587" name="AutoShape 12"/>
            <p:cNvSpPr>
              <a:spLocks noChangeArrowheads="1"/>
            </p:cNvSpPr>
            <p:nvPr/>
          </p:nvSpPr>
          <p:spPr bwMode="auto">
            <a:xfrm>
              <a:off x="376" y="3456"/>
              <a:ext cx="1680" cy="33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8488C4">
                    <a:alpha val="39998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88" name="Text Box 13"/>
            <p:cNvSpPr txBox="1">
              <a:spLocks noChangeArrowheads="1"/>
            </p:cNvSpPr>
            <p:nvPr/>
          </p:nvSpPr>
          <p:spPr bwMode="auto">
            <a:xfrm>
              <a:off x="502" y="3499"/>
              <a:ext cx="1476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400" b="1">
                  <a:solidFill>
                    <a:srgbClr val="000066"/>
                  </a:solidFill>
                </a:rPr>
                <a:t>2 molecole di CO</a:t>
              </a:r>
              <a:r>
                <a:rPr lang="it-IT" sz="2400" b="1" baseline="-25000">
                  <a:solidFill>
                    <a:srgbClr val="000066"/>
                  </a:solidFill>
                </a:rPr>
                <a:t>2</a:t>
              </a:r>
            </a:p>
          </p:txBody>
        </p:sp>
      </p:grpSp>
      <p:sp>
        <p:nvSpPr>
          <p:cNvPr id="24585" name="CasellaDiTesto 18"/>
          <p:cNvSpPr txBox="1">
            <a:spLocks noChangeArrowheads="1"/>
          </p:cNvSpPr>
          <p:nvPr/>
        </p:nvSpPr>
        <p:spPr bwMode="auto">
          <a:xfrm>
            <a:off x="0" y="5597525"/>
            <a:ext cx="3752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rgbClr val="0033CC"/>
                </a:solidFill>
              </a:rPr>
              <a:t>IL TUTTO VA MOLTIPLICATO PER DUE!!</a:t>
            </a:r>
          </a:p>
        </p:txBody>
      </p:sp>
      <p:sp>
        <p:nvSpPr>
          <p:cNvPr id="20" name="Freccia a destra 19"/>
          <p:cNvSpPr/>
          <p:nvPr/>
        </p:nvSpPr>
        <p:spPr>
          <a:xfrm>
            <a:off x="2443163" y="4603750"/>
            <a:ext cx="1371600" cy="441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numero diapositiva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ECC7D7-215A-4AE8-9413-1610E624A24E}" type="slidenum">
              <a:rPr lang="it-IT" smtClean="0"/>
              <a:pPr/>
              <a:t>23</a:t>
            </a:fld>
            <a:endParaRPr lang="it-IT" smtClean="0"/>
          </a:p>
        </p:txBody>
      </p:sp>
      <p:sp>
        <p:nvSpPr>
          <p:cNvPr id="25603" name="Rectangle 17"/>
          <p:cNvSpPr>
            <a:spLocks noGrp="1" noChangeArrowheads="1"/>
          </p:cNvSpPr>
          <p:nvPr>
            <p:ph type="title"/>
          </p:nvPr>
        </p:nvSpPr>
        <p:spPr>
          <a:xfrm>
            <a:off x="0" y="315913"/>
            <a:ext cx="8077200" cy="914400"/>
          </a:xfrm>
        </p:spPr>
        <p:txBody>
          <a:bodyPr/>
          <a:lstStyle/>
          <a:p>
            <a:pPr eaLnBrk="1" hangingPunct="1"/>
            <a:r>
              <a:rPr lang="it-IT" sz="3200" b="1" smtClean="0">
                <a:solidFill>
                  <a:srgbClr val="FF0000"/>
                </a:solidFill>
              </a:rPr>
              <a:t>TERZA FASE:</a:t>
            </a:r>
            <a:br>
              <a:rPr lang="it-IT" sz="3200" b="1" smtClean="0">
                <a:solidFill>
                  <a:srgbClr val="FF0000"/>
                </a:solidFill>
              </a:rPr>
            </a:br>
            <a:r>
              <a:rPr lang="it-IT" sz="3200" b="1" smtClean="0">
                <a:solidFill>
                  <a:srgbClr val="FF0000"/>
                </a:solidFill>
              </a:rPr>
              <a:t>Catena di trasporto di elettroni e fosforilazione ossidativa</a:t>
            </a:r>
            <a:endParaRPr lang="fr-CA" sz="3200" b="1" smtClean="0">
              <a:solidFill>
                <a:srgbClr val="FF0000"/>
              </a:solidFill>
            </a:endParaRPr>
          </a:p>
        </p:txBody>
      </p:sp>
      <p:sp>
        <p:nvSpPr>
          <p:cNvPr id="25604" name="Rectangle 18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14513"/>
            <a:ext cx="3438525" cy="4495800"/>
          </a:xfrm>
        </p:spPr>
        <p:txBody>
          <a:bodyPr/>
          <a:lstStyle/>
          <a:p>
            <a:pPr eaLnBrk="1" hangingPunct="1"/>
            <a:r>
              <a:rPr lang="fr-CA" sz="2400" b="1" smtClean="0"/>
              <a:t>Invenzione « recente »</a:t>
            </a:r>
          </a:p>
          <a:p>
            <a:pPr eaLnBrk="1" hangingPunct="1">
              <a:buFontTx/>
              <a:buNone/>
            </a:pPr>
            <a:endParaRPr lang="fr-CA" sz="2400" b="1" smtClean="0"/>
          </a:p>
          <a:p>
            <a:pPr eaLnBrk="1" hangingPunct="1"/>
            <a:r>
              <a:rPr lang="fr-CA" sz="2400" b="1" smtClean="0"/>
              <a:t>Avviene nella Membrana interna dei mitocondri</a:t>
            </a:r>
          </a:p>
          <a:p>
            <a:pPr eaLnBrk="1" hangingPunct="1">
              <a:buFontTx/>
              <a:buNone/>
            </a:pPr>
            <a:endParaRPr lang="fr-CA" sz="2400" b="1" smtClean="0"/>
          </a:p>
          <a:p>
            <a:pPr eaLnBrk="1" hangingPunct="1"/>
            <a:r>
              <a:rPr lang="fr-CA" sz="2400" b="1" smtClean="0"/>
              <a:t>Produzione di 34 ATP da ogni  molecola di glucosio</a:t>
            </a:r>
          </a:p>
        </p:txBody>
      </p:sp>
      <p:pic>
        <p:nvPicPr>
          <p:cNvPr id="25605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4613" y="1733550"/>
            <a:ext cx="4706937" cy="4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9205" name="Rectangle 21"/>
          <p:cNvSpPr>
            <a:spLocks noChangeArrowheads="1"/>
          </p:cNvSpPr>
          <p:nvPr/>
        </p:nvSpPr>
        <p:spPr bwMode="auto">
          <a:xfrm>
            <a:off x="6481763" y="2016125"/>
            <a:ext cx="2662237" cy="366713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79216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>
                <a:solidFill>
                  <a:schemeClr val="tx2"/>
                </a:solidFill>
                <a:latin typeface="Trebuchet MS" pitchFamily="34" charset="0"/>
              </a:rPr>
              <a:t>spazio  </a:t>
            </a:r>
            <a:r>
              <a:rPr lang="it-IT" dirty="0" err="1">
                <a:solidFill>
                  <a:schemeClr val="tx2"/>
                </a:solidFill>
                <a:latin typeface="Trebuchet MS" pitchFamily="34" charset="0"/>
              </a:rPr>
              <a:t>intramenbranale</a:t>
            </a:r>
            <a:endParaRPr lang="it-IT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5607" name="Line 22"/>
          <p:cNvSpPr>
            <a:spLocks noChangeShapeType="1"/>
          </p:cNvSpPr>
          <p:nvPr/>
        </p:nvSpPr>
        <p:spPr bwMode="auto">
          <a:xfrm flipH="1">
            <a:off x="6419850" y="2382838"/>
            <a:ext cx="1333500" cy="812800"/>
          </a:xfrm>
          <a:prstGeom prst="line">
            <a:avLst/>
          </a:prstGeom>
          <a:noFill/>
          <a:ln w="28575">
            <a:solidFill>
              <a:srgbClr val="66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861447"/>
            <a:ext cx="9144000" cy="914400"/>
          </a:xfrm>
        </p:spPr>
        <p:txBody>
          <a:bodyPr/>
          <a:lstStyle/>
          <a:p>
            <a:pPr algn="just"/>
            <a:r>
              <a:rPr lang="it-IT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È lo stato in cui si registra la più grande produzione di ATP ed ha luogo nella </a:t>
            </a:r>
            <a:r>
              <a:rPr lang="it-IT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membrana interna del mitocondrio</a:t>
            </a:r>
            <a:r>
              <a:rPr lang="it-IT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La catena di trasporto degli elettroni è costituita da una serie di molecole che operano in successione e sono alimentanti dagli elettroni portati da </a:t>
            </a:r>
            <a:r>
              <a:rPr lang="it-IT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NADH</a:t>
            </a:r>
            <a:r>
              <a:rPr lang="it-IT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it-IT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FADH</a:t>
            </a:r>
            <a:r>
              <a:rPr lang="it-IT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Al termine della catena si trova l’</a:t>
            </a:r>
            <a:r>
              <a:rPr lang="it-IT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ossigeno</a:t>
            </a:r>
            <a:r>
              <a:rPr lang="it-IT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che accoglie gli elettroni uscenti della catena e che gli consentono di legarsi ad un idrogeno per formare una molecola d’acqua. Da questo processo si ricavano </a:t>
            </a:r>
            <a:r>
              <a:rPr lang="it-IT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 ATP per molecola di glucosio.</a:t>
            </a:r>
            <a:endParaRPr lang="it-IT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4C54C0-24A8-4BCC-99C0-BEB828905536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4C54C0-24A8-4BCC-99C0-BEB828905536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  <p:pic>
        <p:nvPicPr>
          <p:cNvPr id="47108" name="Picture 4" descr="http://docplayer.it/docs-images/26/7388610/images/40-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8746"/>
            <a:ext cx="9154038" cy="57544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4C54C0-24A8-4BCC-99C0-BEB828905536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003" y="-571673"/>
            <a:ext cx="7630510" cy="781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6848E-F32E-4397-B4F5-D92850A3E505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  <p:pic>
        <p:nvPicPr>
          <p:cNvPr id="63490" name="Picture 2" descr="http://images.slideplayer.it/17/5436893/slides/slide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89B889-1957-44AA-A0DA-D4BD88020DE6}" type="slidenum">
              <a:rPr lang="it-IT" smtClean="0"/>
              <a:pPr/>
              <a:t>28</a:t>
            </a:fld>
            <a:endParaRPr lang="it-IT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787400"/>
            <a:ext cx="7650163" cy="762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</a:rPr>
              <a:t>L’Ossigeno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3" y="2133600"/>
            <a:ext cx="7783512" cy="3883025"/>
          </a:xfrm>
          <a:noFill/>
        </p:spPr>
        <p:txBody>
          <a:bodyPr anchor="ctr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800" dirty="0" smtClean="0"/>
              <a:t> </a:t>
            </a:r>
            <a:r>
              <a:rPr lang="en-US" sz="2800" dirty="0" err="1" smtClean="0"/>
              <a:t>Qual’è</a:t>
            </a:r>
            <a:r>
              <a:rPr lang="en-US" sz="2800" dirty="0" smtClean="0"/>
              <a:t> </a:t>
            </a:r>
            <a:r>
              <a:rPr lang="en-US" sz="2800" dirty="0" err="1" smtClean="0"/>
              <a:t>il</a:t>
            </a:r>
            <a:r>
              <a:rPr lang="en-US" sz="2800" dirty="0" smtClean="0"/>
              <a:t> </a:t>
            </a:r>
            <a:r>
              <a:rPr lang="en-US" sz="2800" dirty="0" err="1" smtClean="0"/>
              <a:t>ruolo</a:t>
            </a:r>
            <a:r>
              <a:rPr lang="en-US" sz="2800" dirty="0" smtClean="0"/>
              <a:t> dell’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?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</a:pPr>
            <a:endParaRPr lang="en-US" sz="2800" dirty="0" smtClean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it-IT" sz="2400" dirty="0" smtClean="0"/>
              <a:t>L'ossigeno è fondamentale per la respirazione perché agisce come accettore finale di elettroni dall’idrogeno dopo che tutta l’energia è stata estratta per la fabbricazione di ATP.</a:t>
            </a:r>
            <a:r>
              <a:rPr lang="en-US" sz="2800" dirty="0" smtClean="0"/>
              <a:t>	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800" dirty="0" smtClean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800" dirty="0" smtClean="0"/>
              <a:t>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 err="1" smtClean="0"/>
              <a:t>si</a:t>
            </a:r>
            <a:r>
              <a:rPr lang="en-US" sz="2800" dirty="0" smtClean="0"/>
              <a:t> </a:t>
            </a:r>
            <a:r>
              <a:rPr lang="en-US" sz="2800" dirty="0" err="1" smtClean="0"/>
              <a:t>combina</a:t>
            </a:r>
            <a:r>
              <a:rPr lang="en-US" sz="2800" dirty="0" smtClean="0"/>
              <a:t>  con 2H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sym typeface="Wingdings" pitchFamily="2" charset="2"/>
              </a:rPr>
              <a:t>acqua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metabolica</a:t>
            </a:r>
            <a:endParaRPr lang="en-US" sz="2800" dirty="0" smtClean="0"/>
          </a:p>
          <a:p>
            <a:pPr marL="0" lvl="1" indent="0" eaLnBrk="1" hangingPunct="1"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284C6A"/>
                </a:solidFill>
              </a:rPr>
              <a:t>	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800" dirty="0" smtClean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9871D9-6F73-46F6-9E54-E3FCA5695BA1}" type="slidenum">
              <a:rPr lang="it-IT" smtClean="0"/>
              <a:pPr/>
              <a:t>29</a:t>
            </a:fld>
            <a:endParaRPr lang="it-IT" smtClean="0"/>
          </a:p>
        </p:txBody>
      </p:sp>
      <p:pic>
        <p:nvPicPr>
          <p:cNvPr id="27652" name="Picture 2" descr="f0906_ISBN88-08-07675-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052513"/>
            <a:ext cx="7416800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447800" y="346075"/>
            <a:ext cx="58610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it-IT" sz="4000" b="1" dirty="0">
                <a:solidFill>
                  <a:srgbClr val="FF0000"/>
                </a:solidFill>
                <a:latin typeface="Trebuchet MS" pitchFamily="34" charset="0"/>
              </a:rPr>
              <a:t>Respirazione cellulare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EB6937-A5F9-455B-BBA6-24DEE15094CB}" type="slidenum">
              <a:rPr lang="it-IT" smtClean="0"/>
              <a:pPr/>
              <a:t>3</a:t>
            </a:fld>
            <a:endParaRPr lang="it-IT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077200" cy="914400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chemeClr val="accent2"/>
                </a:solidFill>
                <a:latin typeface="Comic Sans MS" pitchFamily="66" charset="0"/>
              </a:rPr>
              <a:t>Metabolismo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8229600" cy="935038"/>
          </a:xfrm>
        </p:spPr>
        <p:txBody>
          <a:bodyPr/>
          <a:lstStyle/>
          <a:p>
            <a:pPr eaLnBrk="1" hangingPunct="1">
              <a:lnSpc>
                <a:spcPct val="115000"/>
              </a:lnSpc>
              <a:buFontTx/>
              <a:buNone/>
            </a:pPr>
            <a:r>
              <a:rPr lang="it-IT" sz="2400" smtClean="0">
                <a:solidFill>
                  <a:srgbClr val="FFFF00"/>
                </a:solidFill>
              </a:rPr>
              <a:t>	</a:t>
            </a:r>
            <a:r>
              <a:rPr lang="it-IT" sz="2400" b="1" smtClean="0"/>
              <a:t>E’ </a:t>
            </a:r>
            <a:r>
              <a:rPr lang="it-IT" sz="2400" b="1" smtClean="0"/>
              <a:t>possibile individuare due gruppi fondamentali di reazioni chimiche: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116013" y="2132013"/>
            <a:ext cx="7486650" cy="579437"/>
            <a:chOff x="703" y="2024"/>
            <a:chExt cx="4716" cy="365"/>
          </a:xfrm>
        </p:grpSpPr>
        <p:sp>
          <p:nvSpPr>
            <p:cNvPr id="314373" name="Text Box 5"/>
            <p:cNvSpPr txBox="1">
              <a:spLocks noChangeArrowheads="1"/>
            </p:cNvSpPr>
            <p:nvPr/>
          </p:nvSpPr>
          <p:spPr bwMode="auto">
            <a:xfrm>
              <a:off x="703" y="2024"/>
              <a:ext cx="1859" cy="365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20000">
                  <a:srgbClr val="85C2FF"/>
                </a:gs>
                <a:gs pos="35000">
                  <a:srgbClr val="C4D6EB"/>
                </a:gs>
                <a:gs pos="50000">
                  <a:srgbClr val="FFEBFA"/>
                </a:gs>
                <a:gs pos="65000">
                  <a:srgbClr val="C4D6EB"/>
                </a:gs>
                <a:gs pos="8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3200" b="1" u="sng">
                  <a:solidFill>
                    <a:srgbClr val="5800B0"/>
                  </a:solidFill>
                </a:rPr>
                <a:t>Anabolismo</a:t>
              </a:r>
            </a:p>
          </p:txBody>
        </p:sp>
        <p:sp>
          <p:nvSpPr>
            <p:cNvPr id="314374" name="Text Box 6"/>
            <p:cNvSpPr txBox="1">
              <a:spLocks noChangeArrowheads="1"/>
            </p:cNvSpPr>
            <p:nvPr/>
          </p:nvSpPr>
          <p:spPr bwMode="auto">
            <a:xfrm>
              <a:off x="3560" y="2024"/>
              <a:ext cx="1859" cy="365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20000">
                  <a:srgbClr val="85C2FF"/>
                </a:gs>
                <a:gs pos="35000">
                  <a:srgbClr val="C4D6EB"/>
                </a:gs>
                <a:gs pos="50000">
                  <a:srgbClr val="FFEBFA"/>
                </a:gs>
                <a:gs pos="65000">
                  <a:srgbClr val="C4D6EB"/>
                </a:gs>
                <a:gs pos="8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3200" b="1" u="sng">
                  <a:solidFill>
                    <a:srgbClr val="5800B0"/>
                  </a:solidFill>
                </a:rPr>
                <a:t>Catabolismo: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116013" y="2852738"/>
            <a:ext cx="7488237" cy="971550"/>
            <a:chOff x="703" y="2478"/>
            <a:chExt cx="4717" cy="612"/>
          </a:xfrm>
        </p:grpSpPr>
        <p:sp>
          <p:nvSpPr>
            <p:cNvPr id="5138" name="Line 8"/>
            <p:cNvSpPr>
              <a:spLocks noChangeShapeType="1"/>
            </p:cNvSpPr>
            <p:nvPr/>
          </p:nvSpPr>
          <p:spPr bwMode="auto">
            <a:xfrm flipH="1">
              <a:off x="1632" y="2478"/>
              <a:ext cx="1" cy="272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4377" name="Text Box 9"/>
            <p:cNvSpPr txBox="1">
              <a:spLocks noChangeArrowheads="1"/>
            </p:cNvSpPr>
            <p:nvPr/>
          </p:nvSpPr>
          <p:spPr bwMode="auto">
            <a:xfrm>
              <a:off x="703" y="2840"/>
              <a:ext cx="1859" cy="250"/>
            </a:xfrm>
            <a:prstGeom prst="rect">
              <a:avLst/>
            </a:prstGeom>
            <a:gradFill rotWithShape="1">
              <a:gsLst>
                <a:gs pos="0">
                  <a:srgbClr val="6565D9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2000" b="1">
                  <a:solidFill>
                    <a:srgbClr val="5800B0"/>
                  </a:solidFill>
                  <a:latin typeface="Trebuchet MS" pitchFamily="34" charset="0"/>
                </a:rPr>
                <a:t>fase costruttiva</a:t>
              </a:r>
            </a:p>
          </p:txBody>
        </p:sp>
        <p:sp>
          <p:nvSpPr>
            <p:cNvPr id="314379" name="Text Box 11"/>
            <p:cNvSpPr txBox="1">
              <a:spLocks noChangeArrowheads="1"/>
            </p:cNvSpPr>
            <p:nvPr/>
          </p:nvSpPr>
          <p:spPr bwMode="auto">
            <a:xfrm>
              <a:off x="3561" y="2840"/>
              <a:ext cx="1859" cy="250"/>
            </a:xfrm>
            <a:prstGeom prst="rect">
              <a:avLst/>
            </a:prstGeom>
            <a:gradFill rotWithShape="1">
              <a:gsLst>
                <a:gs pos="0">
                  <a:srgbClr val="6565D9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2000" b="1">
                  <a:solidFill>
                    <a:srgbClr val="5800B0"/>
                  </a:solidFill>
                  <a:latin typeface="Trebuchet MS" pitchFamily="34" charset="0"/>
                </a:rPr>
                <a:t>fase di degradazione</a:t>
              </a:r>
            </a:p>
          </p:txBody>
        </p:sp>
        <p:sp>
          <p:nvSpPr>
            <p:cNvPr id="5141" name="Line 14"/>
            <p:cNvSpPr>
              <a:spLocks noChangeShapeType="1"/>
            </p:cNvSpPr>
            <p:nvPr/>
          </p:nvSpPr>
          <p:spPr bwMode="auto">
            <a:xfrm flipH="1">
              <a:off x="4490" y="2523"/>
              <a:ext cx="1" cy="272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116013" y="4003675"/>
            <a:ext cx="7486650" cy="1046163"/>
            <a:chOff x="703" y="3203"/>
            <a:chExt cx="4716" cy="659"/>
          </a:xfrm>
        </p:grpSpPr>
        <p:sp>
          <p:nvSpPr>
            <p:cNvPr id="314378" name="Text Box 10"/>
            <p:cNvSpPr txBox="1">
              <a:spLocks noChangeArrowheads="1"/>
            </p:cNvSpPr>
            <p:nvPr/>
          </p:nvSpPr>
          <p:spPr bwMode="auto">
            <a:xfrm>
              <a:off x="703" y="3612"/>
              <a:ext cx="1859" cy="250"/>
            </a:xfrm>
            <a:prstGeom prst="rect">
              <a:avLst/>
            </a:prstGeom>
            <a:gradFill rotWithShape="1">
              <a:gsLst>
                <a:gs pos="0">
                  <a:srgbClr val="6565D9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2000" b="1">
                  <a:solidFill>
                    <a:srgbClr val="5800B0"/>
                  </a:solidFill>
                  <a:latin typeface="Trebuchet MS" pitchFamily="34" charset="0"/>
                </a:rPr>
                <a:t>consumo di energia</a:t>
              </a:r>
            </a:p>
          </p:txBody>
        </p:sp>
        <p:sp>
          <p:nvSpPr>
            <p:cNvPr id="314380" name="Text Box 12"/>
            <p:cNvSpPr txBox="1">
              <a:spLocks noChangeArrowheads="1"/>
            </p:cNvSpPr>
            <p:nvPr/>
          </p:nvSpPr>
          <p:spPr bwMode="auto">
            <a:xfrm>
              <a:off x="3560" y="3612"/>
              <a:ext cx="1859" cy="250"/>
            </a:xfrm>
            <a:prstGeom prst="rect">
              <a:avLst/>
            </a:prstGeom>
            <a:gradFill rotWithShape="1">
              <a:gsLst>
                <a:gs pos="0">
                  <a:srgbClr val="6565D9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2000" b="1">
                  <a:solidFill>
                    <a:srgbClr val="5800B0"/>
                  </a:solidFill>
                  <a:latin typeface="Trebuchet MS" pitchFamily="34" charset="0"/>
                </a:rPr>
                <a:t>liberazione energia</a:t>
              </a:r>
            </a:p>
          </p:txBody>
        </p:sp>
        <p:sp>
          <p:nvSpPr>
            <p:cNvPr id="5136" name="Line 13"/>
            <p:cNvSpPr>
              <a:spLocks noChangeShapeType="1"/>
            </p:cNvSpPr>
            <p:nvPr/>
          </p:nvSpPr>
          <p:spPr bwMode="auto">
            <a:xfrm flipH="1">
              <a:off x="1632" y="3203"/>
              <a:ext cx="1" cy="272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37" name="Line 15"/>
            <p:cNvSpPr>
              <a:spLocks noChangeShapeType="1"/>
            </p:cNvSpPr>
            <p:nvPr/>
          </p:nvSpPr>
          <p:spPr bwMode="auto">
            <a:xfrm flipH="1">
              <a:off x="4490" y="3248"/>
              <a:ext cx="1" cy="272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117600" y="5084763"/>
            <a:ext cx="7486650" cy="1350962"/>
            <a:chOff x="703" y="3203"/>
            <a:chExt cx="4716" cy="851"/>
          </a:xfrm>
        </p:grpSpPr>
        <p:sp>
          <p:nvSpPr>
            <p:cNvPr id="314388" name="Text Box 20"/>
            <p:cNvSpPr txBox="1">
              <a:spLocks noChangeArrowheads="1"/>
            </p:cNvSpPr>
            <p:nvPr/>
          </p:nvSpPr>
          <p:spPr bwMode="auto">
            <a:xfrm>
              <a:off x="703" y="3612"/>
              <a:ext cx="1859" cy="442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2000" b="1">
                  <a:solidFill>
                    <a:srgbClr val="4E009C"/>
                  </a:solidFill>
                  <a:latin typeface="Trebuchet MS" pitchFamily="34" charset="0"/>
                </a:rPr>
                <a:t>Reazioni chimiche endoergoniche</a:t>
              </a:r>
            </a:p>
          </p:txBody>
        </p:sp>
        <p:sp>
          <p:nvSpPr>
            <p:cNvPr id="314389" name="Text Box 21"/>
            <p:cNvSpPr txBox="1">
              <a:spLocks noChangeArrowheads="1"/>
            </p:cNvSpPr>
            <p:nvPr/>
          </p:nvSpPr>
          <p:spPr bwMode="auto">
            <a:xfrm>
              <a:off x="3560" y="3612"/>
              <a:ext cx="1859" cy="442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2000" b="1">
                  <a:solidFill>
                    <a:srgbClr val="4E009C"/>
                  </a:solidFill>
                  <a:latin typeface="Trebuchet MS" pitchFamily="34" charset="0"/>
                </a:rPr>
                <a:t>Reazioni chimiche esoergoniche</a:t>
              </a:r>
            </a:p>
          </p:txBody>
        </p:sp>
        <p:sp>
          <p:nvSpPr>
            <p:cNvPr id="5132" name="Line 22"/>
            <p:cNvSpPr>
              <a:spLocks noChangeShapeType="1"/>
            </p:cNvSpPr>
            <p:nvPr/>
          </p:nvSpPr>
          <p:spPr bwMode="auto">
            <a:xfrm flipH="1">
              <a:off x="1632" y="3203"/>
              <a:ext cx="1" cy="272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5133" name="Line 23"/>
            <p:cNvSpPr>
              <a:spLocks noChangeShapeType="1"/>
            </p:cNvSpPr>
            <p:nvPr/>
          </p:nvSpPr>
          <p:spPr bwMode="auto">
            <a:xfrm flipH="1">
              <a:off x="4490" y="3248"/>
              <a:ext cx="1" cy="272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51D40B-C4CD-43EE-A2E7-8F5CDABE9572}" type="slidenum">
              <a:rPr lang="it-IT" smtClean="0"/>
              <a:pPr/>
              <a:t>4</a:t>
            </a:fld>
            <a:endParaRPr lang="it-IT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Metabolismo e energia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077200" cy="792163"/>
          </a:xfrm>
        </p:spPr>
        <p:txBody>
          <a:bodyPr/>
          <a:lstStyle/>
          <a:p>
            <a:pPr eaLnBrk="1" hangingPunct="1"/>
            <a:r>
              <a:rPr lang="it-IT" sz="1800" smtClean="0"/>
              <a:t>Gli organismi sono in grado di utilizzare soltanto due tipi di energia 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00113" y="2349500"/>
            <a:ext cx="7486650" cy="579438"/>
            <a:chOff x="703" y="2024"/>
            <a:chExt cx="4716" cy="365"/>
          </a:xfrm>
        </p:grpSpPr>
        <p:sp>
          <p:nvSpPr>
            <p:cNvPr id="316421" name="Text Box 5"/>
            <p:cNvSpPr txBox="1">
              <a:spLocks noChangeArrowheads="1"/>
            </p:cNvSpPr>
            <p:nvPr/>
          </p:nvSpPr>
          <p:spPr bwMode="auto">
            <a:xfrm>
              <a:off x="703" y="2024"/>
              <a:ext cx="1859" cy="365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20000">
                  <a:srgbClr val="85C2FF"/>
                </a:gs>
                <a:gs pos="35000">
                  <a:srgbClr val="C4D6EB"/>
                </a:gs>
                <a:gs pos="50000">
                  <a:srgbClr val="FFEBFA"/>
                </a:gs>
                <a:gs pos="65000">
                  <a:srgbClr val="C4D6EB"/>
                </a:gs>
                <a:gs pos="8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3200" b="1">
                  <a:solidFill>
                    <a:srgbClr val="5800B0"/>
                  </a:solidFill>
                </a:rPr>
                <a:t>En. Luminosa</a:t>
              </a:r>
            </a:p>
          </p:txBody>
        </p:sp>
        <p:sp>
          <p:nvSpPr>
            <p:cNvPr id="316422" name="Text Box 6"/>
            <p:cNvSpPr txBox="1">
              <a:spLocks noChangeArrowheads="1"/>
            </p:cNvSpPr>
            <p:nvPr/>
          </p:nvSpPr>
          <p:spPr bwMode="auto">
            <a:xfrm>
              <a:off x="3560" y="2024"/>
              <a:ext cx="1859" cy="365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20000">
                  <a:srgbClr val="85C2FF"/>
                </a:gs>
                <a:gs pos="35000">
                  <a:srgbClr val="C4D6EB"/>
                </a:gs>
                <a:gs pos="50000">
                  <a:srgbClr val="FFEBFA"/>
                </a:gs>
                <a:gs pos="65000">
                  <a:srgbClr val="C4D6EB"/>
                </a:gs>
                <a:gs pos="8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3200" b="1">
                  <a:solidFill>
                    <a:srgbClr val="5800B0"/>
                  </a:solidFill>
                </a:rPr>
                <a:t>En. Chimica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900113" y="3068638"/>
            <a:ext cx="7488237" cy="946150"/>
            <a:chOff x="703" y="2478"/>
            <a:chExt cx="4717" cy="700"/>
          </a:xfrm>
        </p:grpSpPr>
        <p:sp>
          <p:nvSpPr>
            <p:cNvPr id="6157" name="Line 8"/>
            <p:cNvSpPr>
              <a:spLocks noChangeShapeType="1"/>
            </p:cNvSpPr>
            <p:nvPr/>
          </p:nvSpPr>
          <p:spPr bwMode="auto">
            <a:xfrm flipH="1">
              <a:off x="1632" y="2478"/>
              <a:ext cx="1" cy="272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6425" name="Text Box 9"/>
            <p:cNvSpPr txBox="1">
              <a:spLocks noChangeArrowheads="1"/>
            </p:cNvSpPr>
            <p:nvPr/>
          </p:nvSpPr>
          <p:spPr bwMode="auto">
            <a:xfrm>
              <a:off x="703" y="2840"/>
              <a:ext cx="1859" cy="338"/>
            </a:xfrm>
            <a:prstGeom prst="rect">
              <a:avLst/>
            </a:prstGeom>
            <a:gradFill rotWithShape="1">
              <a:gsLst>
                <a:gs pos="0">
                  <a:srgbClr val="6565D9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2400" b="1">
                  <a:solidFill>
                    <a:srgbClr val="5800B0"/>
                  </a:solidFill>
                  <a:latin typeface="Trebuchet MS" pitchFamily="34" charset="0"/>
                </a:rPr>
                <a:t>Autotrofi</a:t>
              </a:r>
            </a:p>
          </p:txBody>
        </p:sp>
        <p:sp>
          <p:nvSpPr>
            <p:cNvPr id="316426" name="Text Box 10"/>
            <p:cNvSpPr txBox="1">
              <a:spLocks noChangeArrowheads="1"/>
            </p:cNvSpPr>
            <p:nvPr/>
          </p:nvSpPr>
          <p:spPr bwMode="auto">
            <a:xfrm>
              <a:off x="3561" y="2840"/>
              <a:ext cx="1859" cy="338"/>
            </a:xfrm>
            <a:prstGeom prst="rect">
              <a:avLst/>
            </a:prstGeom>
            <a:gradFill rotWithShape="1">
              <a:gsLst>
                <a:gs pos="0">
                  <a:srgbClr val="6565D9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2400" b="1">
                  <a:solidFill>
                    <a:srgbClr val="5800B0"/>
                  </a:solidFill>
                  <a:latin typeface="Trebuchet MS" pitchFamily="34" charset="0"/>
                </a:rPr>
                <a:t>Eterotrofi</a:t>
              </a:r>
            </a:p>
          </p:txBody>
        </p:sp>
        <p:sp>
          <p:nvSpPr>
            <p:cNvPr id="6160" name="Line 11"/>
            <p:cNvSpPr>
              <a:spLocks noChangeShapeType="1"/>
            </p:cNvSpPr>
            <p:nvPr/>
          </p:nvSpPr>
          <p:spPr bwMode="auto">
            <a:xfrm flipH="1">
              <a:off x="4490" y="2523"/>
              <a:ext cx="1" cy="272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00113" y="4292600"/>
            <a:ext cx="7488237" cy="946150"/>
            <a:chOff x="703" y="2478"/>
            <a:chExt cx="4717" cy="700"/>
          </a:xfrm>
        </p:grpSpPr>
        <p:sp>
          <p:nvSpPr>
            <p:cNvPr id="6153" name="Line 13"/>
            <p:cNvSpPr>
              <a:spLocks noChangeShapeType="1"/>
            </p:cNvSpPr>
            <p:nvPr/>
          </p:nvSpPr>
          <p:spPr bwMode="auto">
            <a:xfrm flipH="1">
              <a:off x="1632" y="2478"/>
              <a:ext cx="1" cy="272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6430" name="Text Box 14"/>
            <p:cNvSpPr txBox="1">
              <a:spLocks noChangeArrowheads="1"/>
            </p:cNvSpPr>
            <p:nvPr/>
          </p:nvSpPr>
          <p:spPr bwMode="auto">
            <a:xfrm>
              <a:off x="703" y="2840"/>
              <a:ext cx="1859" cy="338"/>
            </a:xfrm>
            <a:prstGeom prst="rect">
              <a:avLst/>
            </a:prstGeom>
            <a:gradFill rotWithShape="1">
              <a:gsLst>
                <a:gs pos="0">
                  <a:srgbClr val="6565D9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2400" b="1">
                  <a:solidFill>
                    <a:srgbClr val="5800B0"/>
                  </a:solidFill>
                  <a:latin typeface="Trebuchet MS" pitchFamily="34" charset="0"/>
                </a:rPr>
                <a:t>Fotosintesi</a:t>
              </a:r>
            </a:p>
          </p:txBody>
        </p:sp>
        <p:sp>
          <p:nvSpPr>
            <p:cNvPr id="316431" name="Text Box 15"/>
            <p:cNvSpPr txBox="1">
              <a:spLocks noChangeArrowheads="1"/>
            </p:cNvSpPr>
            <p:nvPr/>
          </p:nvSpPr>
          <p:spPr bwMode="auto">
            <a:xfrm>
              <a:off x="3561" y="2840"/>
              <a:ext cx="1859" cy="338"/>
            </a:xfrm>
            <a:prstGeom prst="rect">
              <a:avLst/>
            </a:prstGeom>
            <a:gradFill rotWithShape="1">
              <a:gsLst>
                <a:gs pos="0">
                  <a:srgbClr val="6565D9"/>
                </a:gs>
                <a:gs pos="100000">
                  <a:schemeClr val="bg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it-IT" sz="2400" b="1">
                  <a:solidFill>
                    <a:srgbClr val="5800B0"/>
                  </a:solidFill>
                  <a:latin typeface="Trebuchet MS" pitchFamily="34" charset="0"/>
                </a:rPr>
                <a:t>Respirazione cell.</a:t>
              </a:r>
            </a:p>
          </p:txBody>
        </p:sp>
        <p:sp>
          <p:nvSpPr>
            <p:cNvPr id="6156" name="Line 16"/>
            <p:cNvSpPr>
              <a:spLocks noChangeShapeType="1"/>
            </p:cNvSpPr>
            <p:nvPr/>
          </p:nvSpPr>
          <p:spPr bwMode="auto">
            <a:xfrm flipH="1">
              <a:off x="4490" y="2523"/>
              <a:ext cx="1" cy="272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562CA3-328F-47D6-9EFD-4F40EFEA5256}" type="slidenum">
              <a:rPr lang="it-IT" smtClean="0"/>
              <a:pPr/>
              <a:t>5</a:t>
            </a:fld>
            <a:endParaRPr lang="it-IT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077200" cy="914400"/>
          </a:xfrm>
        </p:spPr>
        <p:txBody>
          <a:bodyPr/>
          <a:lstStyle/>
          <a:p>
            <a:pPr eaLnBrk="1" hangingPunct="1"/>
            <a:r>
              <a:rPr lang="it-IT" sz="3600" smtClean="0"/>
              <a:t>Metabolismo e energia</a:t>
            </a:r>
          </a:p>
        </p:txBody>
      </p:sp>
      <p:sp>
        <p:nvSpPr>
          <p:cNvPr id="320519" name="Text Box 7"/>
          <p:cNvSpPr txBox="1">
            <a:spLocks noChangeArrowheads="1"/>
          </p:cNvSpPr>
          <p:nvPr/>
        </p:nvSpPr>
        <p:spPr bwMode="auto">
          <a:xfrm>
            <a:off x="900113" y="1125538"/>
            <a:ext cx="2951162" cy="701675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000" b="1">
                <a:solidFill>
                  <a:srgbClr val="4E009C"/>
                </a:solidFill>
                <a:latin typeface="Trebuchet MS" pitchFamily="34" charset="0"/>
              </a:rPr>
              <a:t>Reazioni chimiche endoergoniche</a:t>
            </a:r>
          </a:p>
        </p:txBody>
      </p:sp>
      <p:sp>
        <p:nvSpPr>
          <p:cNvPr id="320520" name="Text Box 8"/>
          <p:cNvSpPr txBox="1">
            <a:spLocks noChangeArrowheads="1"/>
          </p:cNvSpPr>
          <p:nvPr/>
        </p:nvSpPr>
        <p:spPr bwMode="auto">
          <a:xfrm>
            <a:off x="5364163" y="1125538"/>
            <a:ext cx="2951162" cy="701675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000" b="1">
                <a:solidFill>
                  <a:srgbClr val="4E009C"/>
                </a:solidFill>
                <a:latin typeface="Trebuchet MS" pitchFamily="34" charset="0"/>
              </a:rPr>
              <a:t>Reazioni chimiche esoergoniche</a:t>
            </a:r>
          </a:p>
        </p:txBody>
      </p:sp>
      <p:sp>
        <p:nvSpPr>
          <p:cNvPr id="320521" name="Line 9"/>
          <p:cNvSpPr>
            <a:spLocks noChangeShapeType="1"/>
          </p:cNvSpPr>
          <p:nvPr/>
        </p:nvSpPr>
        <p:spPr bwMode="auto">
          <a:xfrm flipH="1">
            <a:off x="2339975" y="1916113"/>
            <a:ext cx="1588" cy="431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20522" name="Line 10"/>
          <p:cNvSpPr>
            <a:spLocks noChangeShapeType="1"/>
          </p:cNvSpPr>
          <p:nvPr/>
        </p:nvSpPr>
        <p:spPr bwMode="auto">
          <a:xfrm flipH="1">
            <a:off x="6877050" y="1916113"/>
            <a:ext cx="1588" cy="4318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320524" name="Text Box 12"/>
          <p:cNvSpPr txBox="1">
            <a:spLocks noChangeArrowheads="1"/>
          </p:cNvSpPr>
          <p:nvPr/>
        </p:nvSpPr>
        <p:spPr bwMode="auto">
          <a:xfrm>
            <a:off x="900113" y="5084763"/>
            <a:ext cx="2951162" cy="1311275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000" b="1">
                <a:solidFill>
                  <a:srgbClr val="4E009C"/>
                </a:solidFill>
                <a:latin typeface="Trebuchet MS" pitchFamily="34" charset="0"/>
              </a:rPr>
              <a:t>Il contenuto energetico dei reagenti è </a:t>
            </a:r>
            <a:r>
              <a:rPr lang="it-IT" sz="2000" b="1" u="sng">
                <a:solidFill>
                  <a:srgbClr val="D60093"/>
                </a:solidFill>
                <a:latin typeface="Trebuchet MS" pitchFamily="34" charset="0"/>
              </a:rPr>
              <a:t>minore</a:t>
            </a:r>
            <a:r>
              <a:rPr lang="it-IT" sz="2000" b="1" u="sng">
                <a:solidFill>
                  <a:srgbClr val="4E009C"/>
                </a:solidFill>
                <a:latin typeface="Trebuchet MS" pitchFamily="34" charset="0"/>
              </a:rPr>
              <a:t> </a:t>
            </a:r>
            <a:r>
              <a:rPr lang="it-IT" sz="2000" b="1">
                <a:solidFill>
                  <a:srgbClr val="4E009C"/>
                </a:solidFill>
                <a:latin typeface="Trebuchet MS" pitchFamily="34" charset="0"/>
              </a:rPr>
              <a:t>di quello dei prodotti</a:t>
            </a:r>
          </a:p>
        </p:txBody>
      </p:sp>
      <p:sp>
        <p:nvSpPr>
          <p:cNvPr id="320525" name="Text Box 13"/>
          <p:cNvSpPr txBox="1">
            <a:spLocks noChangeArrowheads="1"/>
          </p:cNvSpPr>
          <p:nvPr/>
        </p:nvSpPr>
        <p:spPr bwMode="auto">
          <a:xfrm>
            <a:off x="5508625" y="5013325"/>
            <a:ext cx="2951163" cy="1311275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000" b="1">
                <a:solidFill>
                  <a:srgbClr val="4E009C"/>
                </a:solidFill>
                <a:latin typeface="Trebuchet MS" pitchFamily="34" charset="0"/>
              </a:rPr>
              <a:t>Il contenuto energetico dei reagenti è </a:t>
            </a:r>
            <a:r>
              <a:rPr lang="it-IT" sz="2000" b="1" u="sng">
                <a:solidFill>
                  <a:srgbClr val="D60093"/>
                </a:solidFill>
                <a:latin typeface="Trebuchet MS" pitchFamily="34" charset="0"/>
              </a:rPr>
              <a:t>maggiore</a:t>
            </a:r>
            <a:r>
              <a:rPr lang="it-IT" sz="2000" b="1">
                <a:solidFill>
                  <a:srgbClr val="4E009C"/>
                </a:solidFill>
                <a:latin typeface="Trebuchet MS" pitchFamily="34" charset="0"/>
              </a:rPr>
              <a:t> di quello dei prodotti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55650" y="2349500"/>
            <a:ext cx="3960813" cy="2676525"/>
            <a:chOff x="476" y="1480"/>
            <a:chExt cx="2495" cy="1686"/>
          </a:xfrm>
        </p:grpSpPr>
        <p:pic>
          <p:nvPicPr>
            <p:cNvPr id="7187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" y="1480"/>
              <a:ext cx="2086" cy="1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8" name="Text Box 14"/>
            <p:cNvSpPr txBox="1">
              <a:spLocks noChangeArrowheads="1"/>
            </p:cNvSpPr>
            <p:nvPr/>
          </p:nvSpPr>
          <p:spPr bwMode="auto">
            <a:xfrm>
              <a:off x="657" y="2750"/>
              <a:ext cx="953" cy="19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 b="1">
                  <a:solidFill>
                    <a:srgbClr val="390072"/>
                  </a:solidFill>
                  <a:latin typeface="Trebuchet MS" pitchFamily="34" charset="0"/>
                </a:rPr>
                <a:t>E. reagenti</a:t>
              </a:r>
            </a:p>
          </p:txBody>
        </p:sp>
        <p:sp>
          <p:nvSpPr>
            <p:cNvPr id="7189" name="Text Box 16"/>
            <p:cNvSpPr txBox="1">
              <a:spLocks noChangeArrowheads="1"/>
            </p:cNvSpPr>
            <p:nvPr/>
          </p:nvSpPr>
          <p:spPr bwMode="auto">
            <a:xfrm>
              <a:off x="2018" y="1923"/>
              <a:ext cx="953" cy="19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 b="1">
                  <a:solidFill>
                    <a:srgbClr val="390072"/>
                  </a:solidFill>
                  <a:latin typeface="Trebuchet MS" pitchFamily="34" charset="0"/>
                </a:rPr>
                <a:t>E. prodotti</a:t>
              </a:r>
            </a:p>
          </p:txBody>
        </p:sp>
        <p:sp>
          <p:nvSpPr>
            <p:cNvPr id="7190" name="Text Box 18"/>
            <p:cNvSpPr txBox="1">
              <a:spLocks noChangeArrowheads="1"/>
            </p:cNvSpPr>
            <p:nvPr/>
          </p:nvSpPr>
          <p:spPr bwMode="auto">
            <a:xfrm>
              <a:off x="1701" y="2205"/>
              <a:ext cx="726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 b="1">
                  <a:solidFill>
                    <a:srgbClr val="390072"/>
                  </a:solidFill>
                  <a:latin typeface="Trebuchet MS" pitchFamily="34" charset="0"/>
                </a:rPr>
                <a:t>E. assorbita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148263" y="2420938"/>
            <a:ext cx="3455987" cy="2571750"/>
            <a:chOff x="3243" y="1525"/>
            <a:chExt cx="2177" cy="1620"/>
          </a:xfrm>
        </p:grpSpPr>
        <p:pic>
          <p:nvPicPr>
            <p:cNvPr id="718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43" y="1525"/>
              <a:ext cx="2177" cy="1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4" name="Text Box 15"/>
            <p:cNvSpPr txBox="1">
              <a:spLocks noChangeArrowheads="1"/>
            </p:cNvSpPr>
            <p:nvPr/>
          </p:nvSpPr>
          <p:spPr bwMode="auto">
            <a:xfrm>
              <a:off x="3243" y="1979"/>
              <a:ext cx="953" cy="19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 b="1">
                  <a:solidFill>
                    <a:srgbClr val="390072"/>
                  </a:solidFill>
                  <a:latin typeface="Trebuchet MS" pitchFamily="34" charset="0"/>
                </a:rPr>
                <a:t>E. reagenti</a:t>
              </a:r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auto">
            <a:xfrm>
              <a:off x="4558" y="2659"/>
              <a:ext cx="817" cy="19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 b="1">
                  <a:solidFill>
                    <a:srgbClr val="390072"/>
                  </a:solidFill>
                  <a:latin typeface="Trebuchet MS" pitchFamily="34" charset="0"/>
                </a:rPr>
                <a:t>E. prodotti</a:t>
              </a:r>
            </a:p>
          </p:txBody>
        </p:sp>
        <p:sp>
          <p:nvSpPr>
            <p:cNvPr id="7186" name="Text Box 19"/>
            <p:cNvSpPr txBox="1">
              <a:spLocks noChangeArrowheads="1"/>
            </p:cNvSpPr>
            <p:nvPr/>
          </p:nvSpPr>
          <p:spPr bwMode="auto">
            <a:xfrm>
              <a:off x="4604" y="2160"/>
              <a:ext cx="771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 b="1">
                  <a:solidFill>
                    <a:srgbClr val="390072"/>
                  </a:solidFill>
                  <a:latin typeface="Trebuchet MS" pitchFamily="34" charset="0"/>
                </a:rPr>
                <a:t>E. liberata</a:t>
              </a:r>
            </a:p>
          </p:txBody>
        </p:sp>
      </p:grpSp>
      <p:sp>
        <p:nvSpPr>
          <p:cNvPr id="320534" name="Oval 22"/>
          <p:cNvSpPr>
            <a:spLocks noChangeArrowheads="1"/>
          </p:cNvSpPr>
          <p:nvPr/>
        </p:nvSpPr>
        <p:spPr bwMode="auto">
          <a:xfrm>
            <a:off x="2700338" y="3429000"/>
            <a:ext cx="1150937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20535" name="Oval 23"/>
          <p:cNvSpPr>
            <a:spLocks noChangeArrowheads="1"/>
          </p:cNvSpPr>
          <p:nvPr/>
        </p:nvSpPr>
        <p:spPr bwMode="auto">
          <a:xfrm>
            <a:off x="7235825" y="3357563"/>
            <a:ext cx="1150938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0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0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0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0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0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0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0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0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9" grpId="0" animBg="1"/>
      <p:bldP spid="320520" grpId="0" animBg="1"/>
      <p:bldP spid="320521" grpId="0" animBg="1"/>
      <p:bldP spid="320522" grpId="0" animBg="1"/>
      <p:bldP spid="320524" grpId="0" animBg="1"/>
      <p:bldP spid="320525" grpId="0" animBg="1"/>
      <p:bldP spid="320534" grpId="0" animBg="1"/>
      <p:bldP spid="3205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egnaposto numero diapositiva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33A785-34D7-43F4-A4AE-D3C8F5C4CD03}" type="slidenum">
              <a:rPr lang="it-IT" smtClean="0"/>
              <a:pPr/>
              <a:t>6</a:t>
            </a:fld>
            <a:endParaRPr lang="it-IT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077200" cy="914400"/>
          </a:xfrm>
        </p:spPr>
        <p:txBody>
          <a:bodyPr/>
          <a:lstStyle/>
          <a:p>
            <a:pPr eaLnBrk="1" hangingPunct="1"/>
            <a:r>
              <a:rPr lang="it-IT" sz="3600" b="1" smtClean="0"/>
              <a:t>l'ATP,</a:t>
            </a:r>
            <a:r>
              <a:rPr lang="it-IT" sz="2800" b="1" smtClean="0"/>
              <a:t> il trasportatore universale di energia</a:t>
            </a:r>
            <a:r>
              <a:rPr lang="it-IT" sz="2800" smtClean="0"/>
              <a:t> </a:t>
            </a:r>
            <a:endParaRPr lang="en-US" sz="2800" smtClean="0"/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4319587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400" smtClean="0"/>
              <a:t>In tutti i viventi esiste una molecola, chiamata </a:t>
            </a:r>
            <a:r>
              <a:rPr lang="it-IT" sz="2400" i="1" u="sng" smtClean="0">
                <a:solidFill>
                  <a:srgbClr val="D60093"/>
                </a:solidFill>
              </a:rPr>
              <a:t>adenosin trifosfato</a:t>
            </a:r>
            <a:r>
              <a:rPr lang="it-IT" sz="2400" u="sng" smtClean="0">
                <a:solidFill>
                  <a:srgbClr val="D60093"/>
                </a:solidFill>
              </a:rPr>
              <a:t> (ATP)</a:t>
            </a:r>
            <a:r>
              <a:rPr lang="it-IT" sz="2400" smtClean="0"/>
              <a:t> che ha il compito di assorbire l'energia prodotta dalle reazioni </a:t>
            </a:r>
            <a:r>
              <a:rPr lang="it-IT" sz="2400" smtClean="0">
                <a:solidFill>
                  <a:srgbClr val="390072"/>
                </a:solidFill>
              </a:rPr>
              <a:t>esorgoniche</a:t>
            </a:r>
            <a:r>
              <a:rPr lang="it-IT" sz="2400" smtClean="0"/>
              <a:t> di demolizione e di renderla disponibile per i lavori cellulari. </a:t>
            </a:r>
            <a:endParaRPr lang="en-US" sz="2400" smtClean="0"/>
          </a:p>
        </p:txBody>
      </p:sp>
      <p:pic>
        <p:nvPicPr>
          <p:cNvPr id="32359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2997200"/>
            <a:ext cx="30241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3594" name="Rectangle 10"/>
          <p:cNvSpPr>
            <a:spLocks noChangeArrowheads="1"/>
          </p:cNvSpPr>
          <p:nvPr/>
        </p:nvSpPr>
        <p:spPr bwMode="auto">
          <a:xfrm>
            <a:off x="6300788" y="2205038"/>
            <a:ext cx="2417762" cy="366712"/>
          </a:xfrm>
          <a:prstGeom prst="rect">
            <a:avLst/>
          </a:prstGeom>
          <a:gradFill rotWithShape="1">
            <a:gsLst>
              <a:gs pos="0">
                <a:srgbClr val="EDDBFF">
                  <a:gamma/>
                  <a:shade val="72941"/>
                  <a:invGamma/>
                </a:srgbClr>
              </a:gs>
              <a:gs pos="100000">
                <a:srgbClr val="EDDB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5800B0"/>
                </a:solidFill>
                <a:latin typeface="Trebuchet MS" pitchFamily="34" charset="0"/>
              </a:rPr>
              <a:t>base azotata adenina </a:t>
            </a:r>
          </a:p>
        </p:txBody>
      </p:sp>
      <p:sp>
        <p:nvSpPr>
          <p:cNvPr id="323595" name="Rectangle 11"/>
          <p:cNvSpPr>
            <a:spLocks noChangeArrowheads="1"/>
          </p:cNvSpPr>
          <p:nvPr/>
        </p:nvSpPr>
        <p:spPr bwMode="auto">
          <a:xfrm>
            <a:off x="6227763" y="5229225"/>
            <a:ext cx="2111375" cy="641350"/>
          </a:xfrm>
          <a:prstGeom prst="rect">
            <a:avLst/>
          </a:prstGeom>
          <a:gradFill rotWithShape="1">
            <a:gsLst>
              <a:gs pos="0">
                <a:srgbClr val="EDDBFF">
                  <a:gamma/>
                  <a:shade val="72941"/>
                  <a:invGamma/>
                </a:srgbClr>
              </a:gs>
              <a:gs pos="100000">
                <a:srgbClr val="EDDB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5800B0"/>
                </a:solidFill>
                <a:latin typeface="Trebuchet MS" pitchFamily="34" charset="0"/>
              </a:rPr>
              <a:t>zucchero a cinque </a:t>
            </a:r>
          </a:p>
          <a:p>
            <a:pPr>
              <a:defRPr/>
            </a:pPr>
            <a:r>
              <a:rPr lang="en-US">
                <a:solidFill>
                  <a:srgbClr val="5800B0"/>
                </a:solidFill>
                <a:latin typeface="Trebuchet MS" pitchFamily="34" charset="0"/>
              </a:rPr>
              <a:t>atomi di carbonio </a:t>
            </a:r>
          </a:p>
        </p:txBody>
      </p:sp>
      <p:sp>
        <p:nvSpPr>
          <p:cNvPr id="323596" name="Rectangle 12"/>
          <p:cNvSpPr>
            <a:spLocks noChangeArrowheads="1"/>
          </p:cNvSpPr>
          <p:nvPr/>
        </p:nvSpPr>
        <p:spPr bwMode="auto">
          <a:xfrm>
            <a:off x="4859338" y="2781300"/>
            <a:ext cx="2057400" cy="366713"/>
          </a:xfrm>
          <a:prstGeom prst="rect">
            <a:avLst/>
          </a:prstGeom>
          <a:gradFill rotWithShape="1">
            <a:gsLst>
              <a:gs pos="0">
                <a:srgbClr val="EDDBFF">
                  <a:gamma/>
                  <a:shade val="72941"/>
                  <a:invGamma/>
                </a:srgbClr>
              </a:gs>
              <a:gs pos="100000">
                <a:srgbClr val="EDDB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5800B0"/>
                </a:solidFill>
                <a:latin typeface="Trebuchet MS" pitchFamily="34" charset="0"/>
              </a:rPr>
              <a:t>tre gruppi fosfato </a:t>
            </a:r>
          </a:p>
        </p:txBody>
      </p:sp>
      <p:sp>
        <p:nvSpPr>
          <p:cNvPr id="323597" name="Rectangle 13"/>
          <p:cNvSpPr>
            <a:spLocks noChangeArrowheads="1"/>
          </p:cNvSpPr>
          <p:nvPr/>
        </p:nvSpPr>
        <p:spPr bwMode="auto">
          <a:xfrm>
            <a:off x="2411413" y="4941888"/>
            <a:ext cx="3095625" cy="1190625"/>
          </a:xfrm>
          <a:prstGeom prst="rect">
            <a:avLst/>
          </a:prstGeom>
          <a:gradFill rotWithShape="1">
            <a:gsLst>
              <a:gs pos="0">
                <a:srgbClr val="EDDBFF">
                  <a:gamma/>
                  <a:shade val="72941"/>
                  <a:invGamma/>
                </a:srgbClr>
              </a:gs>
              <a:gs pos="100000">
                <a:srgbClr val="EDDB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5800B0"/>
                </a:solidFill>
                <a:latin typeface="Trebuchet MS" pitchFamily="34" charset="0"/>
              </a:rPr>
              <a:t>I legami presenti tra questi gruppi fosfato </a:t>
            </a:r>
          </a:p>
          <a:p>
            <a:pPr>
              <a:defRPr/>
            </a:pPr>
            <a:r>
              <a:rPr lang="en-US">
                <a:solidFill>
                  <a:srgbClr val="5800B0"/>
                </a:solidFill>
                <a:latin typeface="Trebuchet MS" pitchFamily="34" charset="0"/>
              </a:rPr>
              <a:t>racchiudono l'energia utilizzabile dalla cellula. </a:t>
            </a:r>
          </a:p>
        </p:txBody>
      </p:sp>
      <p:sp>
        <p:nvSpPr>
          <p:cNvPr id="323598" name="AutoShape 14"/>
          <p:cNvSpPr>
            <a:spLocks noChangeArrowheads="1"/>
          </p:cNvSpPr>
          <p:nvPr/>
        </p:nvSpPr>
        <p:spPr bwMode="auto">
          <a:xfrm rot="-3223639">
            <a:off x="4487069" y="4245769"/>
            <a:ext cx="1103312" cy="2413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323599" name="AutoShape 15"/>
          <p:cNvSpPr>
            <a:spLocks noChangeArrowheads="1"/>
          </p:cNvSpPr>
          <p:nvPr/>
        </p:nvSpPr>
        <p:spPr bwMode="auto">
          <a:xfrm rot="16200000">
            <a:off x="7008813" y="4664075"/>
            <a:ext cx="527050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323600" name="AutoShape 16"/>
          <p:cNvSpPr>
            <a:spLocks noChangeArrowheads="1"/>
          </p:cNvSpPr>
          <p:nvPr/>
        </p:nvSpPr>
        <p:spPr bwMode="auto">
          <a:xfrm rot="4416268">
            <a:off x="7585075" y="2792413"/>
            <a:ext cx="527050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323601" name="AutoShape 17"/>
          <p:cNvSpPr>
            <a:spLocks noChangeArrowheads="1"/>
          </p:cNvSpPr>
          <p:nvPr/>
        </p:nvSpPr>
        <p:spPr bwMode="auto">
          <a:xfrm rot="4416268">
            <a:off x="5760244" y="3186907"/>
            <a:ext cx="287337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2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2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3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  <p:bldP spid="323594" grpId="0" animBg="1"/>
      <p:bldP spid="323595" grpId="0" animBg="1"/>
      <p:bldP spid="323596" grpId="0" animBg="1"/>
      <p:bldP spid="3235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03D404-7845-4ACF-A3A0-84CD42593452}" type="slidenum">
              <a:rPr lang="it-IT" smtClean="0"/>
              <a:pPr/>
              <a:t>7</a:t>
            </a:fld>
            <a:endParaRPr lang="it-IT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b="1" smtClean="0"/>
              <a:t>L’ATP:  una molecola “</a:t>
            </a:r>
            <a:r>
              <a:rPr lang="it-IT" sz="3600" b="1" i="1" smtClean="0"/>
              <a:t>Ricaricabile</a:t>
            </a:r>
            <a:r>
              <a:rPr lang="it-IT" sz="3600" b="1" smtClean="0"/>
              <a:t>”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" y="1928813"/>
            <a:ext cx="8648700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25DF70-42A9-41B8-8921-5366B4A7C5F5}" type="slidenum">
              <a:rPr lang="it-IT" smtClean="0"/>
              <a:pPr/>
              <a:t>8</a:t>
            </a:fld>
            <a:endParaRPr lang="it-IT" smtClean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165100"/>
            <a:ext cx="8077200" cy="914400"/>
          </a:xfrm>
        </p:spPr>
        <p:txBody>
          <a:bodyPr/>
          <a:lstStyle/>
          <a:p>
            <a:pPr eaLnBrk="1" hangingPunct="1"/>
            <a:r>
              <a:rPr lang="it-IT" sz="3600" b="1" smtClean="0"/>
              <a:t>L’ATP:  una molecola “</a:t>
            </a:r>
            <a:r>
              <a:rPr lang="it-IT" sz="3600" b="1" i="1" smtClean="0"/>
              <a:t>Ricaricabile</a:t>
            </a:r>
            <a:r>
              <a:rPr lang="it-IT" sz="3600" b="1" smtClean="0"/>
              <a:t>”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3" y="1193800"/>
            <a:ext cx="7927975" cy="8255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FontTx/>
              <a:buNone/>
            </a:pPr>
            <a:r>
              <a:rPr lang="it-IT" sz="2400" smtClean="0"/>
              <a:t>L’ATP immagazzina energia chimica nel legame fra due dei suoi gruppi fosfato.</a:t>
            </a:r>
          </a:p>
        </p:txBody>
      </p:sp>
      <p:sp>
        <p:nvSpPr>
          <p:cNvPr id="339988" name="Text Box 20"/>
          <p:cNvSpPr txBox="1">
            <a:spLocks noChangeArrowheads="1"/>
          </p:cNvSpPr>
          <p:nvPr/>
        </p:nvSpPr>
        <p:spPr bwMode="auto">
          <a:xfrm>
            <a:off x="5283200" y="2540000"/>
            <a:ext cx="10541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it-IT" sz="3600" b="1">
                <a:solidFill>
                  <a:srgbClr val="660033"/>
                </a:solidFill>
                <a:latin typeface="Trebuchet MS" pitchFamily="34" charset="0"/>
              </a:rPr>
              <a:t>ATP</a:t>
            </a:r>
          </a:p>
        </p:txBody>
      </p:sp>
      <p:grpSp>
        <p:nvGrpSpPr>
          <p:cNvPr id="10247" name="Group 27"/>
          <p:cNvGrpSpPr>
            <a:grpSpLocks/>
          </p:cNvGrpSpPr>
          <p:nvPr/>
        </p:nvGrpSpPr>
        <p:grpSpPr bwMode="auto">
          <a:xfrm>
            <a:off x="3916363" y="3225800"/>
            <a:ext cx="3816350" cy="2016125"/>
            <a:chOff x="3019" y="1504"/>
            <a:chExt cx="2404" cy="1270"/>
          </a:xfrm>
        </p:grpSpPr>
        <p:sp>
          <p:nvSpPr>
            <p:cNvPr id="339973" name="AutoShape 5"/>
            <p:cNvSpPr>
              <a:spLocks noChangeArrowheads="1"/>
            </p:cNvSpPr>
            <p:nvPr/>
          </p:nvSpPr>
          <p:spPr bwMode="auto">
            <a:xfrm>
              <a:off x="4017" y="2184"/>
              <a:ext cx="589" cy="590"/>
            </a:xfrm>
            <a:prstGeom prst="pentagon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grpSp>
          <p:nvGrpSpPr>
            <p:cNvPr id="10262" name="Group 8"/>
            <p:cNvGrpSpPr>
              <a:grpSpLocks/>
            </p:cNvGrpSpPr>
            <p:nvPr/>
          </p:nvGrpSpPr>
          <p:grpSpPr bwMode="auto">
            <a:xfrm>
              <a:off x="4470" y="1504"/>
              <a:ext cx="953" cy="726"/>
              <a:chOff x="4558" y="1661"/>
              <a:chExt cx="953" cy="726"/>
            </a:xfrm>
          </p:grpSpPr>
          <p:sp>
            <p:nvSpPr>
              <p:cNvPr id="339974" name="Oval 6"/>
              <p:cNvSpPr>
                <a:spLocks noChangeArrowheads="1"/>
              </p:cNvSpPr>
              <p:nvPr/>
            </p:nvSpPr>
            <p:spPr bwMode="auto">
              <a:xfrm>
                <a:off x="4785" y="1661"/>
                <a:ext cx="726" cy="726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39975" name="Oval 7"/>
              <p:cNvSpPr>
                <a:spLocks noChangeArrowheads="1"/>
              </p:cNvSpPr>
              <p:nvPr/>
            </p:nvSpPr>
            <p:spPr bwMode="auto">
              <a:xfrm>
                <a:off x="4558" y="1933"/>
                <a:ext cx="363" cy="31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  <p:sp>
          <p:nvSpPr>
            <p:cNvPr id="10263" name="Line 11"/>
            <p:cNvSpPr>
              <a:spLocks noChangeShapeType="1"/>
            </p:cNvSpPr>
            <p:nvPr/>
          </p:nvSpPr>
          <p:spPr bwMode="auto">
            <a:xfrm flipV="1">
              <a:off x="4606" y="2139"/>
              <a:ext cx="227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264" name="Line 12"/>
            <p:cNvSpPr>
              <a:spLocks noChangeShapeType="1"/>
            </p:cNvSpPr>
            <p:nvPr/>
          </p:nvSpPr>
          <p:spPr bwMode="auto">
            <a:xfrm flipH="1" flipV="1">
              <a:off x="3744" y="2139"/>
              <a:ext cx="272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265" name="Oval 13"/>
            <p:cNvSpPr>
              <a:spLocks noChangeArrowheads="1"/>
            </p:cNvSpPr>
            <p:nvPr/>
          </p:nvSpPr>
          <p:spPr bwMode="auto">
            <a:xfrm>
              <a:off x="3427" y="1821"/>
              <a:ext cx="363" cy="363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66" name="Oval 15"/>
            <p:cNvSpPr>
              <a:spLocks noChangeArrowheads="1"/>
            </p:cNvSpPr>
            <p:nvPr/>
          </p:nvSpPr>
          <p:spPr bwMode="auto">
            <a:xfrm>
              <a:off x="3019" y="1549"/>
              <a:ext cx="363" cy="363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path path="rect">
                <a:fillToRect r="100000" b="10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67" name="Line 18"/>
            <p:cNvSpPr>
              <a:spLocks noChangeShapeType="1"/>
            </p:cNvSpPr>
            <p:nvPr/>
          </p:nvSpPr>
          <p:spPr bwMode="auto">
            <a:xfrm>
              <a:off x="3352" y="1829"/>
              <a:ext cx="111" cy="83"/>
            </a:xfrm>
            <a:prstGeom prst="line">
              <a:avLst/>
            </a:prstGeom>
            <a:noFill/>
            <a:ln w="38100">
              <a:solidFill>
                <a:srgbClr val="660033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268" name="Rectangle 21"/>
            <p:cNvSpPr>
              <a:spLocks noChangeArrowheads="1"/>
            </p:cNvSpPr>
            <p:nvPr/>
          </p:nvSpPr>
          <p:spPr bwMode="auto">
            <a:xfrm>
              <a:off x="4702" y="1789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adenina</a:t>
              </a:r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0269" name="Rectangle 22"/>
            <p:cNvSpPr>
              <a:spLocks noChangeArrowheads="1"/>
            </p:cNvSpPr>
            <p:nvPr/>
          </p:nvSpPr>
          <p:spPr bwMode="auto">
            <a:xfrm>
              <a:off x="4014" y="2333"/>
              <a:ext cx="5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Ribosio</a:t>
              </a:r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0270" name="Rectangle 23"/>
            <p:cNvSpPr>
              <a:spLocks noChangeArrowheads="1"/>
            </p:cNvSpPr>
            <p:nvPr/>
          </p:nvSpPr>
          <p:spPr bwMode="auto">
            <a:xfrm>
              <a:off x="3494" y="1863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 b="1">
                  <a:solidFill>
                    <a:srgbClr val="660033"/>
                  </a:solidFill>
                </a:rPr>
                <a:t>P</a:t>
              </a:r>
            </a:p>
          </p:txBody>
        </p:sp>
        <p:sp>
          <p:nvSpPr>
            <p:cNvPr id="10271" name="Rectangle 24"/>
            <p:cNvSpPr>
              <a:spLocks noChangeArrowheads="1"/>
            </p:cNvSpPr>
            <p:nvPr/>
          </p:nvSpPr>
          <p:spPr bwMode="auto">
            <a:xfrm>
              <a:off x="3070" y="1591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 b="1">
                  <a:solidFill>
                    <a:srgbClr val="660033"/>
                  </a:solidFill>
                </a:rPr>
                <a:t>P</a:t>
              </a:r>
            </a:p>
          </p:txBody>
        </p:sp>
      </p:grpSp>
      <p:sp>
        <p:nvSpPr>
          <p:cNvPr id="339985" name="Line 17"/>
          <p:cNvSpPr>
            <a:spLocks noChangeShapeType="1"/>
          </p:cNvSpPr>
          <p:nvPr/>
        </p:nvSpPr>
        <p:spPr bwMode="auto">
          <a:xfrm>
            <a:off x="3797300" y="3290888"/>
            <a:ext cx="176213" cy="131762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3268663" y="2865438"/>
            <a:ext cx="576262" cy="576262"/>
            <a:chOff x="2059" y="1805"/>
            <a:chExt cx="363" cy="363"/>
          </a:xfrm>
        </p:grpSpPr>
        <p:sp>
          <p:nvSpPr>
            <p:cNvPr id="10259" name="Oval 16"/>
            <p:cNvSpPr>
              <a:spLocks noChangeArrowheads="1"/>
            </p:cNvSpPr>
            <p:nvPr/>
          </p:nvSpPr>
          <p:spPr bwMode="auto">
            <a:xfrm>
              <a:off x="2059" y="1805"/>
              <a:ext cx="363" cy="363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path path="rect">
                <a:fillToRect r="100000" b="100000"/>
              </a:path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60" name="Rectangle 25"/>
            <p:cNvSpPr>
              <a:spLocks noChangeArrowheads="1"/>
            </p:cNvSpPr>
            <p:nvPr/>
          </p:nvSpPr>
          <p:spPr bwMode="auto">
            <a:xfrm>
              <a:off x="2126" y="1839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400" b="1">
                  <a:solidFill>
                    <a:srgbClr val="660033"/>
                  </a:solidFill>
                </a:rPr>
                <a:t>P</a:t>
              </a:r>
            </a:p>
          </p:txBody>
        </p:sp>
      </p:grpSp>
      <p:sp>
        <p:nvSpPr>
          <p:cNvPr id="339996" name="Rectangle 28"/>
          <p:cNvSpPr>
            <a:spLocks noChangeArrowheads="1"/>
          </p:cNvSpPr>
          <p:nvPr/>
        </p:nvSpPr>
        <p:spPr bwMode="auto">
          <a:xfrm>
            <a:off x="647700" y="4122738"/>
            <a:ext cx="3581400" cy="1465262"/>
          </a:xfrm>
          <a:prstGeom prst="rect">
            <a:avLst/>
          </a:prstGeom>
          <a:gradFill rotWithShape="1">
            <a:gsLst>
              <a:gs pos="0">
                <a:srgbClr val="EDDBFF">
                  <a:gamma/>
                  <a:shade val="72941"/>
                  <a:invGamma/>
                </a:srgbClr>
              </a:gs>
              <a:gs pos="100000">
                <a:srgbClr val="EDDBFF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>
                <a:solidFill>
                  <a:srgbClr val="5800B0"/>
                </a:solidFill>
                <a:latin typeface="Trebuchet MS" pitchFamily="34" charset="0"/>
              </a:rPr>
              <a:t>Quando il legame si rompe, con una reazione di idrolisi, l’energia chimica si rende disponibile per altri processi biologici.</a:t>
            </a: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544638" y="3725863"/>
            <a:ext cx="2914650" cy="1060450"/>
            <a:chOff x="1581" y="1779"/>
            <a:chExt cx="1836" cy="668"/>
          </a:xfrm>
        </p:grpSpPr>
        <p:sp>
          <p:nvSpPr>
            <p:cNvPr id="339997" name="AutoShape 29"/>
            <p:cNvSpPr>
              <a:spLocks noChangeArrowheads="1"/>
            </p:cNvSpPr>
            <p:nvPr/>
          </p:nvSpPr>
          <p:spPr bwMode="auto">
            <a:xfrm rot="-2077557">
              <a:off x="2282" y="1779"/>
              <a:ext cx="695" cy="15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39999" name="Rectangle 31"/>
            <p:cNvSpPr>
              <a:spLocks noChangeArrowheads="1"/>
            </p:cNvSpPr>
            <p:nvPr/>
          </p:nvSpPr>
          <p:spPr bwMode="auto">
            <a:xfrm>
              <a:off x="1581" y="2216"/>
              <a:ext cx="1656" cy="231"/>
            </a:xfrm>
            <a:prstGeom prst="rect">
              <a:avLst/>
            </a:prstGeom>
            <a:gradFill rotWithShape="1">
              <a:gsLst>
                <a:gs pos="0">
                  <a:srgbClr val="EDDBFF">
                    <a:gamma/>
                    <a:shade val="72941"/>
                    <a:invGamma/>
                  </a:srgbClr>
                </a:gs>
                <a:gs pos="100000">
                  <a:srgbClr val="EDDBF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5800B0"/>
                  </a:solidFill>
                  <a:latin typeface="Trebuchet MS" pitchFamily="34" charset="0"/>
                </a:rPr>
                <a:t>Legami ad alta energia </a:t>
              </a:r>
            </a:p>
          </p:txBody>
        </p:sp>
        <p:sp>
          <p:nvSpPr>
            <p:cNvPr id="339998" name="AutoShape 30"/>
            <p:cNvSpPr>
              <a:spLocks noChangeArrowheads="1"/>
            </p:cNvSpPr>
            <p:nvPr/>
          </p:nvSpPr>
          <p:spPr bwMode="auto">
            <a:xfrm rot="-2077557">
              <a:off x="2808" y="2053"/>
              <a:ext cx="609" cy="12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2755900" y="2768600"/>
            <a:ext cx="1663700" cy="762000"/>
            <a:chOff x="488" y="1600"/>
            <a:chExt cx="1048" cy="480"/>
          </a:xfrm>
        </p:grpSpPr>
        <p:sp>
          <p:nvSpPr>
            <p:cNvPr id="10254" name="AutoShape 33"/>
            <p:cNvSpPr>
              <a:spLocks noChangeArrowheads="1"/>
            </p:cNvSpPr>
            <p:nvPr/>
          </p:nvSpPr>
          <p:spPr bwMode="auto">
            <a:xfrm>
              <a:off x="488" y="1600"/>
              <a:ext cx="1040" cy="480"/>
            </a:xfrm>
            <a:prstGeom prst="irregularSeal1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65E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55" name="Text Box 35"/>
            <p:cNvSpPr txBox="1">
              <a:spLocks noChangeArrowheads="1"/>
            </p:cNvSpPr>
            <p:nvPr/>
          </p:nvSpPr>
          <p:spPr bwMode="auto">
            <a:xfrm>
              <a:off x="640" y="1688"/>
              <a:ext cx="8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it-IT" sz="2000" b="1">
                  <a:solidFill>
                    <a:srgbClr val="660033"/>
                  </a:solidFill>
                  <a:latin typeface="Trebuchet MS" pitchFamily="34" charset="0"/>
                </a:rPr>
                <a:t>Energia</a:t>
              </a:r>
            </a:p>
          </p:txBody>
        </p:sp>
      </p:grpSp>
      <p:sp>
        <p:nvSpPr>
          <p:cNvPr id="340006" name="Text Box 38"/>
          <p:cNvSpPr txBox="1">
            <a:spLocks noChangeArrowheads="1"/>
          </p:cNvSpPr>
          <p:nvPr/>
        </p:nvSpPr>
        <p:spPr bwMode="auto">
          <a:xfrm>
            <a:off x="5219700" y="2540000"/>
            <a:ext cx="10541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it-IT" sz="3600" b="1">
                <a:solidFill>
                  <a:srgbClr val="660033"/>
                </a:solidFill>
                <a:latin typeface="Trebuchet MS" pitchFamily="34" charset="0"/>
              </a:rPr>
              <a:t>ADP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9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9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39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39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39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-0.11806 -0.0296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-1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39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39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39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4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88" grpId="0"/>
      <p:bldP spid="339985" grpId="0" animBg="1"/>
      <p:bldP spid="339996" grpId="0" animBg="1"/>
      <p:bldP spid="3400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C20D8D-6A6A-472B-B887-AE0EF55E82D5}" type="slidenum">
              <a:rPr lang="it-IT" smtClean="0"/>
              <a:pPr/>
              <a:t>9</a:t>
            </a:fld>
            <a:endParaRPr lang="it-IT" smtClean="0"/>
          </a:p>
        </p:txBody>
      </p:sp>
      <p:pic>
        <p:nvPicPr>
          <p:cNvPr id="328706" name="Picture 2" descr="f0901_ISBN88-08-07675-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765175"/>
            <a:ext cx="3971925" cy="575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827088" y="260350"/>
            <a:ext cx="4572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it-IT" sz="3600" b="1">
                <a:solidFill>
                  <a:srgbClr val="284C6A"/>
                </a:solidFill>
                <a:latin typeface="Trebuchet MS" pitchFamily="34" charset="0"/>
              </a:rPr>
              <a:t>Flusso dell’energia</a:t>
            </a:r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755650" y="1125538"/>
            <a:ext cx="3240088" cy="86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it-IT" b="1">
                <a:solidFill>
                  <a:srgbClr val="284C6A"/>
                </a:solidFill>
                <a:latin typeface="Trebuchet MS" pitchFamily="34" charset="0"/>
              </a:rPr>
              <a:t>Da dove proviene l’energia necessaria alla produzione di ATP ? </a:t>
            </a:r>
          </a:p>
          <a:p>
            <a:endParaRPr lang="it-IT" b="1">
              <a:solidFill>
                <a:srgbClr val="284C6A"/>
              </a:solidFill>
              <a:latin typeface="Trebuchet MS" pitchFamily="34" charset="0"/>
            </a:endParaRPr>
          </a:p>
        </p:txBody>
      </p:sp>
      <p:sp>
        <p:nvSpPr>
          <p:cNvPr id="328709" name="Rectangle 5"/>
          <p:cNvSpPr>
            <a:spLocks noChangeArrowheads="1"/>
          </p:cNvSpPr>
          <p:nvPr/>
        </p:nvSpPr>
        <p:spPr bwMode="auto">
          <a:xfrm>
            <a:off x="611188" y="2205038"/>
            <a:ext cx="3932237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it-IT" b="1">
                <a:solidFill>
                  <a:srgbClr val="284C6A"/>
                </a:solidFill>
                <a:latin typeface="Trebuchet MS" pitchFamily="34" charset="0"/>
              </a:rPr>
              <a:t>  Tutti i viventi ricavano energia dalla demolizione del glucosio, uno zucchero a sei atomi di carbonio. </a:t>
            </a:r>
          </a:p>
          <a:p>
            <a:pPr>
              <a:buFontTx/>
              <a:buChar char="•"/>
            </a:pPr>
            <a:endParaRPr lang="it-IT" b="1">
              <a:solidFill>
                <a:srgbClr val="284C6A"/>
              </a:solidFill>
              <a:latin typeface="Trebuchet MS" pitchFamily="34" charset="0"/>
            </a:endParaRPr>
          </a:p>
          <a:p>
            <a:pPr>
              <a:buFontTx/>
              <a:buChar char="•"/>
            </a:pPr>
            <a:r>
              <a:rPr lang="it-IT" b="1">
                <a:solidFill>
                  <a:srgbClr val="284C6A"/>
                </a:solidFill>
                <a:latin typeface="Trebuchet MS" pitchFamily="34" charset="0"/>
              </a:rPr>
              <a:t>  Questo processo libera energia chimica che viene immagazzinata sotto forma di ATP </a:t>
            </a:r>
          </a:p>
          <a:p>
            <a:pPr>
              <a:buFontTx/>
              <a:buChar char="•"/>
            </a:pPr>
            <a:endParaRPr lang="it-IT" b="1">
              <a:solidFill>
                <a:srgbClr val="284C6A"/>
              </a:solidFill>
              <a:latin typeface="Trebuchet MS" pitchFamily="34" charset="0"/>
            </a:endParaRPr>
          </a:p>
          <a:p>
            <a:pPr>
              <a:buFontTx/>
              <a:buChar char="•"/>
            </a:pPr>
            <a:r>
              <a:rPr lang="it-IT" b="1">
                <a:solidFill>
                  <a:srgbClr val="284C6A"/>
                </a:solidFill>
                <a:latin typeface="Trebuchet MS" pitchFamily="34" charset="0"/>
              </a:rPr>
              <a:t>  per essere trasportata e resa disponibile alle reazioni dell'anabolismo cellulare.</a:t>
            </a:r>
          </a:p>
          <a:p>
            <a:pPr>
              <a:spcBef>
                <a:spcPct val="50000"/>
              </a:spcBef>
            </a:pPr>
            <a:endParaRPr lang="it-IT" sz="1600" b="1">
              <a:solidFill>
                <a:srgbClr val="284C6A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9" grpId="0"/>
    </p:bldLst>
  </p:timing>
</p:sld>
</file>

<file path=ppt/theme/theme1.xml><?xml version="1.0" encoding="utf-8"?>
<a:theme xmlns:a="http://schemas.openxmlformats.org/drawingml/2006/main" name="06256168">
  <a:themeElements>
    <a:clrScheme name="0625616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06256168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625616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25616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25616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25616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25616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25616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25616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06256168</Template>
  <TotalTime>1339</TotalTime>
  <Words>1080</Words>
  <Application>Microsoft Office PowerPoint</Application>
  <PresentationFormat>Presentazione su schermo (4:3)</PresentationFormat>
  <Paragraphs>175</Paragraphs>
  <Slides>29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06256168</vt:lpstr>
      <vt:lpstr>Diapositiva 1</vt:lpstr>
      <vt:lpstr>Metabolismo</vt:lpstr>
      <vt:lpstr>Metabolismo</vt:lpstr>
      <vt:lpstr>Metabolismo e energia</vt:lpstr>
      <vt:lpstr>Metabolismo e energia</vt:lpstr>
      <vt:lpstr>l'ATP, il trasportatore universale di energia </vt:lpstr>
      <vt:lpstr>L’ATP:  una molecola “Ricaricabile”</vt:lpstr>
      <vt:lpstr>L’ATP:  una molecola “Ricaricabile”</vt:lpstr>
      <vt:lpstr>Diapositiva 9</vt:lpstr>
      <vt:lpstr>RESPIRAZIONE CELLULARE</vt:lpstr>
      <vt:lpstr>TRASPORTATORI DI ELETTRONI</vt:lpstr>
      <vt:lpstr>EQUAZIONE GENERALE DELLA RESPIRAZIONE CELLULARE</vt:lpstr>
      <vt:lpstr>Respirazione Cellulare: le fasi</vt:lpstr>
      <vt:lpstr>Diapositiva 14</vt:lpstr>
      <vt:lpstr>Diapositiva 15</vt:lpstr>
      <vt:lpstr>Diapositiva 16</vt:lpstr>
      <vt:lpstr>Diapositiva 17</vt:lpstr>
      <vt:lpstr>Sintesi dell’acetil-CoA: </vt:lpstr>
      <vt:lpstr>SECONDA FASE: Ciclo dell’Acido citrico (Krebs)</vt:lpstr>
      <vt:lpstr>Diapositiva 20</vt:lpstr>
      <vt:lpstr>Diapositiva 21</vt:lpstr>
      <vt:lpstr>Bilancio del Ciclo di Krebs</vt:lpstr>
      <vt:lpstr>TERZA FASE: Catena di trasporto di elettroni e fosforilazione ossidativa</vt:lpstr>
      <vt:lpstr>È lo stato in cui si registra la più grande produzione di ATP ed ha luogo nella membrana interna del mitocondrio. La catena di trasporto degli elettroni è costituita da una serie di molecole che operano in successione e sono alimentanti dagli elettroni portati da NADH e FADH2. Al termine della catena si trova l’ossigeno che accoglie gli elettroni uscenti della catena e che gli consentono di legarsi ad un idrogeno per formare una molecola d’acqua. Da questo processo si ricavano 34 ATP per molecola di glucosio.</vt:lpstr>
      <vt:lpstr>Diapositiva 25</vt:lpstr>
      <vt:lpstr>Diapositiva 26</vt:lpstr>
      <vt:lpstr>Diapositiva 27</vt:lpstr>
      <vt:lpstr>L’Ossigeno</vt:lpstr>
      <vt:lpstr>Diapositiva 29</vt:lpstr>
    </vt:vector>
  </TitlesOfParts>
  <Company>abitec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processi metabolici</dc:title>
  <dc:creator>Paolo abis</dc:creator>
  <cp:lastModifiedBy>Perfect87</cp:lastModifiedBy>
  <cp:revision>168</cp:revision>
  <dcterms:created xsi:type="dcterms:W3CDTF">2006-12-11T07:30:40Z</dcterms:created>
  <dcterms:modified xsi:type="dcterms:W3CDTF">2018-01-30T14:19:14Z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TC062561681040</vt:lpwstr>
  </property>
</Properties>
</file>