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b="0" i="1" dirty="0" smtClean="0"/>
              <a:t>Prezzo</a:t>
            </a:r>
            <a:r>
              <a:rPr lang="it-IT" b="0" i="1" baseline="0" dirty="0" smtClean="0"/>
              <a:t> del bene</a:t>
            </a:r>
            <a:endParaRPr lang="it-IT" b="0" i="1" dirty="0"/>
          </a:p>
        </c:rich>
      </c:tx>
      <c:layout>
        <c:manualLayout>
          <c:xMode val="edge"/>
          <c:yMode val="edge"/>
          <c:x val="0.0824281054553072"/>
          <c:y val="0.0435584748360165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Valore Y 1</c:v>
                </c:pt>
              </c:strCache>
            </c:strRef>
          </c:tx>
          <c:marker>
            <c:symbol val="none"/>
          </c:marker>
          <c:xVal>
            <c:numRef>
              <c:f>Foglio1!$A$2:$A$4</c:f>
              <c:numCache>
                <c:formatCode>General</c:formatCode>
                <c:ptCount val="3"/>
                <c:pt idx="0">
                  <c:v>0.5</c:v>
                </c:pt>
                <c:pt idx="1">
                  <c:v>3.0</c:v>
                </c:pt>
              </c:numCache>
            </c:numRef>
          </c:xVal>
          <c:yVal>
            <c:numRef>
              <c:f>Foglio1!$B$2:$B$4</c:f>
              <c:numCache>
                <c:formatCode>General</c:formatCode>
                <c:ptCount val="3"/>
                <c:pt idx="0">
                  <c:v>3.0</c:v>
                </c:pt>
                <c:pt idx="1">
                  <c:v>0.5</c:v>
                </c:pt>
                <c:pt idx="2">
                  <c:v>0.8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4790120"/>
        <c:axId val="2089475672"/>
      </c:scatterChart>
      <c:valAx>
        <c:axId val="2094790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89475672"/>
        <c:crosses val="autoZero"/>
        <c:crossBetween val="midCat"/>
      </c:valAx>
      <c:valAx>
        <c:axId val="2089475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479012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Domanda</c:v>
                </c:pt>
              </c:strCache>
            </c:strRef>
          </c:tx>
          <c:marker>
            <c:symbol val="none"/>
          </c:marker>
          <c:cat>
            <c:numRef>
              <c:f>Foglio1!$A$2:$A$5</c:f>
              <c:numCache>
                <c:formatCode>General</c:formatCode>
                <c:ptCount val="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</c:numCache>
            </c:numRef>
          </c:cat>
          <c:val>
            <c:numRef>
              <c:f>Foglio1!$B$2:$B$5</c:f>
              <c:numCache>
                <c:formatCode>General</c:formatCode>
                <c:ptCount val="4"/>
                <c:pt idx="0">
                  <c:v>5.0</c:v>
                </c:pt>
                <c:pt idx="1">
                  <c:v>4.0</c:v>
                </c:pt>
                <c:pt idx="2">
                  <c:v>3.0</c:v>
                </c:pt>
                <c:pt idx="3">
                  <c:v>2.0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Offerta</c:v>
                </c:pt>
              </c:strCache>
            </c:strRef>
          </c:tx>
          <c:marker>
            <c:symbol val="none"/>
          </c:marker>
          <c:cat>
            <c:numRef>
              <c:f>Foglio1!$A$2:$A$5</c:f>
              <c:numCache>
                <c:formatCode>General</c:formatCode>
                <c:ptCount val="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</c:numCache>
            </c:numRef>
          </c:cat>
          <c:val>
            <c:numRef>
              <c:f>Foglio1!$C$2:$C$5</c:f>
              <c:numCache>
                <c:formatCode>General</c:formatCode>
                <c:ptCount val="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0245848"/>
        <c:axId val="2110027400"/>
      </c:lineChart>
      <c:catAx>
        <c:axId val="2110245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10027400"/>
        <c:crosses val="autoZero"/>
        <c:auto val="1"/>
        <c:lblAlgn val="ctr"/>
        <c:lblOffset val="100"/>
        <c:noMultiLvlLbl val="0"/>
      </c:catAx>
      <c:valAx>
        <c:axId val="2110027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02458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18/02/18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18/02/18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18/02/18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18/02/18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18/02/18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18/02/18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18/02/18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18/02/18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18/02/18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18/02/18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18/02/18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18/02/18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sz="7600" dirty="0" smtClean="0"/>
              <a:t>La Microeconomia</a:t>
            </a:r>
            <a:endParaRPr lang="it-IT" sz="7600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1024825" y="638090"/>
            <a:ext cx="7018150" cy="9906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  <a:latin typeface="Arial"/>
                <a:cs typeface="Arial"/>
              </a:rPr>
              <a:t>LICEO CLASSICO LUIGI SODO</a:t>
            </a:r>
          </a:p>
          <a:p>
            <a:pPr algn="ctr"/>
            <a:r>
              <a:rPr lang="it-IT" b="1" dirty="0" smtClean="0">
                <a:solidFill>
                  <a:schemeClr val="bg1"/>
                </a:solidFill>
                <a:latin typeface="Arial"/>
                <a:cs typeface="Arial"/>
              </a:rPr>
              <a:t>Materia: Diritto ed Economia</a:t>
            </a:r>
          </a:p>
          <a:p>
            <a:pPr algn="ctr"/>
            <a:r>
              <a:rPr lang="it-IT" b="1" dirty="0" smtClean="0">
                <a:solidFill>
                  <a:schemeClr val="bg1"/>
                </a:solidFill>
                <a:latin typeface="Arial"/>
                <a:cs typeface="Arial"/>
              </a:rPr>
              <a:t>Classi 1° e 2°</a:t>
            </a:r>
          </a:p>
        </p:txBody>
      </p:sp>
    </p:spTree>
    <p:extLst>
      <p:ext uri="{BB962C8B-B14F-4D97-AF65-F5344CB8AC3E}">
        <p14:creationId xmlns:p14="http://schemas.microsoft.com/office/powerpoint/2010/main" val="4138910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23314" y="814006"/>
            <a:ext cx="83034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IL MERCATO</a:t>
            </a:r>
            <a:endParaRPr lang="it-IT" sz="2400" b="1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endParaRPr lang="it-IT" sz="2400" dirty="0" smtClean="0">
              <a:latin typeface="Arial"/>
              <a:cs typeface="Arial"/>
            </a:endParaRPr>
          </a:p>
          <a:p>
            <a:r>
              <a:rPr lang="it-IT" sz="2400" dirty="0" smtClean="0">
                <a:latin typeface="Arial"/>
                <a:cs typeface="Arial"/>
              </a:rPr>
              <a:t>Il mercato è il luogo (virtuale o fisico) in cui i venditori e gli acquirenti si incontrano per effettuare la compravendita delle merci.</a:t>
            </a:r>
          </a:p>
          <a:p>
            <a:r>
              <a:rPr lang="it-IT" sz="2400" dirty="0" smtClean="0">
                <a:latin typeface="Arial"/>
                <a:cs typeface="Arial"/>
              </a:rPr>
              <a:t>Dall’incontro della domanda e dell’offerta scaturisce il prezzo del bene</a:t>
            </a:r>
            <a:endParaRPr lang="it-IT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7922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23314" y="814006"/>
            <a:ext cx="830347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Arial"/>
                <a:cs typeface="Arial"/>
              </a:rPr>
              <a:t>È questo il punto di equilibrio del mercato, dove i consumatori domandano una quantità di bene pari a quella che i produttori sono disposti ad offrire.</a:t>
            </a:r>
            <a:endParaRPr lang="it-IT" sz="2400" dirty="0">
              <a:latin typeface="Arial"/>
              <a:cs typeface="Arial"/>
            </a:endParaRP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1001103099"/>
              </p:ext>
            </p:extLst>
          </p:nvPr>
        </p:nvGraphicFramePr>
        <p:xfrm>
          <a:off x="1269943" y="2328056"/>
          <a:ext cx="6561373" cy="3711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850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23314" y="814006"/>
            <a:ext cx="83034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IL CONSUMATORE</a:t>
            </a:r>
          </a:p>
          <a:p>
            <a:endParaRPr lang="it-IT" sz="2400" dirty="0" smtClean="0">
              <a:latin typeface="Arial"/>
              <a:cs typeface="Arial"/>
            </a:endParaRPr>
          </a:p>
          <a:p>
            <a:r>
              <a:rPr lang="it-IT" sz="2400" dirty="0" smtClean="0">
                <a:latin typeface="Arial"/>
                <a:cs typeface="Arial"/>
              </a:rPr>
              <a:t>È il soggetto economico che acquista </a:t>
            </a:r>
            <a:r>
              <a:rPr lang="it-IT" sz="2400" b="1" dirty="0" smtClean="0">
                <a:latin typeface="Arial"/>
                <a:cs typeface="Arial"/>
              </a:rPr>
              <a:t>BENI E SERVIZI </a:t>
            </a:r>
            <a:r>
              <a:rPr lang="it-IT" sz="2400" dirty="0" smtClean="0">
                <a:latin typeface="Arial"/>
                <a:cs typeface="Arial"/>
              </a:rPr>
              <a:t>al fine di soddisfare i propri </a:t>
            </a:r>
            <a:r>
              <a:rPr lang="it-IT" sz="2400" b="1" dirty="0" smtClean="0">
                <a:latin typeface="Arial"/>
                <a:cs typeface="Arial"/>
              </a:rPr>
              <a:t>BISOGNI.</a:t>
            </a:r>
          </a:p>
          <a:p>
            <a:r>
              <a:rPr lang="it-IT" sz="2400" dirty="0" smtClean="0">
                <a:latin typeface="Arial"/>
                <a:cs typeface="Arial"/>
              </a:rPr>
              <a:t>La sua scelta avviene in base alla loro </a:t>
            </a:r>
            <a:r>
              <a:rPr lang="it-IT" sz="2400" b="1" dirty="0" smtClean="0">
                <a:latin typeface="Arial"/>
                <a:cs typeface="Arial"/>
              </a:rPr>
              <a:t>UTILITÀ</a:t>
            </a:r>
            <a:r>
              <a:rPr lang="it-IT" sz="2400" dirty="0" smtClean="0">
                <a:latin typeface="Arial"/>
                <a:cs typeface="Arial"/>
              </a:rPr>
              <a:t>, ovvero l’attitudine a soddisfare un determinato </a:t>
            </a:r>
            <a:r>
              <a:rPr lang="it-IT" sz="2400" b="1" dirty="0" smtClean="0">
                <a:latin typeface="Arial"/>
                <a:cs typeface="Arial"/>
              </a:rPr>
              <a:t>BISOGNO</a:t>
            </a:r>
            <a:r>
              <a:rPr lang="it-IT" sz="2400" dirty="0" smtClean="0">
                <a:latin typeface="Arial"/>
                <a:cs typeface="Arial"/>
              </a:rPr>
              <a:t>.</a:t>
            </a:r>
          </a:p>
          <a:p>
            <a:endParaRPr lang="it-IT" sz="2400" dirty="0">
              <a:latin typeface="Arial"/>
              <a:cs typeface="Arial"/>
            </a:endParaRPr>
          </a:p>
          <a:p>
            <a:r>
              <a:rPr lang="it-IT" sz="2400" b="1" i="1" dirty="0" smtClean="0">
                <a:latin typeface="Arial"/>
                <a:cs typeface="Arial"/>
              </a:rPr>
              <a:t>Utilità totale</a:t>
            </a:r>
            <a:r>
              <a:rPr lang="it-IT" sz="2400" dirty="0" smtClean="0">
                <a:latin typeface="Arial"/>
                <a:cs typeface="Arial"/>
              </a:rPr>
              <a:t>: l’utilità del bene nel suo complesso; dipende dall’entità del bisogno da soddisfare e dalla disponibilità (un bene con maggiore disponibilità risulta meno utile).</a:t>
            </a:r>
          </a:p>
          <a:p>
            <a:r>
              <a:rPr lang="it-IT" sz="2400" b="1" i="1" dirty="0">
                <a:latin typeface="Arial"/>
                <a:cs typeface="Arial"/>
              </a:rPr>
              <a:t>Utilità </a:t>
            </a:r>
            <a:r>
              <a:rPr lang="it-IT" sz="2400" b="1" i="1" dirty="0" smtClean="0">
                <a:latin typeface="Arial"/>
                <a:cs typeface="Arial"/>
              </a:rPr>
              <a:t>marginale</a:t>
            </a:r>
            <a:r>
              <a:rPr lang="it-IT" sz="2400" dirty="0">
                <a:latin typeface="Arial"/>
                <a:cs typeface="Arial"/>
              </a:rPr>
              <a:t>: l’utilità </a:t>
            </a:r>
            <a:r>
              <a:rPr lang="it-IT" sz="2400" dirty="0" smtClean="0">
                <a:latin typeface="Arial"/>
                <a:cs typeface="Arial"/>
              </a:rPr>
              <a:t>che riceve da ogni “dose” di bene; all’aumentare delle dosi l’utilità marginale diminuisce.</a:t>
            </a:r>
            <a:endParaRPr lang="it-IT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4115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23314" y="814006"/>
            <a:ext cx="83034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Arial"/>
                <a:cs typeface="Arial"/>
              </a:rPr>
              <a:t>Nella sua scelta, il consumatore è condizionato dal suo </a:t>
            </a:r>
            <a:r>
              <a:rPr lang="it-IT" sz="2400" b="1" dirty="0" smtClean="0">
                <a:latin typeface="Arial"/>
                <a:cs typeface="Arial"/>
              </a:rPr>
              <a:t>reddito</a:t>
            </a:r>
            <a:r>
              <a:rPr lang="it-IT" sz="2400" dirty="0" smtClean="0">
                <a:latin typeface="Arial"/>
                <a:cs typeface="Arial"/>
              </a:rPr>
              <a:t> e dal </a:t>
            </a:r>
            <a:r>
              <a:rPr lang="it-IT" sz="2400" b="1" dirty="0" smtClean="0">
                <a:latin typeface="Arial"/>
                <a:cs typeface="Arial"/>
              </a:rPr>
              <a:t>prezzo</a:t>
            </a:r>
            <a:r>
              <a:rPr lang="it-IT" sz="2400" dirty="0" smtClean="0">
                <a:latin typeface="Arial"/>
                <a:cs typeface="Arial"/>
              </a:rPr>
              <a:t> dei beni e servizi.</a:t>
            </a:r>
          </a:p>
          <a:p>
            <a:r>
              <a:rPr lang="it-IT" sz="2400" dirty="0" smtClean="0">
                <a:latin typeface="Arial"/>
                <a:cs typeface="Arial"/>
              </a:rPr>
              <a:t>Secondo la </a:t>
            </a:r>
            <a:r>
              <a:rPr lang="it-IT" sz="2400" b="1" i="1" dirty="0" smtClean="0">
                <a:latin typeface="Arial"/>
                <a:cs typeface="Arial"/>
              </a:rPr>
              <a:t>Teoria del comportamento del consumatore</a:t>
            </a:r>
            <a:r>
              <a:rPr lang="it-IT" sz="2400" dirty="0" smtClean="0">
                <a:latin typeface="Arial"/>
                <a:cs typeface="Arial"/>
              </a:rPr>
              <a:t>, la scelta negli acquisti è orientata all’obiettivo di ottenere la maggiore utilità, ovvero la </a:t>
            </a:r>
            <a:r>
              <a:rPr lang="it-IT" sz="2400" dirty="0" smtClean="0">
                <a:latin typeface="Arial"/>
                <a:cs typeface="Arial"/>
              </a:rPr>
              <a:t>combinazione ottimale tra il prezzo e il reddito disponibile, tenendo inoltre conto dei condizionamenti psicologici e sociali, tra cui la pubblicità.</a:t>
            </a:r>
            <a:endParaRPr lang="it-IT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5945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23314" y="814006"/>
            <a:ext cx="83034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LA DOMANDA</a:t>
            </a:r>
            <a:endParaRPr lang="it-IT" sz="2400" b="1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endParaRPr lang="it-IT" sz="2400" dirty="0" smtClean="0">
              <a:latin typeface="Arial"/>
              <a:cs typeface="Arial"/>
            </a:endParaRPr>
          </a:p>
          <a:p>
            <a:r>
              <a:rPr lang="it-IT" sz="2400" dirty="0" smtClean="0">
                <a:latin typeface="Arial"/>
                <a:cs typeface="Arial"/>
              </a:rPr>
              <a:t>La quantità di un bene o di un servizio richiesta dai consumatori in economia è detta </a:t>
            </a:r>
            <a:r>
              <a:rPr lang="it-IT" sz="2400" b="1" dirty="0" smtClean="0">
                <a:latin typeface="Arial"/>
                <a:cs typeface="Arial"/>
              </a:rPr>
              <a:t>domanda</a:t>
            </a:r>
            <a:r>
              <a:rPr lang="it-IT" sz="2400" dirty="0" smtClean="0">
                <a:latin typeface="Arial"/>
                <a:cs typeface="Arial"/>
              </a:rPr>
              <a:t>; essa tende a diminuire all’aumentare del prezzo e a crescere al suo ridursi.</a:t>
            </a:r>
            <a:endParaRPr lang="it-IT" sz="2400" dirty="0">
              <a:latin typeface="Arial"/>
              <a:cs typeface="Arial"/>
            </a:endParaRP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1167774886"/>
              </p:ext>
            </p:extLst>
          </p:nvPr>
        </p:nvGraphicFramePr>
        <p:xfrm>
          <a:off x="2126409" y="2979262"/>
          <a:ext cx="4597779" cy="3207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6724188" y="5415695"/>
            <a:ext cx="1814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Quantità di bene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358275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23314" y="814006"/>
            <a:ext cx="8303477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Arial"/>
                <a:cs typeface="Arial"/>
              </a:rPr>
              <a:t>Per effetto dell’</a:t>
            </a:r>
            <a:r>
              <a:rPr lang="it-IT" sz="2400" b="1" dirty="0" smtClean="0">
                <a:latin typeface="Arial"/>
                <a:cs typeface="Arial"/>
              </a:rPr>
              <a:t>elasticità della </a:t>
            </a:r>
            <a:r>
              <a:rPr lang="it-IT" sz="2400" b="1" dirty="0" smtClean="0">
                <a:latin typeface="Arial"/>
                <a:cs typeface="Arial"/>
              </a:rPr>
              <a:t>domanda</a:t>
            </a:r>
            <a:r>
              <a:rPr lang="it-IT" sz="2400" dirty="0" smtClean="0">
                <a:latin typeface="Arial"/>
                <a:cs typeface="Arial"/>
              </a:rPr>
              <a:t>, le variazioni tra domanda e prezzo non sono uguali per tutti i beni e servizi, per cui si hanno:</a:t>
            </a:r>
          </a:p>
          <a:p>
            <a:r>
              <a:rPr lang="it-IT" sz="2400" b="1" i="1" dirty="0">
                <a:latin typeface="Arial"/>
                <a:cs typeface="Arial"/>
              </a:rPr>
              <a:t>B</a:t>
            </a:r>
            <a:r>
              <a:rPr lang="it-IT" sz="2400" b="1" i="1" dirty="0" smtClean="0">
                <a:latin typeface="Arial"/>
                <a:cs typeface="Arial"/>
              </a:rPr>
              <a:t>eni a domanda rigida </a:t>
            </a:r>
            <a:r>
              <a:rPr lang="it-IT" sz="2400" dirty="0" smtClean="0">
                <a:latin typeface="Arial"/>
                <a:cs typeface="Arial"/>
              </a:rPr>
              <a:t>quando all’aumentare del prezzo la quantità richiesta diminuisce di poco (beni primari o beni di lusso);</a:t>
            </a:r>
          </a:p>
          <a:p>
            <a:r>
              <a:rPr lang="it-IT" sz="2400" b="1" i="1" dirty="0" smtClean="0">
                <a:latin typeface="Arial"/>
                <a:cs typeface="Arial"/>
              </a:rPr>
              <a:t>Beni a domanda elastica </a:t>
            </a:r>
            <a:r>
              <a:rPr lang="it-IT" sz="2400" dirty="0" smtClean="0">
                <a:latin typeface="Arial"/>
                <a:cs typeface="Arial"/>
              </a:rPr>
              <a:t>quando la quantità richiesta varia di molto al variare del prezzo (beni che soddisfano bisogni secondari, di cui ci si può privare).</a:t>
            </a:r>
          </a:p>
          <a:p>
            <a:r>
              <a:rPr lang="it-IT" sz="2400" dirty="0" smtClean="0">
                <a:latin typeface="Arial"/>
                <a:cs typeface="Arial"/>
              </a:rPr>
              <a:t>La domanda inoltre varia al variare del reddito (con più soldi a disposizione si tende a spendere di più.</a:t>
            </a:r>
            <a:endParaRPr lang="it-IT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5420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23314" y="814006"/>
            <a:ext cx="83034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L’IMPRESA</a:t>
            </a:r>
            <a:endParaRPr lang="it-IT" sz="2400" b="1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endParaRPr lang="it-IT" sz="2400" dirty="0" smtClean="0">
              <a:latin typeface="Arial"/>
              <a:cs typeface="Arial"/>
            </a:endParaRPr>
          </a:p>
          <a:p>
            <a:r>
              <a:rPr lang="it-IT" sz="2400" dirty="0" smtClean="0">
                <a:latin typeface="Arial"/>
                <a:cs typeface="Arial"/>
              </a:rPr>
              <a:t>È il soggetto economico che </a:t>
            </a:r>
            <a:r>
              <a:rPr lang="it-IT" sz="2400" dirty="0" smtClean="0">
                <a:latin typeface="Arial"/>
                <a:cs typeface="Arial"/>
              </a:rPr>
              <a:t>realizza la </a:t>
            </a:r>
            <a:r>
              <a:rPr lang="it-IT" sz="2400" b="1" dirty="0" smtClean="0">
                <a:latin typeface="Arial"/>
                <a:cs typeface="Arial"/>
              </a:rPr>
              <a:t>PRODUZIONE</a:t>
            </a:r>
            <a:r>
              <a:rPr lang="it-IT" sz="2400" dirty="0" smtClean="0">
                <a:latin typeface="Arial"/>
                <a:cs typeface="Arial"/>
              </a:rPr>
              <a:t>, ossia la combinazione dei fattori produttivi allo scopo di ottenere dei prodotti atti a soddisfare i bisogni umani. Infatti sono pochi i beni forniti direttamente dall’ambiente.</a:t>
            </a:r>
          </a:p>
          <a:p>
            <a:r>
              <a:rPr lang="it-IT" sz="2400" dirty="0" smtClean="0">
                <a:latin typeface="Arial"/>
                <a:cs typeface="Arial"/>
              </a:rPr>
              <a:t>La trasformazione può essere di tipo </a:t>
            </a:r>
            <a:r>
              <a:rPr lang="it-IT" sz="2400" b="1" i="1" dirty="0" smtClean="0">
                <a:latin typeface="Arial"/>
                <a:cs typeface="Arial"/>
              </a:rPr>
              <a:t>materiale</a:t>
            </a:r>
            <a:r>
              <a:rPr lang="it-IT" sz="2400" dirty="0" smtClean="0">
                <a:latin typeface="Arial"/>
                <a:cs typeface="Arial"/>
              </a:rPr>
              <a:t> (la </a:t>
            </a:r>
            <a:r>
              <a:rPr lang="it-IT" sz="2400" dirty="0" err="1" smtClean="0">
                <a:latin typeface="Arial"/>
                <a:cs typeface="Arial"/>
              </a:rPr>
              <a:t>verra</a:t>
            </a:r>
            <a:r>
              <a:rPr lang="it-IT" sz="2400" dirty="0" smtClean="0">
                <a:latin typeface="Arial"/>
                <a:cs typeface="Arial"/>
              </a:rPr>
              <a:t> e propria trasformazione di materie prime per ottenere i prodotti); </a:t>
            </a:r>
            <a:r>
              <a:rPr lang="it-IT" sz="2400" b="1" i="1" dirty="0" smtClean="0">
                <a:latin typeface="Arial"/>
                <a:cs typeface="Arial"/>
              </a:rPr>
              <a:t>temporale</a:t>
            </a:r>
            <a:r>
              <a:rPr lang="it-IT" sz="2400" dirty="0" smtClean="0">
                <a:latin typeface="Arial"/>
                <a:cs typeface="Arial"/>
              </a:rPr>
              <a:t> (conservazione dei prodotti); </a:t>
            </a:r>
            <a:r>
              <a:rPr lang="it-IT" sz="2400" b="1" i="1" dirty="0" smtClean="0">
                <a:latin typeface="Arial"/>
                <a:cs typeface="Arial"/>
              </a:rPr>
              <a:t>spaziale</a:t>
            </a:r>
            <a:r>
              <a:rPr lang="it-IT" sz="2400" dirty="0" smtClean="0">
                <a:latin typeface="Arial"/>
                <a:cs typeface="Arial"/>
              </a:rPr>
              <a:t> (trasferimento da un luogo all’altro dei prodotti).</a:t>
            </a:r>
            <a:endParaRPr lang="it-IT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3833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23314" y="814006"/>
            <a:ext cx="83034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Arial"/>
                <a:cs typeface="Arial"/>
              </a:rPr>
              <a:t>Per poter svolgere l’attività produttiva, l’impresa sostiene dei </a:t>
            </a:r>
            <a:r>
              <a:rPr lang="it-IT" sz="2400" b="1" dirty="0" smtClean="0">
                <a:latin typeface="Arial"/>
                <a:cs typeface="Arial"/>
              </a:rPr>
              <a:t>COSTI DI PRODUZIONE</a:t>
            </a:r>
            <a:r>
              <a:rPr lang="it-IT" sz="2400" dirty="0" smtClean="0">
                <a:latin typeface="Arial"/>
                <a:cs typeface="Arial"/>
              </a:rPr>
              <a:t>, sia per produrre beni che per offrire servizi.</a:t>
            </a:r>
          </a:p>
          <a:p>
            <a:r>
              <a:rPr lang="it-IT" sz="2400" dirty="0" smtClean="0">
                <a:latin typeface="Arial"/>
                <a:cs typeface="Arial"/>
              </a:rPr>
              <a:t>Essi si dividono in </a:t>
            </a:r>
            <a:r>
              <a:rPr lang="it-IT" sz="2400" b="1" i="1" dirty="0" smtClean="0">
                <a:latin typeface="Arial"/>
                <a:cs typeface="Arial"/>
              </a:rPr>
              <a:t>costi fissi</a:t>
            </a:r>
            <a:r>
              <a:rPr lang="it-IT" sz="2400" dirty="0" smtClean="0">
                <a:latin typeface="Arial"/>
                <a:cs typeface="Arial"/>
              </a:rPr>
              <a:t>, cioè quelli che restano invariati al variare della produzione (ad esempio affitti, stipendi, utenze) e </a:t>
            </a:r>
            <a:r>
              <a:rPr lang="it-IT" sz="2400" b="1" i="1" dirty="0" smtClean="0">
                <a:latin typeface="Arial"/>
                <a:cs typeface="Arial"/>
              </a:rPr>
              <a:t>costi variabili</a:t>
            </a:r>
            <a:r>
              <a:rPr lang="it-IT" sz="2400" dirty="0" smtClean="0">
                <a:latin typeface="Arial"/>
                <a:cs typeface="Arial"/>
              </a:rPr>
              <a:t>, i quali dipendono dalla quantità prodotta (ad esempio le materie prime).</a:t>
            </a:r>
          </a:p>
          <a:p>
            <a:r>
              <a:rPr lang="it-IT" sz="2400" dirty="0" smtClean="0">
                <a:latin typeface="Arial"/>
                <a:cs typeface="Arial"/>
              </a:rPr>
              <a:t>La somma di costi fissi e variabili costituisce i </a:t>
            </a:r>
            <a:r>
              <a:rPr lang="it-IT" sz="2400" b="1" i="1" dirty="0" smtClean="0">
                <a:latin typeface="Arial"/>
                <a:cs typeface="Arial"/>
              </a:rPr>
              <a:t>costi totali </a:t>
            </a:r>
            <a:r>
              <a:rPr lang="it-IT" sz="2400" dirty="0" smtClean="0">
                <a:latin typeface="Arial"/>
                <a:cs typeface="Arial"/>
              </a:rPr>
              <a:t>dell’impresa.</a:t>
            </a:r>
          </a:p>
          <a:p>
            <a:endParaRPr lang="it-IT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0735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23314" y="814006"/>
            <a:ext cx="83034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/>
                <a:cs typeface="Arial"/>
              </a:rPr>
              <a:t>Le somme di denaro che l’impresa ottiene dalla vendita dei prodotti costituiscono i </a:t>
            </a:r>
            <a:r>
              <a:rPr lang="it-IT" sz="2400" b="1" dirty="0">
                <a:latin typeface="Arial"/>
                <a:cs typeface="Arial"/>
              </a:rPr>
              <a:t>RICAVI</a:t>
            </a:r>
            <a:r>
              <a:rPr lang="it-IT" sz="2400" dirty="0">
                <a:latin typeface="Arial"/>
                <a:cs typeface="Arial"/>
              </a:rPr>
              <a:t>.</a:t>
            </a:r>
          </a:p>
          <a:p>
            <a:r>
              <a:rPr lang="it-IT" sz="2400" dirty="0">
                <a:latin typeface="Arial"/>
                <a:cs typeface="Arial"/>
              </a:rPr>
              <a:t>Essi corrispondono al </a:t>
            </a:r>
            <a:r>
              <a:rPr lang="it-IT" sz="2400" b="1" i="1" dirty="0">
                <a:latin typeface="Arial"/>
                <a:cs typeface="Arial"/>
              </a:rPr>
              <a:t>prezzo x quantità </a:t>
            </a:r>
            <a:r>
              <a:rPr lang="it-IT" sz="2400" dirty="0">
                <a:latin typeface="Arial"/>
                <a:cs typeface="Arial"/>
              </a:rPr>
              <a:t>di prodotti venduti.</a:t>
            </a:r>
          </a:p>
          <a:p>
            <a:endParaRPr lang="it-IT" sz="2400" dirty="0" smtClean="0">
              <a:latin typeface="Arial"/>
              <a:cs typeface="Arial"/>
            </a:endParaRPr>
          </a:p>
          <a:p>
            <a:r>
              <a:rPr lang="it-IT" sz="2400" dirty="0" smtClean="0">
                <a:latin typeface="Arial"/>
                <a:cs typeface="Arial"/>
              </a:rPr>
              <a:t>La differenza tra i ricavi ottenuti e i costi sostenuti dall’impresa costituisce il </a:t>
            </a:r>
            <a:r>
              <a:rPr lang="it-IT" sz="2400" b="1" dirty="0" smtClean="0">
                <a:latin typeface="Arial"/>
                <a:cs typeface="Arial"/>
              </a:rPr>
              <a:t>PROFITTO</a:t>
            </a:r>
            <a:r>
              <a:rPr lang="it-IT" sz="2400" dirty="0" smtClean="0">
                <a:latin typeface="Arial"/>
                <a:cs typeface="Arial"/>
              </a:rPr>
              <a:t>. </a:t>
            </a:r>
          </a:p>
          <a:p>
            <a:endParaRPr lang="it-IT" sz="2400" dirty="0" smtClean="0">
              <a:latin typeface="Arial"/>
              <a:cs typeface="Arial"/>
            </a:endParaRPr>
          </a:p>
          <a:p>
            <a:r>
              <a:rPr lang="it-IT" sz="2400" dirty="0" smtClean="0">
                <a:latin typeface="Arial"/>
                <a:cs typeface="Arial"/>
              </a:rPr>
              <a:t>Il profitto è il motivo dell’attività imprenditoriale, infatti le decisioni dell’imprenditore mirano a ridurre i costi e ad aumentare i ricavi allo scopo di massimizzare il profitto.</a:t>
            </a:r>
            <a:endParaRPr lang="it-IT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2347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23314" y="814006"/>
            <a:ext cx="83034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L’OFFERTA</a:t>
            </a:r>
            <a:endParaRPr lang="it-IT" sz="2400" b="1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endParaRPr lang="it-IT" sz="2400" dirty="0" smtClean="0">
              <a:latin typeface="Arial"/>
              <a:cs typeface="Arial"/>
            </a:endParaRPr>
          </a:p>
          <a:p>
            <a:r>
              <a:rPr lang="it-IT" sz="2400" dirty="0">
                <a:latin typeface="Arial"/>
                <a:cs typeface="Arial"/>
              </a:rPr>
              <a:t>La quantità di un bene o di un servizio </a:t>
            </a:r>
            <a:r>
              <a:rPr lang="it-IT" sz="2400" dirty="0" smtClean="0">
                <a:latin typeface="Arial"/>
                <a:cs typeface="Arial"/>
              </a:rPr>
              <a:t>che l’impresa è disposta a vendere è </a:t>
            </a:r>
            <a:r>
              <a:rPr lang="it-IT" sz="2400" dirty="0">
                <a:latin typeface="Arial"/>
                <a:cs typeface="Arial"/>
              </a:rPr>
              <a:t>detta </a:t>
            </a:r>
            <a:r>
              <a:rPr lang="it-IT" sz="2400" b="1" dirty="0" smtClean="0">
                <a:latin typeface="Arial"/>
                <a:cs typeface="Arial"/>
              </a:rPr>
              <a:t>offerta</a:t>
            </a:r>
            <a:r>
              <a:rPr lang="it-IT" sz="2400" dirty="0" smtClean="0">
                <a:latin typeface="Arial"/>
                <a:cs typeface="Arial"/>
              </a:rPr>
              <a:t>; </a:t>
            </a:r>
            <a:r>
              <a:rPr lang="it-IT" sz="2400" dirty="0">
                <a:latin typeface="Arial"/>
                <a:cs typeface="Arial"/>
              </a:rPr>
              <a:t>essa tende a </a:t>
            </a:r>
            <a:r>
              <a:rPr lang="it-IT" sz="2400" dirty="0" smtClean="0">
                <a:latin typeface="Arial"/>
                <a:cs typeface="Arial"/>
              </a:rPr>
              <a:t>crescere all’aumentare </a:t>
            </a:r>
            <a:r>
              <a:rPr lang="it-IT" sz="2400" dirty="0">
                <a:latin typeface="Arial"/>
                <a:cs typeface="Arial"/>
              </a:rPr>
              <a:t>del prezzo e </a:t>
            </a:r>
            <a:r>
              <a:rPr lang="it-IT" sz="2400" dirty="0" smtClean="0">
                <a:latin typeface="Arial"/>
                <a:cs typeface="Arial"/>
              </a:rPr>
              <a:t>a diminuire </a:t>
            </a:r>
            <a:r>
              <a:rPr lang="it-IT" sz="2400" dirty="0">
                <a:latin typeface="Arial"/>
                <a:cs typeface="Arial"/>
              </a:rPr>
              <a:t>al suo ridursi</a:t>
            </a:r>
            <a:r>
              <a:rPr lang="it-IT" sz="2400" dirty="0" smtClean="0">
                <a:latin typeface="Arial"/>
                <a:cs typeface="Arial"/>
              </a:rPr>
              <a:t>.</a:t>
            </a:r>
          </a:p>
          <a:p>
            <a:r>
              <a:rPr lang="it-IT" sz="2400" dirty="0" smtClean="0">
                <a:latin typeface="Arial"/>
                <a:cs typeface="Arial"/>
              </a:rPr>
              <a:t>Questo perché, all’aumentare del prezzo, l’imprenditore vuole ottenere un profitto maggiore attraverso la vendita di maggiori quantità di prodotti.</a:t>
            </a:r>
          </a:p>
          <a:p>
            <a:r>
              <a:rPr lang="it-IT" sz="2400" dirty="0" smtClean="0">
                <a:latin typeface="Arial"/>
                <a:cs typeface="Arial"/>
              </a:rPr>
              <a:t>Anche l’offerta può essere </a:t>
            </a:r>
            <a:r>
              <a:rPr lang="it-IT" sz="2400" b="1" i="1" dirty="0" smtClean="0">
                <a:latin typeface="Arial"/>
                <a:cs typeface="Arial"/>
              </a:rPr>
              <a:t>rigida</a:t>
            </a:r>
            <a:r>
              <a:rPr lang="it-IT" sz="2400" dirty="0" smtClean="0">
                <a:latin typeface="Arial"/>
                <a:cs typeface="Arial"/>
              </a:rPr>
              <a:t> od </a:t>
            </a:r>
            <a:r>
              <a:rPr lang="it-IT" sz="2400" b="1" i="1" dirty="0" smtClean="0">
                <a:latin typeface="Arial"/>
                <a:cs typeface="Arial"/>
              </a:rPr>
              <a:t>elastica.</a:t>
            </a:r>
            <a:endParaRPr lang="it-IT" sz="2400" b="1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3392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 di giornal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Carta di giornale.thmx</Template>
  <TotalTime>1440</TotalTime>
  <Words>667</Words>
  <Application>Microsoft Macintosh PowerPoint</Application>
  <PresentationFormat>Presentazione su schermo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Carta di giornale</vt:lpstr>
      <vt:lpstr>La Microeconomia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Microeconomia</dc:title>
  <dc:creator>Tony</dc:creator>
  <cp:lastModifiedBy>Tony</cp:lastModifiedBy>
  <cp:revision>21</cp:revision>
  <dcterms:created xsi:type="dcterms:W3CDTF">2018-02-17T17:13:52Z</dcterms:created>
  <dcterms:modified xsi:type="dcterms:W3CDTF">2018-02-19T17:24:57Z</dcterms:modified>
</cp:coreProperties>
</file>