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34"/>
  </p:notesMasterIdLst>
  <p:sldIdLst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80" r:id="rId11"/>
    <p:sldId id="290" r:id="rId12"/>
    <p:sldId id="263" r:id="rId13"/>
    <p:sldId id="264" r:id="rId14"/>
    <p:sldId id="265" r:id="rId15"/>
    <p:sldId id="266" r:id="rId16"/>
    <p:sldId id="285" r:id="rId17"/>
    <p:sldId id="286" r:id="rId18"/>
    <p:sldId id="281" r:id="rId19"/>
    <p:sldId id="287" r:id="rId20"/>
    <p:sldId id="267" r:id="rId21"/>
    <p:sldId id="268" r:id="rId22"/>
    <p:sldId id="282" r:id="rId23"/>
    <p:sldId id="269" r:id="rId24"/>
    <p:sldId id="271" r:id="rId25"/>
    <p:sldId id="272" r:id="rId26"/>
    <p:sldId id="273" r:id="rId27"/>
    <p:sldId id="291" r:id="rId28"/>
    <p:sldId id="274" r:id="rId29"/>
    <p:sldId id="276" r:id="rId30"/>
    <p:sldId id="277" r:id="rId31"/>
    <p:sldId id="278" r:id="rId32"/>
    <p:sldId id="279" r:id="rId33"/>
  </p:sldIdLst>
  <p:sldSz cx="9144000" cy="6858000" type="screen4x3"/>
  <p:notesSz cx="6886575" cy="100187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97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60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9163" y="4759325"/>
            <a:ext cx="5048250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80" tIns="48240" rIns="9648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03663" y="9518650"/>
            <a:ext cx="298291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80" tIns="48240" rIns="96480" bIns="4824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Verdana" pitchFamily="32" charset="0"/>
                <a:cs typeface="Arial Unicode MS" charset="0"/>
              </a:defRPr>
            </a:lvl1pPr>
          </a:lstStyle>
          <a:p>
            <a:pPr>
              <a:defRPr/>
            </a:pPr>
            <a:fld id="{15C4D72D-8DEA-441E-8F04-5606D385C9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E5BF29-D98B-4809-96B4-C7000194A06D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B5E38A-D819-4D8B-824F-5B178327A557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54D461-F8CD-4E6D-8570-F5D728B5986B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BF2401-0F5D-432C-93E0-922034719AF5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D1EA59-C852-4EE1-9AFC-F31D7A6BD9B2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CB5B80-1B07-4472-AA00-672ED59BAD7B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99356C-E02E-461D-BE17-B02F5226CDFB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E66327-C536-4EE7-B9F7-DC372A64C296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4B9915-5AB7-4446-8E7A-60E74DACEFB0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49EE01-D24B-4ED3-8DFC-8434900A09EB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760256-C427-4079-B3D8-84D08D9967A3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3142A0-EB37-402B-952B-B4AA1F69F815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401D7C-EA2F-47C1-B5F5-DE15D70395E0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C57879-F523-435B-84C7-B515D5A232B7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E4E734-D76E-4EE3-9746-37C3B5D7CF65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4F94C3-A81C-42BC-887C-121175584707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612EA1-9D93-44F4-A1D0-5082C869168C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DB5293-B2E3-4AD8-9806-CDD9A4F84B6B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9DDF0FF-6D86-4DDF-B968-F445C1EEBC95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460202-86AF-44E8-A5C6-847688579DD8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D119EE-CD05-4468-9DF7-B8E6463C187F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CFA9B7-302E-4639-BA9C-EDF36759EDF9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46682-6144-442C-953B-34C15D882A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486B-F0D3-4C0A-98AE-00FA7BC0E32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3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3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7396" name="Picture 4" descr="http://altadefinizione.online/wp-content/uploads/2015/06/Viaggio-Al-Centro-Della-Terra-cover-dv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305946"/>
            <a:ext cx="5256584" cy="7470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Conosciamo molto più lo spazio cosmico che l’interno della terra!!! 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/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/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Perché???????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BF0BB6-19B6-44D6-93B7-AD72497907EC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168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Lo studio della propagazione delle onde sismiche </a:t>
            </a:r>
            <a:r>
              <a:rPr lang="it-IT" b="1" dirty="0"/>
              <a:t>P</a:t>
            </a:r>
            <a:r>
              <a:rPr lang="it-IT" dirty="0"/>
              <a:t> (onde di </a:t>
            </a:r>
            <a:r>
              <a:rPr lang="it-IT" i="1" dirty="0"/>
              <a:t>volume</a:t>
            </a:r>
            <a:r>
              <a:rPr lang="it-IT" dirty="0"/>
              <a:t>)  e </a:t>
            </a:r>
            <a:r>
              <a:rPr lang="it-IT" b="1" dirty="0"/>
              <a:t>S</a:t>
            </a:r>
            <a:r>
              <a:rPr lang="it-IT" dirty="0"/>
              <a:t> (onde di </a:t>
            </a:r>
            <a:r>
              <a:rPr lang="it-IT" i="1" dirty="0"/>
              <a:t>forma</a:t>
            </a:r>
            <a:r>
              <a:rPr lang="it-IT" dirty="0"/>
              <a:t>) fornisce informazioni decisive per la comprensione della struttura e della composizione dell’interno terrestre.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2714625"/>
            <a:ext cx="9144000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eaLnBrk="1" hangingPunct="1">
              <a:spcBef>
                <a:spcPts val="60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ea typeface="SimSun" charset="-122"/>
              </a:rPr>
              <a:t>In un </a:t>
            </a:r>
            <a:r>
              <a:rPr lang="it-IT" b="1" dirty="0">
                <a:solidFill>
                  <a:srgbClr val="FF0000"/>
                </a:solidFill>
                <a:ea typeface="SimSun" charset="-122"/>
              </a:rPr>
              <a:t>mezzo omogeneo </a:t>
            </a:r>
            <a:r>
              <a:rPr lang="it-IT" dirty="0">
                <a:ea typeface="SimSun" charset="-122"/>
              </a:rPr>
              <a:t>le onde sismiche viaggiano in linea retta e a velocità costante, ma se il mezzo </a:t>
            </a:r>
            <a:r>
              <a:rPr lang="it-IT" b="1" dirty="0">
                <a:solidFill>
                  <a:srgbClr val="FF0000"/>
                </a:solidFill>
                <a:ea typeface="SimSun" charset="-122"/>
              </a:rPr>
              <a:t>varia</a:t>
            </a:r>
            <a:r>
              <a:rPr lang="it-IT" dirty="0">
                <a:ea typeface="SimSun" charset="-122"/>
              </a:rPr>
              <a:t> in densità, le onde </a:t>
            </a:r>
            <a:r>
              <a:rPr lang="it-IT" b="1" dirty="0">
                <a:ea typeface="SimSun" charset="-122"/>
              </a:rPr>
              <a:t>variano di velocità e di direzione </a:t>
            </a:r>
            <a:r>
              <a:rPr lang="it-IT" dirty="0">
                <a:ea typeface="SimSun" charset="-122"/>
              </a:rPr>
              <a:t>(</a:t>
            </a:r>
            <a:r>
              <a:rPr lang="it-IT" b="1" u="sng" dirty="0">
                <a:solidFill>
                  <a:srgbClr val="FF0000"/>
                </a:solidFill>
                <a:ea typeface="SimSun" charset="-122"/>
              </a:rPr>
              <a:t>rifrazione</a:t>
            </a:r>
            <a:r>
              <a:rPr lang="it-IT" dirty="0">
                <a:ea typeface="SimSun" charset="-122"/>
              </a:rPr>
              <a:t>). 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14375" y="-27384"/>
            <a:ext cx="7858125" cy="120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 dirty="0">
                <a:solidFill>
                  <a:srgbClr val="D60002"/>
                </a:solidFill>
              </a:rPr>
              <a:t>Onde sismiche e interno della Terra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4429125"/>
            <a:ext cx="9143999" cy="168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Le onde sismiche </a:t>
            </a:r>
            <a:r>
              <a:rPr lang="it-IT" b="1" dirty="0"/>
              <a:t>P</a:t>
            </a:r>
            <a:r>
              <a:rPr lang="it-IT" dirty="0"/>
              <a:t> (onde di </a:t>
            </a:r>
            <a:r>
              <a:rPr lang="it-IT" i="1" dirty="0"/>
              <a:t>volume</a:t>
            </a:r>
            <a:r>
              <a:rPr lang="it-IT" dirty="0"/>
              <a:t>) sono più veloci e attraversano tutti i materiali.</a:t>
            </a:r>
          </a:p>
          <a:p>
            <a:pPr algn="just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Le onde sismiche </a:t>
            </a:r>
            <a:r>
              <a:rPr lang="it-IT" b="1" dirty="0"/>
              <a:t>S</a:t>
            </a:r>
            <a:r>
              <a:rPr lang="it-IT" dirty="0"/>
              <a:t> (onde di </a:t>
            </a:r>
            <a:r>
              <a:rPr lang="it-IT" i="1" dirty="0"/>
              <a:t>forma</a:t>
            </a:r>
            <a:r>
              <a:rPr lang="it-IT" dirty="0"/>
              <a:t>) sono più lente e non attraversano, se non in modo trascurabile, i fluidi.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40F8B42-E787-4BC4-AE9F-0F4BFF2718AF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51520" y="980728"/>
            <a:ext cx="8715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Un’onda sismica che attraversa una superficie di discontinuità subisce una rifrazione.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827584" y="0"/>
            <a:ext cx="7729538" cy="120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algn="ctr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 dirty="0" smtClean="0">
                <a:solidFill>
                  <a:srgbClr val="D60002"/>
                </a:solidFill>
              </a:rPr>
              <a:t>Rifrazione</a:t>
            </a:r>
            <a:endParaRPr lang="it-IT" sz="3600" dirty="0">
              <a:solidFill>
                <a:srgbClr val="D6000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276872"/>
            <a:ext cx="9143999" cy="4176464"/>
            <a:chOff x="557" y="1747"/>
            <a:chExt cx="4626" cy="1996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557" y="1747"/>
              <a:ext cx="4627" cy="199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7501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275" name="Text Box 6"/>
            <p:cNvSpPr txBox="1">
              <a:spLocks noChangeArrowheads="1"/>
            </p:cNvSpPr>
            <p:nvPr/>
          </p:nvSpPr>
          <p:spPr bwMode="auto">
            <a:xfrm>
              <a:off x="2928" y="3102"/>
              <a:ext cx="2132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 i="1">
                  <a:solidFill>
                    <a:srgbClr val="000000"/>
                  </a:solidFill>
                </a:rPr>
                <a:t>La rifrazione provoca un </a:t>
              </a:r>
              <a:r>
                <a:rPr lang="it-IT" sz="1400" i="1" u="sng">
                  <a:solidFill>
                    <a:srgbClr val="000000"/>
                  </a:solidFill>
                </a:rPr>
                <a:t>avvicinamento</a:t>
              </a:r>
              <a:r>
                <a:rPr lang="it-IT" sz="1400" i="1">
                  <a:solidFill>
                    <a:srgbClr val="000000"/>
                  </a:solidFill>
                </a:rPr>
                <a:t> dalla perpendicolare nel punto di rifrazione, se nel secondo mezzo l’onda diventa meno veloce. </a:t>
              </a:r>
            </a:p>
          </p:txBody>
        </p:sp>
        <p:sp>
          <p:nvSpPr>
            <p:cNvPr id="11276" name="Text Box 7"/>
            <p:cNvSpPr txBox="1">
              <a:spLocks noChangeArrowheads="1"/>
            </p:cNvSpPr>
            <p:nvPr/>
          </p:nvSpPr>
          <p:spPr bwMode="auto">
            <a:xfrm>
              <a:off x="587" y="3102"/>
              <a:ext cx="2245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 i="1">
                  <a:solidFill>
                    <a:srgbClr val="000000"/>
                  </a:solidFill>
                </a:rPr>
                <a:t>La rifrazione provoca un </a:t>
              </a:r>
              <a:r>
                <a:rPr lang="it-IT" sz="1400" i="1" u="sng">
                  <a:solidFill>
                    <a:srgbClr val="000000"/>
                  </a:solidFill>
                </a:rPr>
                <a:t>allontanamento </a:t>
              </a:r>
              <a:r>
                <a:rPr lang="it-IT" sz="1400" i="1">
                  <a:solidFill>
                    <a:srgbClr val="000000"/>
                  </a:solidFill>
                </a:rPr>
                <a:t>dalla perpendicolare nel punto di rifrazione, se nel secondo mezzo l’onda si muove più velocemente.</a:t>
              </a:r>
            </a:p>
          </p:txBody>
        </p:sp>
        <p:pic>
          <p:nvPicPr>
            <p:cNvPr id="1127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6" y="1812"/>
              <a:ext cx="2216" cy="12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27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2" y="1808"/>
              <a:ext cx="2224" cy="1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1270" name="CasellaDiTesto 10"/>
          <p:cNvSpPr txBox="1">
            <a:spLocks noChangeArrowheads="1"/>
          </p:cNvSpPr>
          <p:nvPr/>
        </p:nvSpPr>
        <p:spPr bwMode="auto">
          <a:xfrm>
            <a:off x="323528" y="4365104"/>
            <a:ext cx="1071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+ denso</a:t>
            </a:r>
          </a:p>
        </p:txBody>
      </p:sp>
      <p:sp>
        <p:nvSpPr>
          <p:cNvPr id="11271" name="CasellaDiTesto 11"/>
          <p:cNvSpPr txBox="1">
            <a:spLocks noChangeArrowheads="1"/>
          </p:cNvSpPr>
          <p:nvPr/>
        </p:nvSpPr>
        <p:spPr bwMode="auto">
          <a:xfrm>
            <a:off x="3203848" y="2780928"/>
            <a:ext cx="928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- denso</a:t>
            </a:r>
          </a:p>
        </p:txBody>
      </p:sp>
      <p:sp>
        <p:nvSpPr>
          <p:cNvPr id="11272" name="CasellaDiTesto 12"/>
          <p:cNvSpPr txBox="1">
            <a:spLocks noChangeArrowheads="1"/>
          </p:cNvSpPr>
          <p:nvPr/>
        </p:nvSpPr>
        <p:spPr bwMode="auto">
          <a:xfrm>
            <a:off x="5220072" y="4077072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- denso</a:t>
            </a:r>
          </a:p>
        </p:txBody>
      </p:sp>
      <p:sp>
        <p:nvSpPr>
          <p:cNvPr id="11273" name="CasellaDiTesto 13"/>
          <p:cNvSpPr txBox="1">
            <a:spLocks noChangeArrowheads="1"/>
          </p:cNvSpPr>
          <p:nvPr/>
        </p:nvSpPr>
        <p:spPr bwMode="auto">
          <a:xfrm>
            <a:off x="7668344" y="2924944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+ denso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C190CC-8742-4255-9C12-2B849E9CDEBC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1752600"/>
            <a:ext cx="8568952" cy="41246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716016" y="4114800"/>
            <a:ext cx="34417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i="1" dirty="0">
                <a:solidFill>
                  <a:srgbClr val="000000"/>
                </a:solidFill>
              </a:rPr>
              <a:t>La rifrazione causata dal cambiamento delle caratteristiche del mezzo di propagazione con la profondità determina una propagazione curvilinea del fronte d’onda.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42268" y="4138613"/>
            <a:ext cx="3441700" cy="73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i="1">
                <a:solidFill>
                  <a:srgbClr val="000000"/>
                </a:solidFill>
              </a:rPr>
              <a:t>Se la velocità di propagazione delle onde sismiche fosse sempre costante, il fronte d’onda si propagherebbe lungo una retta.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428625"/>
            <a:ext cx="8572500" cy="120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>
                <a:solidFill>
                  <a:srgbClr val="D60002"/>
                </a:solidFill>
              </a:rPr>
              <a:t>	</a:t>
            </a:r>
            <a:r>
              <a:rPr lang="it-IT" sz="3600">
                <a:solidFill>
                  <a:srgbClr val="D60002"/>
                </a:solidFill>
              </a:rPr>
              <a:t>Onde sismiche e interno della Terra</a:t>
            </a: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1200"/>
            <a:ext cx="6943725" cy="198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76183A-AEA7-46A0-B0C5-27B50071E0C2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14400" y="1738313"/>
            <a:ext cx="7345363" cy="35639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90600" y="4657725"/>
            <a:ext cx="7186613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i="1">
                <a:solidFill>
                  <a:srgbClr val="000000"/>
                </a:solidFill>
              </a:rPr>
              <a:t>L’analisi sismologica evidenzia che le onde sismiche giungono ai sismografi posti in diverse località seguendo traiettorie curve.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914400" y="381000"/>
            <a:ext cx="7729538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>
                <a:solidFill>
                  <a:srgbClr val="D60002"/>
                </a:solidFill>
              </a:rPr>
              <a:t>Onde sismiche e interno della Terra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1981200"/>
            <a:ext cx="6499225" cy="252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52800" cy="1143000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0000"/>
                </a:solidFill>
              </a:rPr>
              <a:t>Rifrazione delle onde-P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3124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1) Può essere usata per dedurre la struttura a grande scala della Terra.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2) L’ombra delle onde-P indica una riduzione della velocità delle onde P a ~ 2900 km di profondità.</a:t>
            </a:r>
          </a:p>
          <a:p>
            <a:pPr eaLnBrk="1" hangingPunct="1">
              <a:lnSpc>
                <a:spcPct val="90000"/>
              </a:lnSpc>
            </a:pPr>
            <a:endParaRPr lang="it-IT" sz="2800" dirty="0" smtClean="0"/>
          </a:p>
        </p:txBody>
      </p:sp>
      <p:pic>
        <p:nvPicPr>
          <p:cNvPr id="15364" name="Picture 4" descr="figure 19-0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784041"/>
            <a:ext cx="5334000" cy="523575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10000" cy="1143000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0000"/>
                </a:solidFill>
              </a:rPr>
              <a:t>Rifrazione delle onde 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349188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1) Anche essa fornisce indicazioni per decifrare la struttura a larga scala della Terra.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it-IT" sz="2800" dirty="0" smtClean="0">
                <a:solidFill>
                  <a:schemeClr val="bg1"/>
                </a:solidFill>
              </a:rPr>
              <a:t>2) L’ombra delle onde-S indica in effetti che il limite compositivo a ~ 2900 km e un limite solido-liquido.</a:t>
            </a:r>
          </a:p>
          <a:p>
            <a:pPr eaLnBrk="1" hangingPunct="1">
              <a:lnSpc>
                <a:spcPct val="90000"/>
              </a:lnSpc>
            </a:pPr>
            <a:endParaRPr lang="it-IT" sz="2800" dirty="0" smtClean="0"/>
          </a:p>
        </p:txBody>
      </p:sp>
      <p:pic>
        <p:nvPicPr>
          <p:cNvPr id="16388" name="Picture 6" descr="figure 19-0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52888" y="759806"/>
            <a:ext cx="5091112" cy="523777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sellaDiTesto 7"/>
          <p:cNvSpPr txBox="1">
            <a:spLocks noChangeArrowheads="1"/>
          </p:cNvSpPr>
          <p:nvPr/>
        </p:nvSpPr>
        <p:spPr bwMode="auto">
          <a:xfrm>
            <a:off x="5286375" y="142875"/>
            <a:ext cx="36433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solidFill>
                  <a:schemeClr val="tx1"/>
                </a:solidFill>
              </a:rPr>
              <a:t>N.B. </a:t>
            </a:r>
            <a:r>
              <a:rPr lang="it-IT" sz="1600" b="1">
                <a:solidFill>
                  <a:srgbClr val="C00000"/>
                </a:solidFill>
              </a:rPr>
              <a:t>Qualsiasi posizione abbia l’epicentro, si calcola una zona d’ombra  di ampiezza </a:t>
            </a:r>
            <a:r>
              <a:rPr lang="it-IT" sz="1600" b="1" u="sng">
                <a:solidFill>
                  <a:srgbClr val="C00000"/>
                </a:solidFill>
              </a:rPr>
              <a:t>costante</a:t>
            </a:r>
            <a:r>
              <a:rPr lang="it-IT" sz="1600" b="1">
                <a:solidFill>
                  <a:srgbClr val="C00000"/>
                </a:solidFill>
              </a:rPr>
              <a:t>.</a:t>
            </a:r>
            <a:endParaRPr lang="it-IT" sz="1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5200" cy="1143000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0000"/>
                </a:solidFill>
              </a:rPr>
              <a:t>Riflessioni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0"/>
            <a:ext cx="33528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1) Le onde vengono riflesse lungo i limiti compositivi maggiori (discontinuità).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2) Possono essere usate per definire la profondità delle discontinuità.</a:t>
            </a:r>
          </a:p>
        </p:txBody>
      </p:sp>
      <p:pic>
        <p:nvPicPr>
          <p:cNvPr id="17412" name="Picture 4" descr="figure 19-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31637"/>
            <a:ext cx="5486400" cy="3584713"/>
          </a:xfrm>
          <a:noFill/>
        </p:spPr>
      </p:pic>
      <p:pic>
        <p:nvPicPr>
          <p:cNvPr id="17413" name="Picture 6" descr="figure 19-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86200"/>
            <a:ext cx="9156132" cy="2971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AB82B4-DDD1-4A49-8FEA-A10C1D726CA9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00063" y="1752600"/>
            <a:ext cx="8286750" cy="189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I calcoli rilevano una superficie di discontinuità</a:t>
            </a:r>
            <a:r>
              <a:rPr lang="it-IT" dirty="0">
                <a:ea typeface="SimSun" charset="-122"/>
              </a:rPr>
              <a:t> (</a:t>
            </a:r>
            <a:r>
              <a:rPr lang="it-IT" sz="2000" i="1" dirty="0">
                <a:ea typeface="SimSun" charset="-122"/>
              </a:rPr>
              <a:t>proprio per il fatto che in loro corrispondenza si verificano repentini cambiamenti delle velocità di propagazione delle onde sismiche</a:t>
            </a:r>
            <a:r>
              <a:rPr lang="it-IT" dirty="0">
                <a:ea typeface="SimSun" charset="-122"/>
              </a:rPr>
              <a:t>)</a:t>
            </a:r>
            <a:r>
              <a:rPr lang="it-IT" dirty="0"/>
              <a:t> ad una profondità di 2.900 km ed è </a:t>
            </a:r>
            <a:r>
              <a:rPr lang="it-IT" dirty="0" smtClean="0"/>
              <a:t>chiamata:</a:t>
            </a:r>
            <a:endParaRPr lang="it-IT" dirty="0"/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</a:rPr>
              <a:t>Discontinuità di Gutenberg</a:t>
            </a:r>
            <a:r>
              <a:rPr lang="it-IT" dirty="0">
                <a:solidFill>
                  <a:srgbClr val="FF0000"/>
                </a:solidFill>
              </a:rPr>
              <a:t>. 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28688" y="142875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algn="ctr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3600" b="1" dirty="0">
                <a:solidFill>
                  <a:srgbClr val="D60002"/>
                </a:solidFill>
              </a:rPr>
              <a:t>Il nucleo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539552" y="4005064"/>
            <a:ext cx="8286750" cy="135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I geologi sono concordi nel ritenere che tale superficie separi nettamente il </a:t>
            </a:r>
            <a:r>
              <a:rPr lang="it-IT" b="1" dirty="0">
                <a:solidFill>
                  <a:srgbClr val="C00000"/>
                </a:solidFill>
              </a:rPr>
              <a:t>nucleo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(allo stato fuso) dal resto della terra, il </a:t>
            </a:r>
            <a:r>
              <a:rPr lang="it-IT" b="1" dirty="0">
                <a:solidFill>
                  <a:srgbClr val="C00000"/>
                </a:solidFill>
              </a:rPr>
              <a:t>mantello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(allo stato solido) 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EFF69BF-C488-4610-8689-260CD161F68B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914400" y="1752600"/>
            <a:ext cx="7281863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Raccogliere informazioni dirette sull’interno della Terra non è possibile se non entro uno strato superficiale di appena 12 km.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3048000"/>
            <a:ext cx="7010400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5125" indent="-363538">
              <a:spcBef>
                <a:spcPts val="1500"/>
              </a:spcBef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it-IT" dirty="0"/>
              <a:t>Infatti:</a:t>
            </a:r>
          </a:p>
          <a:p>
            <a:pPr marL="365125" indent="-363538">
              <a:spcBef>
                <a:spcPts val="1500"/>
              </a:spcBef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it-IT" dirty="0"/>
              <a:t>•  i più profondi pozzi minerari arrivano alla profondità di 4 km;</a:t>
            </a:r>
          </a:p>
          <a:p>
            <a:pPr marL="365125" indent="-363538">
              <a:spcBef>
                <a:spcPts val="1500"/>
              </a:spcBef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it-IT" dirty="0"/>
              <a:t>•	le caverne più profonde arrivano a 2 km;</a:t>
            </a:r>
          </a:p>
          <a:p>
            <a:pPr marL="365125" indent="-363538">
              <a:spcBef>
                <a:spcPts val="1500"/>
              </a:spcBef>
              <a:buClrTx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it-IT" dirty="0"/>
              <a:t>•	le perforazioni più profonde arrivano a 12 km.    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15616" y="260648"/>
            <a:ext cx="70104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 dirty="0">
                <a:solidFill>
                  <a:srgbClr val="D60002"/>
                </a:solidFill>
              </a:rPr>
              <a:t>	</a:t>
            </a:r>
            <a:r>
              <a:rPr lang="it-IT" sz="3600" b="1" dirty="0">
                <a:solidFill>
                  <a:srgbClr val="D60002"/>
                </a:solidFill>
              </a:rPr>
              <a:t>Conoscenze dirette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41A7F2-6C29-4398-ACAF-88EFC79EA689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2175" y="2971800"/>
            <a:ext cx="7337425" cy="119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La prima è la </a:t>
            </a:r>
            <a:r>
              <a:rPr lang="it-IT" b="1" dirty="0">
                <a:solidFill>
                  <a:srgbClr val="FF0000"/>
                </a:solidFill>
              </a:rPr>
              <a:t>discontinuità di </a:t>
            </a:r>
            <a:r>
              <a:rPr lang="it-IT" b="1" dirty="0" err="1">
                <a:solidFill>
                  <a:srgbClr val="FF0000"/>
                </a:solidFill>
              </a:rPr>
              <a:t>Mohorovičić</a:t>
            </a:r>
            <a:r>
              <a:rPr lang="it-IT" dirty="0"/>
              <a:t>, detta in breve</a:t>
            </a:r>
            <a:r>
              <a:rPr lang="it-IT" b="1" dirty="0"/>
              <a:t> </a:t>
            </a:r>
            <a:r>
              <a:rPr lang="it-IT" b="1" dirty="0">
                <a:solidFill>
                  <a:srgbClr val="C00000"/>
                </a:solidFill>
              </a:rPr>
              <a:t>Moho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alla profondità media di 30 km: separa il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mantello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dalla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crosta.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57250" y="4714875"/>
            <a:ext cx="7329488" cy="164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La seconda è la </a:t>
            </a:r>
            <a:r>
              <a:rPr lang="it-IT" b="1" dirty="0">
                <a:solidFill>
                  <a:srgbClr val="FF0000"/>
                </a:solidFill>
              </a:rPr>
              <a:t>discontinuità di </a:t>
            </a:r>
            <a:r>
              <a:rPr lang="it-IT" b="1" dirty="0" err="1">
                <a:solidFill>
                  <a:srgbClr val="FF0000"/>
                </a:solidFill>
              </a:rPr>
              <a:t>Lehmann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che si trova internamente alla profondità di 5100 km: separa il </a:t>
            </a:r>
            <a:r>
              <a:rPr lang="it-IT" b="1" dirty="0">
                <a:solidFill>
                  <a:srgbClr val="C00000"/>
                </a:solidFill>
              </a:rPr>
              <a:t>nucleo esterno </a:t>
            </a:r>
            <a:r>
              <a:rPr lang="it-IT" dirty="0"/>
              <a:t>(fuso) da quello </a:t>
            </a:r>
            <a:r>
              <a:rPr lang="it-IT" b="1" dirty="0">
                <a:solidFill>
                  <a:srgbClr val="C00000"/>
                </a:solidFill>
              </a:rPr>
              <a:t>interno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/>
              <a:t>(solido)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914400" y="1752600"/>
            <a:ext cx="7315200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Altre variazioni di velocità delle onde sismiche, meno intense, hanno evidenziato l’esistenza di altre </a:t>
            </a:r>
            <a:r>
              <a:rPr lang="it-IT" b="1" dirty="0"/>
              <a:t>due</a:t>
            </a:r>
            <a:r>
              <a:rPr lang="it-IT" dirty="0"/>
              <a:t> superfici di discontinuità.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428625"/>
            <a:ext cx="91440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 dirty="0">
                <a:solidFill>
                  <a:srgbClr val="D60002"/>
                </a:solidFill>
              </a:rPr>
              <a:t>	</a:t>
            </a:r>
            <a:r>
              <a:rPr lang="it-IT" sz="3600" b="1" dirty="0">
                <a:solidFill>
                  <a:srgbClr val="D60002"/>
                </a:solidFill>
              </a:rPr>
              <a:t>Crosta, mantello e nucleo interno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873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tangolo 8"/>
          <p:cNvSpPr>
            <a:spLocks noChangeArrowheads="1"/>
          </p:cNvSpPr>
          <p:nvPr/>
        </p:nvSpPr>
        <p:spPr bwMode="auto">
          <a:xfrm>
            <a:off x="0" y="4000500"/>
            <a:ext cx="9144000" cy="2857500"/>
          </a:xfrm>
          <a:prstGeom prst="rect">
            <a:avLst/>
          </a:prstGeom>
          <a:solidFill>
            <a:srgbClr val="00B8FF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BF294A-3A9F-4781-B062-4307EE170A3C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285750" y="1357313"/>
            <a:ext cx="8358188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ea typeface="SimSun" charset="-122"/>
              </a:rPr>
              <a:t>Riassumendo: le tre discontinuità dividono l’interno della Terra in gusci concentrici:</a:t>
            </a:r>
            <a:r>
              <a:rPr lang="it-IT" sz="3200" dirty="0">
                <a:ea typeface="SimSun" charset="-122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928688" y="214313"/>
            <a:ext cx="7315200" cy="66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>
                <a:solidFill>
                  <a:srgbClr val="D60002"/>
                </a:solidFill>
              </a:rPr>
              <a:t>	</a:t>
            </a:r>
            <a:r>
              <a:rPr lang="it-IT" sz="3600">
                <a:solidFill>
                  <a:srgbClr val="D60002"/>
                </a:solidFill>
              </a:rPr>
              <a:t>Crosta, mantello e nucleo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" y="2286000"/>
            <a:ext cx="8358188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8913" indent="-188913" eaLnBrk="1" hangingPunct="1">
              <a:lnSpc>
                <a:spcPct val="90000"/>
              </a:lnSpc>
              <a:spcBef>
                <a:spcPts val="600"/>
              </a:spcBef>
              <a:buClr>
                <a:srgbClr val="DC1D20"/>
              </a:buClr>
              <a:buFont typeface="Arial" charset="0"/>
              <a:buChar char="•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it-IT" dirty="0">
                <a:cs typeface="Arial" charset="0"/>
              </a:rPr>
              <a:t>la </a:t>
            </a:r>
            <a:r>
              <a:rPr lang="it-IT" dirty="0">
                <a:solidFill>
                  <a:srgbClr val="FF0000"/>
                </a:solidFill>
                <a:cs typeface="Arial" charset="0"/>
              </a:rPr>
              <a:t>crosta</a:t>
            </a:r>
            <a:r>
              <a:rPr lang="it-IT" dirty="0">
                <a:cs typeface="Arial" charset="0"/>
              </a:rPr>
              <a:t>, il guscio più esterno di </a:t>
            </a:r>
            <a:r>
              <a:rPr lang="it-IT" dirty="0">
                <a:solidFill>
                  <a:srgbClr val="C00000"/>
                </a:solidFill>
                <a:cs typeface="Arial" charset="0"/>
              </a:rPr>
              <a:t>silicati </a:t>
            </a:r>
            <a:r>
              <a:rPr lang="it-IT" dirty="0" err="1">
                <a:solidFill>
                  <a:srgbClr val="C00000"/>
                </a:solidFill>
                <a:cs typeface="Arial" charset="0"/>
              </a:rPr>
              <a:t>felsici</a:t>
            </a:r>
            <a:r>
              <a:rPr lang="it-IT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it-IT" dirty="0">
                <a:cs typeface="Arial" charset="0"/>
              </a:rPr>
              <a:t>e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cs typeface="Arial" charset="0"/>
              </a:rPr>
              <a:t>mafici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marL="188913" indent="-188913" eaLnBrk="1" hangingPunct="1">
              <a:lnSpc>
                <a:spcPct val="90000"/>
              </a:lnSpc>
              <a:spcBef>
                <a:spcPts val="600"/>
              </a:spcBef>
              <a:buClr>
                <a:srgbClr val="DC1D20"/>
              </a:buClr>
              <a:buFont typeface="Arial" charset="0"/>
              <a:buChar char="•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it-IT" dirty="0">
                <a:cs typeface="Arial" charset="0"/>
              </a:rPr>
              <a:t>il </a:t>
            </a:r>
            <a:r>
              <a:rPr lang="it-IT" dirty="0">
                <a:solidFill>
                  <a:srgbClr val="FF0000"/>
                </a:solidFill>
                <a:cs typeface="Arial" charset="0"/>
              </a:rPr>
              <a:t>mantello</a:t>
            </a:r>
            <a:r>
              <a:rPr lang="it-IT" dirty="0">
                <a:cs typeface="Arial" charset="0"/>
              </a:rPr>
              <a:t>, il guscio intermedio di densi </a:t>
            </a:r>
            <a:r>
              <a:rPr lang="it-IT" dirty="0">
                <a:solidFill>
                  <a:srgbClr val="C00000"/>
                </a:solidFill>
                <a:cs typeface="Arial" charset="0"/>
              </a:rPr>
              <a:t>silicati </a:t>
            </a:r>
            <a:r>
              <a:rPr lang="it-IT" dirty="0" err="1">
                <a:solidFill>
                  <a:srgbClr val="C00000"/>
                </a:solidFill>
                <a:cs typeface="Arial" charset="0"/>
              </a:rPr>
              <a:t>ultramafici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marL="188913" indent="-188913" eaLnBrk="1" hangingPunct="1">
              <a:lnSpc>
                <a:spcPct val="90000"/>
              </a:lnSpc>
              <a:spcBef>
                <a:spcPts val="600"/>
              </a:spcBef>
              <a:buClr>
                <a:srgbClr val="DC1D20"/>
              </a:buClr>
              <a:buFont typeface="Arial" charset="0"/>
              <a:buChar char="•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it-IT" dirty="0">
                <a:cs typeface="Arial" charset="0"/>
              </a:rPr>
              <a:t>il </a:t>
            </a:r>
            <a:r>
              <a:rPr lang="it-IT" dirty="0">
                <a:solidFill>
                  <a:srgbClr val="FF0000"/>
                </a:solidFill>
                <a:cs typeface="Arial" charset="0"/>
              </a:rPr>
              <a:t>nucleo ferroso </a:t>
            </a:r>
            <a:r>
              <a:rPr lang="it-IT" dirty="0">
                <a:cs typeface="Arial" charset="0"/>
              </a:rPr>
              <a:t>(</a:t>
            </a:r>
            <a:r>
              <a:rPr lang="it-IT" sz="2000" dirty="0" err="1">
                <a:cs typeface="Arial" charset="0"/>
              </a:rPr>
              <a:t>NiFe</a:t>
            </a:r>
            <a:r>
              <a:rPr lang="it-IT" sz="2000" dirty="0">
                <a:cs typeface="Arial" charset="0"/>
              </a:rPr>
              <a:t> </a:t>
            </a:r>
            <a:r>
              <a:rPr lang="it-IT" sz="2000" dirty="0">
                <a:cs typeface="Arial" charset="0"/>
                <a:sym typeface="Wingdings" pitchFamily="2" charset="2"/>
              </a:rPr>
              <a:t> Nichel e Ferro</a:t>
            </a:r>
            <a:r>
              <a:rPr lang="it-IT" dirty="0">
                <a:cs typeface="Arial" charset="0"/>
                <a:sym typeface="Wingdings" pitchFamily="2" charset="2"/>
              </a:rPr>
              <a:t>)</a:t>
            </a:r>
            <a:r>
              <a:rPr lang="it-IT" dirty="0">
                <a:cs typeface="Arial" charset="0"/>
              </a:rPr>
              <a:t> esterno </a:t>
            </a:r>
            <a:r>
              <a:rPr lang="it-IT" dirty="0">
                <a:solidFill>
                  <a:srgbClr val="C00000"/>
                </a:solidFill>
                <a:cs typeface="Arial" charset="0"/>
              </a:rPr>
              <a:t>fuso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;   </a:t>
            </a:r>
          </a:p>
          <a:p>
            <a:pPr marL="188913" indent="-188913" eaLnBrk="1" hangingPunct="1">
              <a:lnSpc>
                <a:spcPct val="90000"/>
              </a:lnSpc>
              <a:spcBef>
                <a:spcPts val="600"/>
              </a:spcBef>
              <a:buClr>
                <a:srgbClr val="DC1D20"/>
              </a:buClr>
              <a:buFont typeface="Arial" charset="0"/>
              <a:buChar char="•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it-IT" dirty="0">
                <a:cs typeface="Arial" charset="0"/>
              </a:rPr>
              <a:t>il </a:t>
            </a:r>
            <a:r>
              <a:rPr lang="it-IT" dirty="0">
                <a:solidFill>
                  <a:srgbClr val="FF0000"/>
                </a:solidFill>
                <a:cs typeface="Arial" charset="0"/>
              </a:rPr>
              <a:t>nucleo ferroso interno </a:t>
            </a:r>
            <a:r>
              <a:rPr lang="it-IT" dirty="0">
                <a:solidFill>
                  <a:srgbClr val="C00000"/>
                </a:solidFill>
                <a:cs typeface="Arial" charset="0"/>
              </a:rPr>
              <a:t>solido</a:t>
            </a:r>
            <a:r>
              <a:rPr lang="it-IT" dirty="0">
                <a:solidFill>
                  <a:srgbClr val="000000"/>
                </a:solidFill>
                <a:cs typeface="Arial" charset="0"/>
              </a:rPr>
              <a:t>.  </a:t>
            </a:r>
          </a:p>
          <a:p>
            <a:pPr marL="188913" indent="-1889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9" name="CasellaDiTesto 5"/>
          <p:cNvSpPr txBox="1">
            <a:spLocks noChangeArrowheads="1"/>
          </p:cNvSpPr>
          <p:nvPr/>
        </p:nvSpPr>
        <p:spPr bwMode="auto">
          <a:xfrm>
            <a:off x="285750" y="4676775"/>
            <a:ext cx="4143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Silicati </a:t>
            </a:r>
            <a:r>
              <a:rPr lang="it-IT" sz="2000" b="1" dirty="0" err="1">
                <a:solidFill>
                  <a:srgbClr val="FF0000"/>
                </a:solidFill>
              </a:rPr>
              <a:t>felsici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(o </a:t>
            </a:r>
            <a:r>
              <a:rPr lang="it-IT" sz="2000" b="1" dirty="0">
                <a:solidFill>
                  <a:srgbClr val="FF0000"/>
                </a:solidFill>
              </a:rPr>
              <a:t>sialici</a:t>
            </a:r>
            <a:r>
              <a:rPr lang="it-IT" sz="2000" dirty="0">
                <a:solidFill>
                  <a:srgbClr val="FF0000"/>
                </a:solidFill>
              </a:rPr>
              <a:t>):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/>
              <a:t>minerali poco densi, ricchi di: </a:t>
            </a:r>
            <a:r>
              <a:rPr lang="it-IT" sz="2000" i="1" dirty="0"/>
              <a:t>silicio (oltre il 60%), ossigeno, alluminio, sodio e potassio</a:t>
            </a:r>
            <a:r>
              <a:rPr lang="it-IT" sz="2000" dirty="0"/>
              <a:t>.</a:t>
            </a:r>
          </a:p>
        </p:txBody>
      </p:sp>
      <p:sp>
        <p:nvSpPr>
          <p:cNvPr id="18440" name="CasellaDiTesto 6"/>
          <p:cNvSpPr txBox="1">
            <a:spLocks noChangeArrowheads="1"/>
          </p:cNvSpPr>
          <p:nvPr/>
        </p:nvSpPr>
        <p:spPr bwMode="auto">
          <a:xfrm>
            <a:off x="4857750" y="4214813"/>
            <a:ext cx="4143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Silicati </a:t>
            </a:r>
            <a:r>
              <a:rPr lang="it-IT" sz="2000" b="1" dirty="0" err="1">
                <a:solidFill>
                  <a:srgbClr val="FF0000"/>
                </a:solidFill>
              </a:rPr>
              <a:t>mafici</a:t>
            </a:r>
            <a:r>
              <a:rPr lang="it-IT" sz="2000" dirty="0">
                <a:solidFill>
                  <a:srgbClr val="FF0000"/>
                </a:solidFill>
              </a:rPr>
              <a:t> (o </a:t>
            </a:r>
            <a:r>
              <a:rPr lang="it-IT" sz="2000" b="1" dirty="0" err="1">
                <a:solidFill>
                  <a:srgbClr val="FF0000"/>
                </a:solidFill>
              </a:rPr>
              <a:t>femici</a:t>
            </a:r>
            <a:r>
              <a:rPr lang="it-IT" sz="2000" dirty="0">
                <a:solidFill>
                  <a:srgbClr val="FF0000"/>
                </a:solidFill>
              </a:rPr>
              <a:t>): </a:t>
            </a:r>
            <a:r>
              <a:rPr lang="it-IT" sz="2000" dirty="0"/>
              <a:t>minerali densi, ricchi di: </a:t>
            </a:r>
            <a:r>
              <a:rPr lang="it-IT" sz="2000" i="1" dirty="0"/>
              <a:t>silicio (50-60%), </a:t>
            </a:r>
            <a:r>
              <a:rPr lang="it-IT" sz="2000" dirty="0"/>
              <a:t>f</a:t>
            </a:r>
            <a:r>
              <a:rPr lang="it-IT" sz="2000" i="1" dirty="0"/>
              <a:t>erro e magnesio. </a:t>
            </a:r>
            <a:endParaRPr lang="it-IT" sz="2000" dirty="0"/>
          </a:p>
        </p:txBody>
      </p:sp>
      <p:sp>
        <p:nvSpPr>
          <p:cNvPr id="18441" name="CasellaDiTesto 7"/>
          <p:cNvSpPr txBox="1">
            <a:spLocks noChangeArrowheads="1"/>
          </p:cNvSpPr>
          <p:nvPr/>
        </p:nvSpPr>
        <p:spPr bwMode="auto">
          <a:xfrm>
            <a:off x="4857750" y="5572125"/>
            <a:ext cx="4143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Silicati </a:t>
            </a:r>
            <a:r>
              <a:rPr lang="it-IT" sz="2000" b="1" dirty="0" err="1">
                <a:solidFill>
                  <a:srgbClr val="FF0000"/>
                </a:solidFill>
              </a:rPr>
              <a:t>Ultramafici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(o </a:t>
            </a:r>
            <a:r>
              <a:rPr lang="it-IT" sz="2000" b="1" dirty="0" err="1">
                <a:solidFill>
                  <a:srgbClr val="FF0000"/>
                </a:solidFill>
              </a:rPr>
              <a:t>-femici</a:t>
            </a:r>
            <a:r>
              <a:rPr lang="it-IT" sz="2000" dirty="0">
                <a:solidFill>
                  <a:srgbClr val="FF0000"/>
                </a:solidFill>
              </a:rPr>
              <a:t>): </a:t>
            </a:r>
            <a:r>
              <a:rPr lang="it-IT" sz="2000" dirty="0"/>
              <a:t>minerali molto densi, ricchi di: </a:t>
            </a:r>
            <a:r>
              <a:rPr lang="it-IT" sz="2000" dirty="0" smtClean="0"/>
              <a:t>f</a:t>
            </a:r>
            <a:r>
              <a:rPr lang="it-IT" sz="2000" i="1" dirty="0" smtClean="0"/>
              <a:t>erro, magnesio e meno di silicio</a:t>
            </a:r>
            <a:endParaRPr lang="it-IT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321" y="332656"/>
            <a:ext cx="4157679" cy="249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003C9F-2E57-4A71-AB86-9E04E0A8C049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5750" y="5357813"/>
            <a:ext cx="8715375" cy="120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Moho</a:t>
            </a:r>
            <a:r>
              <a:rPr lang="it-IT" dirty="0"/>
              <a:t> è più</a:t>
            </a:r>
            <a:r>
              <a:rPr lang="it-IT" b="1" dirty="0"/>
              <a:t> </a:t>
            </a:r>
            <a:r>
              <a:rPr lang="it-IT" b="1" dirty="0">
                <a:solidFill>
                  <a:srgbClr val="FF0000"/>
                </a:solidFill>
              </a:rPr>
              <a:t>profonda</a:t>
            </a:r>
            <a:r>
              <a:rPr lang="it-IT" b="1" dirty="0"/>
              <a:t> </a:t>
            </a:r>
            <a:r>
              <a:rPr lang="it-IT" dirty="0"/>
              <a:t>in corrispondenza dei </a:t>
            </a:r>
            <a:r>
              <a:rPr lang="it-IT" b="1" dirty="0"/>
              <a:t>continenti</a:t>
            </a:r>
            <a:r>
              <a:rPr lang="it-IT" dirty="0"/>
              <a:t>, più </a:t>
            </a:r>
            <a:r>
              <a:rPr lang="it-IT" b="1" dirty="0">
                <a:solidFill>
                  <a:srgbClr val="FF0000"/>
                </a:solidFill>
              </a:rPr>
              <a:t>superficiale</a:t>
            </a:r>
            <a:r>
              <a:rPr lang="it-IT" dirty="0"/>
              <a:t> in corrispondenza degli </a:t>
            </a:r>
            <a:r>
              <a:rPr lang="it-IT" b="1" dirty="0"/>
              <a:t>oceani</a:t>
            </a:r>
            <a:r>
              <a:rPr lang="it-IT" dirty="0"/>
              <a:t>. 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57188" y="2000250"/>
            <a:ext cx="8786812" cy="278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ea typeface="SimSun" charset="-122"/>
              </a:rPr>
              <a:t>La crosta può essere di due tipi: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ea typeface="SimSun" charset="-122"/>
            </a:endParaRPr>
          </a:p>
          <a:p>
            <a:pPr eaLnBrk="1" hangingPunct="1">
              <a:buClrTx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cs typeface="Arial" charset="0"/>
              </a:rPr>
              <a:t>crosta continentale di composizione</a:t>
            </a:r>
            <a:r>
              <a:rPr lang="it-IT" b="1" dirty="0">
                <a:cs typeface="Arial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cs typeface="Arial" charset="0"/>
              </a:rPr>
              <a:t>felsica</a:t>
            </a:r>
            <a:r>
              <a:rPr lang="it-IT" dirty="0">
                <a:cs typeface="Arial" charset="0"/>
              </a:rPr>
              <a:t>, in corrispondenza dei continenti; </a:t>
            </a:r>
          </a:p>
          <a:p>
            <a:pPr eaLnBrk="1" hangingPunct="1">
              <a:buClrTx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cs typeface="Arial" charset="0"/>
            </a:endParaRPr>
          </a:p>
          <a:p>
            <a:pPr eaLnBrk="1" hangingPunct="1">
              <a:buClrTx/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cs typeface="Arial" charset="0"/>
              </a:rPr>
              <a:t>crosta oceanica di composizione </a:t>
            </a:r>
            <a:r>
              <a:rPr lang="it-IT" b="1" dirty="0" err="1">
                <a:solidFill>
                  <a:srgbClr val="FF0000"/>
                </a:solidFill>
                <a:cs typeface="Arial" charset="0"/>
              </a:rPr>
              <a:t>mafica</a:t>
            </a:r>
            <a:r>
              <a:rPr lang="it-IT" dirty="0">
                <a:cs typeface="Arial" charset="0"/>
              </a:rPr>
              <a:t>, in corrispondenza dei fondi oceanici.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755576" y="0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algn="ctr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 b="1" dirty="0">
                <a:solidFill>
                  <a:srgbClr val="D60002"/>
                </a:solidFill>
              </a:rPr>
              <a:t>Crosta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BFB1E61-2502-4F0A-AFEC-321F3643FB8D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496" y="928688"/>
            <a:ext cx="9001125" cy="54292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14313" y="4500563"/>
            <a:ext cx="8786812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i="1" dirty="0">
                <a:solidFill>
                  <a:srgbClr val="000000"/>
                </a:solidFill>
              </a:rPr>
              <a:t>L’andamento della Moho è irregolare e riflette in modo quasi simmetrico l’andamento della superficie terrestre. Infatti, la crosta è più spessa in corrispondenza delle aree continentali e, in particolare, delle catene montuose, mentre è più sottile in corrispondenza dei fondali oceanici.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857250" y="214313"/>
            <a:ext cx="7315200" cy="66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algn="ctr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>
                <a:solidFill>
                  <a:srgbClr val="D60002"/>
                </a:solidFill>
              </a:rPr>
              <a:t>Crosta e mantello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428750"/>
            <a:ext cx="8685212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616913D-8002-4998-A753-F96B4677589F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42875" y="1785938"/>
            <a:ext cx="6072188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it-IT" sz="2000" dirty="0"/>
              <a:t>Il </a:t>
            </a:r>
            <a:r>
              <a:rPr lang="it-IT" sz="2000" b="1" dirty="0">
                <a:solidFill>
                  <a:srgbClr val="FF0000"/>
                </a:solidFill>
              </a:rPr>
              <a:t>mantello</a:t>
            </a:r>
            <a:r>
              <a:rPr lang="it-IT" sz="2000" dirty="0"/>
              <a:t> costituisce il </a:t>
            </a:r>
            <a:r>
              <a:rPr lang="it-IT" sz="2000" b="1" dirty="0"/>
              <a:t>67% </a:t>
            </a:r>
            <a:r>
              <a:rPr lang="it-IT" sz="2000" dirty="0"/>
              <a:t>della massa terrestre.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2875" y="2928938"/>
            <a:ext cx="63579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12700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/>
              <a:t>La roccia più abbondante del mantello è la </a:t>
            </a:r>
            <a:r>
              <a:rPr lang="it-IT" sz="2000" b="1" dirty="0"/>
              <a:t>peridotite</a:t>
            </a:r>
            <a:r>
              <a:rPr lang="it-IT" sz="2000" dirty="0"/>
              <a:t>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2875" y="2214563"/>
            <a:ext cx="6143625" cy="107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/>
              <a:t>E’ formato da </a:t>
            </a:r>
            <a:r>
              <a:rPr lang="it-IT" sz="2000" b="1" dirty="0">
                <a:solidFill>
                  <a:srgbClr val="FF0000"/>
                </a:solidFill>
              </a:rPr>
              <a:t>silicati </a:t>
            </a:r>
            <a:r>
              <a:rPr lang="it-IT" sz="2000" b="1" dirty="0" err="1">
                <a:solidFill>
                  <a:srgbClr val="FF0000"/>
                </a:solidFill>
              </a:rPr>
              <a:t>ultramafici</a:t>
            </a:r>
            <a:r>
              <a:rPr lang="it-IT" sz="2000" b="1" dirty="0"/>
              <a:t> </a:t>
            </a:r>
            <a:r>
              <a:rPr lang="it-IT" sz="2000" dirty="0"/>
              <a:t>ed ha una densità  di circa 3,4 kg/dm</a:t>
            </a:r>
            <a:r>
              <a:rPr lang="it-IT" sz="2000" baseline="30000" dirty="0"/>
              <a:t>3</a:t>
            </a:r>
            <a:r>
              <a:rPr lang="it-IT" sz="2000" dirty="0"/>
              <a:t>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42875" y="4286250"/>
            <a:ext cx="878681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000" dirty="0"/>
              <a:t>Il </a:t>
            </a:r>
            <a:r>
              <a:rPr lang="it-IT" sz="2000" b="1" dirty="0">
                <a:solidFill>
                  <a:srgbClr val="FF0000"/>
                </a:solidFill>
              </a:rPr>
              <a:t>nucleo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esterno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è allo stato </a:t>
            </a:r>
            <a:r>
              <a:rPr lang="it-IT" sz="2000" b="1" dirty="0">
                <a:solidFill>
                  <a:srgbClr val="FF0000"/>
                </a:solidFill>
              </a:rPr>
              <a:t>liquido</a:t>
            </a:r>
            <a:r>
              <a:rPr lang="it-IT" sz="2000" dirty="0"/>
              <a:t>. E’ formato da </a:t>
            </a:r>
            <a:r>
              <a:rPr lang="it-IT" sz="2000" b="1" dirty="0">
                <a:solidFill>
                  <a:srgbClr val="FF0000"/>
                </a:solidFill>
              </a:rPr>
              <a:t>ferro, nichel </a:t>
            </a:r>
            <a:r>
              <a:rPr lang="it-IT" sz="2000" dirty="0"/>
              <a:t>e da altri elementi come silicio, ossigeno e zolfo.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2875" y="5000625"/>
            <a:ext cx="8643938" cy="135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/>
              <a:t>Il </a:t>
            </a:r>
            <a:r>
              <a:rPr lang="it-IT" sz="2000" b="1" dirty="0">
                <a:solidFill>
                  <a:srgbClr val="FF0000"/>
                </a:solidFill>
              </a:rPr>
              <a:t>nucleo interno </a:t>
            </a:r>
            <a:r>
              <a:rPr lang="it-IT" sz="2000" dirty="0"/>
              <a:t>è, invece,  </a:t>
            </a:r>
            <a:r>
              <a:rPr lang="it-IT" sz="2000" b="1" dirty="0">
                <a:solidFill>
                  <a:srgbClr val="FF0000"/>
                </a:solidFill>
              </a:rPr>
              <a:t>solido</a:t>
            </a:r>
            <a:r>
              <a:rPr lang="it-IT" sz="2000" b="1" dirty="0"/>
              <a:t>.</a:t>
            </a:r>
            <a:r>
              <a:rPr lang="it-IT" sz="2000" dirty="0"/>
              <a:t> E’ formato in maggior % da ferro e nichel</a:t>
            </a:r>
            <a:r>
              <a:rPr lang="it-IT" dirty="0"/>
              <a:t>. </a:t>
            </a:r>
            <a:r>
              <a:rPr lang="it-IT" sz="2000" dirty="0"/>
              <a:t>Pur essendo più </a:t>
            </a:r>
            <a:r>
              <a:rPr lang="it-IT" sz="2000" i="1" dirty="0"/>
              <a:t>caldo </a:t>
            </a:r>
            <a:r>
              <a:rPr lang="it-IT" sz="2000" dirty="0"/>
              <a:t>di quello esterno</a:t>
            </a:r>
            <a:r>
              <a:rPr lang="it-IT" sz="2000" i="1" dirty="0"/>
              <a:t>, </a:t>
            </a:r>
            <a:r>
              <a:rPr lang="it-IT" sz="2000" dirty="0"/>
              <a:t>il nucleo interno non è fuso a causa della elevata compressione cui è sottoposto</a:t>
            </a:r>
            <a:r>
              <a:rPr lang="it-IT" dirty="0"/>
              <a:t>.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928688" y="-27384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algn="ctr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 b="1" dirty="0">
                <a:solidFill>
                  <a:srgbClr val="D60002"/>
                </a:solidFill>
              </a:rPr>
              <a:t>Mantello e nucleo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143125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CasellaDiTesto 9"/>
          <p:cNvSpPr txBox="1">
            <a:spLocks noChangeArrowheads="1"/>
          </p:cNvSpPr>
          <p:nvPr/>
        </p:nvSpPr>
        <p:spPr bwMode="auto">
          <a:xfrm>
            <a:off x="1" y="64293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La composizione chimica interna del pianeta è ipotizzata dal confronto tra gli studi della densità, della temperatura, dell’analisi chimico-fisica dei meteoriti e delle sperimentazioni in laboratorio su vari materiali e </a:t>
            </a:r>
            <a:r>
              <a:rPr lang="it-IT" sz="1800" dirty="0" smtClean="0"/>
              <a:t>leghe.</a:t>
            </a:r>
            <a:endParaRPr lang="it-IT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873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7F679D-590C-4663-B34A-8D38C74625BC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57188" y="642938"/>
            <a:ext cx="8572500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Le onde P e S, quando si propagano nel mantello, subiscono un rallentamento a partire dai 100 km di profondità fino a circa 800 km.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528" y="2780928"/>
            <a:ext cx="328612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Si tratta della </a:t>
            </a:r>
            <a:r>
              <a:rPr lang="it-IT" b="1" dirty="0">
                <a:solidFill>
                  <a:srgbClr val="FF0000"/>
                </a:solidFill>
              </a:rPr>
              <a:t>zona a bassa velocità</a:t>
            </a:r>
            <a:r>
              <a:rPr lang="it-IT" dirty="0"/>
              <a:t>. 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928688" y="0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>
                <a:solidFill>
                  <a:srgbClr val="D60002"/>
                </a:solidFill>
              </a:rPr>
              <a:t>	</a:t>
            </a:r>
            <a:r>
              <a:rPr lang="it-IT" sz="3600">
                <a:solidFill>
                  <a:srgbClr val="D60002"/>
                </a:solidFill>
              </a:rPr>
              <a:t>La zona a bassa velocità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268" y="1556792"/>
            <a:ext cx="5081732" cy="540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Freccia a destra 6"/>
          <p:cNvSpPr>
            <a:spLocks noChangeArrowheads="1"/>
          </p:cNvSpPr>
          <p:nvPr/>
        </p:nvSpPr>
        <p:spPr bwMode="auto">
          <a:xfrm>
            <a:off x="3357563" y="2786063"/>
            <a:ext cx="714375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F5D0C47-CE0A-47BF-84E3-7DCA89A6F331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85750" y="1917700"/>
            <a:ext cx="8643938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Per la particolare combinazione di temperatura e pressione, le rocce dello strato a bassa velocità sono molto vicine alla fusione e possono contenere piccole quantità di materiale fuso.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50" y="3684588"/>
            <a:ext cx="8858250" cy="131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Piccoli aumenti della temperatura o diminuzioni della pressione rendono possibile la fusione delle rocce con produzione di magmi e lave.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914400" y="381000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>
                <a:solidFill>
                  <a:srgbClr val="D60002"/>
                </a:solidFill>
              </a:rPr>
              <a:t>	</a:t>
            </a:r>
            <a:r>
              <a:rPr lang="it-IT" sz="3600">
                <a:solidFill>
                  <a:srgbClr val="D60002"/>
                </a:solidFill>
              </a:rPr>
              <a:t>La zona a bassa velocità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3CA683-FB40-4DD8-BC59-33946819D266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57188" y="1752600"/>
            <a:ext cx="8429625" cy="160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La presenza della zona a bassa velocità dimostra che le differenze interne possono riguardare la </a:t>
            </a:r>
            <a:r>
              <a:rPr lang="it-IT" b="1" dirty="0">
                <a:solidFill>
                  <a:srgbClr val="FF0000"/>
                </a:solidFill>
              </a:rPr>
              <a:t>composizione</a:t>
            </a:r>
            <a:r>
              <a:rPr lang="it-IT" b="1" dirty="0"/>
              <a:t> </a:t>
            </a:r>
            <a:r>
              <a:rPr lang="it-IT" dirty="0"/>
              <a:t>ma anche le </a:t>
            </a:r>
            <a:r>
              <a:rPr lang="it-IT" b="1" dirty="0">
                <a:solidFill>
                  <a:srgbClr val="FF0000"/>
                </a:solidFill>
              </a:rPr>
              <a:t>proprietà meccaniche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dei materiali presenti.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7188" y="3384550"/>
            <a:ext cx="8286750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Dalla superficie fino alla profondità di 100 km i materiali hanno un comportamento rigido.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7188" y="4572000"/>
            <a:ext cx="81438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Questo strato esterno rigido che comprende la crosta e la parte superiore del mantello è chiamato </a:t>
            </a:r>
            <a:r>
              <a:rPr lang="it-IT" b="1" dirty="0">
                <a:solidFill>
                  <a:srgbClr val="FF0000"/>
                </a:solidFill>
              </a:rPr>
              <a:t>litosfera</a:t>
            </a:r>
            <a:r>
              <a:rPr lang="it-IT" dirty="0"/>
              <a:t>.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914400" y="381000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>
                <a:solidFill>
                  <a:srgbClr val="D60002"/>
                </a:solidFill>
              </a:rPr>
              <a:t>Litosfera e astenosfera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6312003-4D20-42A6-9BD1-93FD5BD8B061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51520" y="1628800"/>
            <a:ext cx="40005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Rispetto alle dimensioni della Terra (il raggio terrestre misura oltre i 6370 km), pozzi minerari, grotte e trivellazioni raggiungono una profondità del tutto trascurabile. 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14375" y="381000"/>
            <a:ext cx="8072438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>
                <a:solidFill>
                  <a:srgbClr val="D60002"/>
                </a:solidFill>
              </a:rPr>
              <a:t>Conoscenze dirette (rocce superficiali)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3968" y="1143000"/>
            <a:ext cx="4860032" cy="5715000"/>
            <a:chOff x="2832" y="1104"/>
            <a:chExt cx="2312" cy="2743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832" y="1104"/>
              <a:ext cx="2313" cy="274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7501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pic>
          <p:nvPicPr>
            <p:cNvPr id="308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4" y="1157"/>
              <a:ext cx="2209" cy="2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3078" name="Rettangolo 7"/>
          <p:cNvSpPr>
            <a:spLocks noChangeArrowheads="1"/>
          </p:cNvSpPr>
          <p:nvPr/>
        </p:nvSpPr>
        <p:spPr bwMode="auto">
          <a:xfrm>
            <a:off x="0" y="5733256"/>
            <a:ext cx="4499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La crosta ha densità</a:t>
            </a:r>
            <a:r>
              <a:rPr lang="it-IT" b="1" dirty="0">
                <a:solidFill>
                  <a:srgbClr val="3333CC"/>
                </a:solidFill>
              </a:rPr>
              <a:t> </a:t>
            </a:r>
            <a:endParaRPr lang="it-IT" b="1" dirty="0" smtClean="0">
              <a:solidFill>
                <a:srgbClr val="3333CC"/>
              </a:solidFill>
            </a:endParaRPr>
          </a:p>
          <a:p>
            <a:pPr algn="ctr"/>
            <a:r>
              <a:rPr lang="it-IT" b="1" dirty="0" smtClean="0">
                <a:solidFill>
                  <a:srgbClr val="3333CC"/>
                </a:solidFill>
              </a:rPr>
              <a:t>d=2,7 </a:t>
            </a:r>
            <a:r>
              <a:rPr lang="it-IT" b="1" dirty="0">
                <a:solidFill>
                  <a:srgbClr val="3333CC"/>
                </a:solidFill>
              </a:rPr>
              <a:t>g/cm</a:t>
            </a:r>
            <a:r>
              <a:rPr lang="it-IT" b="1" baseline="30000" dirty="0">
                <a:solidFill>
                  <a:srgbClr val="3333CC"/>
                </a:solidFill>
              </a:rPr>
              <a:t>3</a:t>
            </a:r>
            <a:endParaRPr lang="it-IT" dirty="0"/>
          </a:p>
        </p:txBody>
      </p:sp>
      <p:sp>
        <p:nvSpPr>
          <p:cNvPr id="3079" name="Freccia in giù 8"/>
          <p:cNvSpPr>
            <a:spLocks noChangeArrowheads="1"/>
          </p:cNvSpPr>
          <p:nvPr/>
        </p:nvSpPr>
        <p:spPr bwMode="auto">
          <a:xfrm>
            <a:off x="2123728" y="4365104"/>
            <a:ext cx="428625" cy="1285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CB62BB7-D8C3-4942-875A-0B0CCBD839E9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28625" y="1752600"/>
            <a:ext cx="8429625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Lo strato compreso tra i 100 km e i 200 km di profondità viene chiamato </a:t>
            </a:r>
            <a:r>
              <a:rPr lang="it-IT" b="1" dirty="0">
                <a:solidFill>
                  <a:srgbClr val="FF0000"/>
                </a:solidFill>
              </a:rPr>
              <a:t>astenosfera</a:t>
            </a:r>
            <a:r>
              <a:rPr lang="it-IT" dirty="0"/>
              <a:t>.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28625" y="2928938"/>
            <a:ext cx="78581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Esso, a differenza della litosfera, è formato da materiali particolarmente </a:t>
            </a:r>
            <a:r>
              <a:rPr lang="it-IT" b="1" dirty="0">
                <a:solidFill>
                  <a:srgbClr val="FF0000"/>
                </a:solidFill>
              </a:rPr>
              <a:t>plastici</a:t>
            </a:r>
            <a:r>
              <a:rPr lang="it-IT" dirty="0"/>
              <a:t>, perché molto vicini alla fusione.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28625" y="4500563"/>
            <a:ext cx="8715375" cy="95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Lo strato del mantello che si trova al di sotto della astenosfera è chiamato </a:t>
            </a:r>
            <a:r>
              <a:rPr lang="it-IT" b="1" dirty="0">
                <a:solidFill>
                  <a:srgbClr val="FF0000"/>
                </a:solidFill>
              </a:rPr>
              <a:t>mesosfera</a:t>
            </a:r>
            <a:r>
              <a:rPr lang="it-IT" dirty="0">
                <a:solidFill>
                  <a:srgbClr val="FF0000"/>
                </a:solidFill>
              </a:rPr>
              <a:t>.</a:t>
            </a:r>
            <a:r>
              <a:rPr lang="it-IT" dirty="0"/>
              <a:t> 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914400" y="381000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>
                <a:solidFill>
                  <a:srgbClr val="D60002"/>
                </a:solidFill>
              </a:rPr>
              <a:t>Litosfera e astenosfera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1D26F21-ABBE-4743-8FBA-22FFDD5F7C2B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285875"/>
            <a:ext cx="9144000" cy="5572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sz="1400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sz="1400" i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sz="1400" i="1">
              <a:solidFill>
                <a:srgbClr val="000000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85750" y="1285875"/>
            <a:ext cx="4214813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1" dirty="0">
                <a:solidFill>
                  <a:srgbClr val="000000"/>
                </a:solidFill>
              </a:rPr>
              <a:t>La Terra può essere suddivisa in strati concentrici, in base a due criteri.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85750" y="2581275"/>
            <a:ext cx="4143375" cy="127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i="1" dirty="0">
                <a:solidFill>
                  <a:srgbClr val="000000"/>
                </a:solidFill>
              </a:rPr>
              <a:t>Seguendo il criterio della composizione chimica, si possono distinguere:</a:t>
            </a:r>
            <a:br>
              <a:rPr lang="it-IT" sz="1800" i="1" dirty="0">
                <a:solidFill>
                  <a:srgbClr val="000000"/>
                </a:solidFill>
              </a:rPr>
            </a:br>
            <a:r>
              <a:rPr lang="it-IT" sz="1800" b="1" i="1" dirty="0">
                <a:solidFill>
                  <a:srgbClr val="000000"/>
                </a:solidFill>
              </a:rPr>
              <a:t> crosta</a:t>
            </a:r>
            <a:r>
              <a:rPr lang="it-IT" sz="1800" i="1" dirty="0">
                <a:solidFill>
                  <a:srgbClr val="000000"/>
                </a:solidFill>
              </a:rPr>
              <a:t>,</a:t>
            </a:r>
            <a:r>
              <a:rPr lang="it-IT" sz="1800" b="1" i="1" dirty="0">
                <a:solidFill>
                  <a:srgbClr val="000000"/>
                </a:solidFill>
              </a:rPr>
              <a:t> mantello</a:t>
            </a:r>
            <a:r>
              <a:rPr lang="it-IT" sz="1800" i="1" dirty="0">
                <a:solidFill>
                  <a:srgbClr val="000000"/>
                </a:solidFill>
              </a:rPr>
              <a:t> e </a:t>
            </a:r>
            <a:r>
              <a:rPr lang="it-IT" sz="1800" b="1" i="1" dirty="0">
                <a:solidFill>
                  <a:srgbClr val="000000"/>
                </a:solidFill>
              </a:rPr>
              <a:t>nucleo</a:t>
            </a:r>
            <a:r>
              <a:rPr lang="it-IT" sz="1800" i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85750" y="4286250"/>
            <a:ext cx="4214813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i="1">
                <a:solidFill>
                  <a:srgbClr val="000000"/>
                </a:solidFill>
              </a:rPr>
              <a:t>Seguendo il criterio delle proprietà meccaniche, abbiamo</a:t>
            </a:r>
            <a:r>
              <a:rPr lang="it-IT" sz="1800" b="1" i="1">
                <a:solidFill>
                  <a:srgbClr val="000000"/>
                </a:solidFill>
              </a:rPr>
              <a:t>: litosfera</a:t>
            </a:r>
            <a:r>
              <a:rPr lang="it-IT" sz="1800" i="1">
                <a:solidFill>
                  <a:srgbClr val="000000"/>
                </a:solidFill>
              </a:rPr>
              <a:t>,</a:t>
            </a:r>
            <a:r>
              <a:rPr lang="it-IT" sz="1800" b="1" i="1">
                <a:solidFill>
                  <a:srgbClr val="000000"/>
                </a:solidFill>
              </a:rPr>
              <a:t> astenosfera</a:t>
            </a:r>
            <a:r>
              <a:rPr lang="it-IT" sz="1800" i="1">
                <a:solidFill>
                  <a:srgbClr val="000000"/>
                </a:solidFill>
              </a:rPr>
              <a:t>,</a:t>
            </a:r>
            <a:r>
              <a:rPr lang="it-IT" sz="1800" b="1" i="1">
                <a:solidFill>
                  <a:srgbClr val="000000"/>
                </a:solidFill>
              </a:rPr>
              <a:t> mesosfera</a:t>
            </a:r>
            <a:r>
              <a:rPr lang="it-IT" sz="1800" i="1">
                <a:solidFill>
                  <a:srgbClr val="000000"/>
                </a:solidFill>
              </a:rPr>
              <a:t> e </a:t>
            </a:r>
            <a:r>
              <a:rPr lang="it-IT" sz="1800" b="1" i="1">
                <a:solidFill>
                  <a:srgbClr val="000000"/>
                </a:solidFill>
              </a:rPr>
              <a:t>nucleo.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914400" y="381000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>
                <a:solidFill>
                  <a:srgbClr val="D60002"/>
                </a:solidFill>
              </a:rPr>
              <a:t>Litosfera e astenosfera</a:t>
            </a:r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357313"/>
            <a:ext cx="3929063" cy="524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14400" y="1676400"/>
            <a:ext cx="7010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ea typeface="SimSun" charset="-122"/>
              </a:rPr>
              <a:t>È possibile conoscere in modo indiretto la composizione e la struttura interna della Terra.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627A88-FB59-4FA2-BFED-5D143739A374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14400" y="2667000"/>
            <a:ext cx="7010400" cy="326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Per questo è necessario studiare alcune caratteristiche fisiche del nostro pianeta come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/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•  la densità;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•  la temperatura;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•  il campo magnetico.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/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914400" y="381000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 dirty="0">
                <a:solidFill>
                  <a:srgbClr val="D60002"/>
                </a:solidFill>
              </a:rPr>
              <a:t>	</a:t>
            </a:r>
            <a:r>
              <a:rPr lang="it-IT" sz="3600" b="1" dirty="0">
                <a:solidFill>
                  <a:srgbClr val="D60002"/>
                </a:solidFill>
              </a:rPr>
              <a:t>Conoscenze indirette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B3E3BF-3431-40A2-AF15-5AAAC6899AEC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85750" y="4143375"/>
            <a:ext cx="8501063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 dirty="0"/>
              <a:t>L’interno della Terra deve essere formato da materiali più densi.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50" y="2286000"/>
            <a:ext cx="807243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La densità aumenta all’aumentare della pressione.</a:t>
            </a:r>
            <a:r>
              <a:rPr lang="it-IT" sz="2800" dirty="0"/>
              <a:t> 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684338" y="360363"/>
            <a:ext cx="5335587" cy="66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>
                <a:solidFill>
                  <a:srgbClr val="D60002"/>
                </a:solidFill>
              </a:rPr>
              <a:t>	</a:t>
            </a:r>
            <a:r>
              <a:rPr lang="it-IT" sz="3600">
                <a:solidFill>
                  <a:srgbClr val="D60002"/>
                </a:solidFill>
              </a:rPr>
              <a:t>Densità della Terra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85750" y="1214438"/>
            <a:ext cx="9001125" cy="109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200" b="1" dirty="0"/>
              <a:t>Legge di Newton </a:t>
            </a:r>
            <a:r>
              <a:rPr lang="it-IT" sz="2200" b="1" dirty="0">
                <a:sym typeface="Wingdings" pitchFamily="2" charset="2"/>
              </a:rPr>
              <a:t> </a:t>
            </a:r>
            <a:r>
              <a:rPr lang="it-IT" sz="2200" b="1" dirty="0"/>
              <a:t>il pianeta ha densità  </a:t>
            </a:r>
            <a:r>
              <a:rPr lang="it-IT" sz="2200" b="1" dirty="0">
                <a:solidFill>
                  <a:srgbClr val="3333CC"/>
                </a:solidFill>
              </a:rPr>
              <a:t>d=5,5g/cm</a:t>
            </a:r>
            <a:r>
              <a:rPr lang="it-IT" sz="2200" b="1" baseline="30000" dirty="0">
                <a:solidFill>
                  <a:srgbClr val="3333CC"/>
                </a:solidFill>
              </a:rPr>
              <a:t>3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200" b="1" dirty="0"/>
              <a:t>Misure dirette </a:t>
            </a:r>
            <a:r>
              <a:rPr lang="it-IT" sz="2200" b="1" dirty="0">
                <a:sym typeface="Wingdings" pitchFamily="2" charset="2"/>
              </a:rPr>
              <a:t> </a:t>
            </a:r>
            <a:r>
              <a:rPr lang="it-IT" sz="2200" b="1" dirty="0"/>
              <a:t>rocce superficiali hanno densità</a:t>
            </a:r>
            <a:r>
              <a:rPr lang="it-IT" sz="2200" b="1" dirty="0">
                <a:solidFill>
                  <a:srgbClr val="3333CC"/>
                </a:solidFill>
              </a:rPr>
              <a:t> d=2,7 g/cm</a:t>
            </a:r>
            <a:r>
              <a:rPr lang="it-IT" sz="2200" b="1" baseline="30000" dirty="0">
                <a:solidFill>
                  <a:srgbClr val="3333CC"/>
                </a:solidFill>
              </a:rPr>
              <a:t>3</a:t>
            </a:r>
          </a:p>
        </p:txBody>
      </p:sp>
      <p:sp>
        <p:nvSpPr>
          <p:cNvPr id="5127" name="Freccia in giù 6"/>
          <p:cNvSpPr>
            <a:spLocks noChangeArrowheads="1"/>
          </p:cNvSpPr>
          <p:nvPr/>
        </p:nvSpPr>
        <p:spPr bwMode="auto">
          <a:xfrm>
            <a:off x="4214813" y="3143250"/>
            <a:ext cx="571500" cy="785813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EF2137-E759-412C-8660-217C66D21F2F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625" y="2971800"/>
            <a:ext cx="842962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Le pressioni interne alla Terra, pur elevatissime, non sono la causa prima, o unica, della elevata densità del pianeta.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63" y="4357688"/>
            <a:ext cx="82867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All’interno della Terra le elevate densità sono dovute, soprattutto, a variazioni della </a:t>
            </a:r>
            <a:r>
              <a:rPr lang="it-IT" b="1" dirty="0"/>
              <a:t>composizione</a:t>
            </a:r>
            <a:r>
              <a:rPr lang="it-IT" dirty="0"/>
              <a:t> dei materiali presenti. 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28625" y="1752600"/>
            <a:ext cx="8358188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Si stima che al centro della Terra la pressione sia tra 3,5 e 4 milioni di volte maggiore della pressione atmosferica.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785938" y="285750"/>
            <a:ext cx="5565775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spcBef>
                <a:spcPts val="900"/>
              </a:spcBef>
              <a:buClrTx/>
              <a:buFontTx/>
              <a:buNone/>
              <a:tabLst>
                <a:tab pos="954088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4000">
                <a:solidFill>
                  <a:srgbClr val="D60002"/>
                </a:solidFill>
              </a:rPr>
              <a:t>	</a:t>
            </a:r>
            <a:r>
              <a:rPr lang="it-IT" sz="3600">
                <a:solidFill>
                  <a:srgbClr val="D60002"/>
                </a:solidFill>
              </a:rPr>
              <a:t>Densità della Terra</a:t>
            </a:r>
          </a:p>
        </p:txBody>
      </p:sp>
      <p:sp>
        <p:nvSpPr>
          <p:cNvPr id="6151" name="Freccia in giù 6"/>
          <p:cNvSpPr>
            <a:spLocks noChangeArrowheads="1"/>
          </p:cNvSpPr>
          <p:nvPr/>
        </p:nvSpPr>
        <p:spPr bwMode="auto">
          <a:xfrm>
            <a:off x="4214813" y="3857625"/>
            <a:ext cx="428625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85750" y="1143000"/>
            <a:ext cx="847725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ea typeface="SimSun" charset="-122"/>
              </a:rPr>
              <a:t>La temperatura terrestre aumenta di </a:t>
            </a:r>
            <a:r>
              <a:rPr lang="it-IT" dirty="0">
                <a:cs typeface="Arial" charset="0"/>
              </a:rPr>
              <a:t>circa </a:t>
            </a:r>
            <a:r>
              <a:rPr lang="it-IT" b="1" dirty="0">
                <a:cs typeface="Arial" charset="0"/>
              </a:rPr>
              <a:t>2,7°C</a:t>
            </a:r>
            <a:r>
              <a:rPr lang="it-IT" dirty="0">
                <a:cs typeface="Arial" charset="0"/>
              </a:rPr>
              <a:t>  ogni </a:t>
            </a:r>
            <a:r>
              <a:rPr lang="it-IT" b="1" dirty="0">
                <a:cs typeface="Arial" charset="0"/>
              </a:rPr>
              <a:t>100m</a:t>
            </a:r>
            <a:r>
              <a:rPr lang="it-IT" dirty="0">
                <a:cs typeface="Arial" charset="0"/>
              </a:rPr>
              <a:t> </a:t>
            </a:r>
            <a:r>
              <a:rPr lang="it-IT" dirty="0">
                <a:ea typeface="SimSun" charset="-122"/>
              </a:rPr>
              <a:t>di profondità, anche se in modo non regolare.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309AA5B-3490-4F48-9242-C636C7D05350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914400" y="381000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 b="1" dirty="0">
                <a:solidFill>
                  <a:srgbClr val="D60002"/>
                </a:solidFill>
              </a:rPr>
              <a:t>Temperatura e profondità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276872"/>
            <a:ext cx="9144000" cy="4223941"/>
            <a:chOff x="576" y="1780"/>
            <a:chExt cx="4626" cy="1723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76" y="1780"/>
              <a:ext cx="4627" cy="172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>
                  <a:alpha val="75014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175" name="Text Box 6"/>
            <p:cNvSpPr txBox="1">
              <a:spLocks noChangeArrowheads="1"/>
            </p:cNvSpPr>
            <p:nvPr/>
          </p:nvSpPr>
          <p:spPr bwMode="auto">
            <a:xfrm>
              <a:off x="577" y="3124"/>
              <a:ext cx="4582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 i="1" dirty="0">
                  <a:solidFill>
                    <a:srgbClr val="000000"/>
                  </a:solidFill>
                </a:rPr>
                <a:t>Aumento della temperatura con la profondità nella galleria del Sempione.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it-IT" sz="1400" i="1" dirty="0">
                  <a:solidFill>
                    <a:srgbClr val="000000"/>
                  </a:solidFill>
                </a:rPr>
                <a:t>Durante i lavori ci fu l’attraversamento di zone in cui la temperatura raggiungeva 45°C. </a:t>
              </a:r>
            </a:p>
          </p:txBody>
        </p:sp>
        <p:pic>
          <p:nvPicPr>
            <p:cNvPr id="717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" y="1843"/>
              <a:ext cx="4517" cy="1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86800" y="6591300"/>
            <a:ext cx="381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6C3F7CB-C839-46A9-8C64-982FDE2F23C0}" type="slidenum">
              <a:rPr lang="it-IT" sz="1200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785813"/>
            <a:ext cx="91440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L’incremento di temperatura, espresso in °C, che si registra ogni 100 m di profondità è definito </a:t>
            </a:r>
            <a:r>
              <a:rPr lang="it-IT" b="1" dirty="0"/>
              <a:t>gradiente geotermico.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628800"/>
            <a:ext cx="91440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Il gradiente geotermico (</a:t>
            </a:r>
            <a:r>
              <a:rPr lang="it-IT" i="1" dirty="0"/>
              <a:t>incremento con la profondità</a:t>
            </a:r>
            <a:r>
              <a:rPr lang="it-IT" dirty="0"/>
              <a:t>) non è costante, altrimenti il centro terrestre arriverebbe a 170.000°C e la Terra esploderebbe in una nube di gas.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57250" y="142875"/>
            <a:ext cx="7315200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954088" indent="-952500" eaLnBrk="1" hangingPunct="1">
              <a:lnSpc>
                <a:spcPts val="3888"/>
              </a:lnSpc>
              <a:spcBef>
                <a:spcPts val="900"/>
              </a:spcBef>
              <a:buClrTx/>
              <a:buFontTx/>
              <a:buNone/>
              <a:tabLst>
                <a:tab pos="954088" algn="l"/>
                <a:tab pos="1868488" algn="l"/>
                <a:tab pos="2782888" algn="l"/>
                <a:tab pos="3697288" algn="l"/>
                <a:tab pos="4611688" algn="l"/>
                <a:tab pos="5526088" algn="l"/>
                <a:tab pos="6440488" algn="l"/>
                <a:tab pos="7354888" algn="l"/>
                <a:tab pos="8269288" algn="l"/>
                <a:tab pos="9183688" algn="l"/>
                <a:tab pos="10098088" algn="l"/>
                <a:tab pos="11012488" algn="l"/>
              </a:tabLst>
            </a:pPr>
            <a:r>
              <a:rPr lang="it-IT" sz="3600" b="1" dirty="0">
                <a:solidFill>
                  <a:srgbClr val="D60002"/>
                </a:solidFill>
              </a:rPr>
              <a:t>Temperatura e profondità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82469"/>
            <a:ext cx="4320480" cy="38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500188"/>
            <a:ext cx="9001125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Quanto sopra confrontato con il flusso geotermico (</a:t>
            </a:r>
            <a:r>
              <a:rPr lang="it-IT" i="1" dirty="0"/>
              <a:t>calore che la terra emana nella spazio comportandosi da corpo nero</a:t>
            </a:r>
            <a:r>
              <a:rPr lang="it-IT" dirty="0"/>
              <a:t>) porta a ipotizzare una temperatura interna </a:t>
            </a:r>
            <a:r>
              <a:rPr lang="it-IT" dirty="0" smtClean="0"/>
              <a:t>media di 4000/4500°C.</a:t>
            </a:r>
            <a:endParaRPr lang="it-IT" dirty="0"/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/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/>
              <a:t>Sebbene i vari materiali di cui il pianeta è formato fondono, a pressione atmosferica, intorno ai  </a:t>
            </a:r>
            <a:r>
              <a:rPr lang="it-IT" dirty="0" smtClean="0"/>
              <a:t>1000°K</a:t>
            </a:r>
            <a:r>
              <a:rPr lang="it-IT" dirty="0"/>
              <a:t>, in profondità, subendo l’effetto delle elevate pressioni (fino a 4/5 milioni di atmosfere)  possono persistere allo stato solido.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</TotalTime>
  <Words>1584</Words>
  <Application>Microsoft Office PowerPoint</Application>
  <PresentationFormat>Presentazione su schermo (4:3)</PresentationFormat>
  <Paragraphs>164</Paragraphs>
  <Slides>31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1_Tema di Office</vt:lpstr>
      <vt:lpstr>2_Tema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Conosciamo molto più lo spazio cosmico che l’interno della terra!!!    Perché???????</vt:lpstr>
      <vt:lpstr>Diapositiva 11</vt:lpstr>
      <vt:lpstr>Diapositiva 12</vt:lpstr>
      <vt:lpstr>Diapositiva 13</vt:lpstr>
      <vt:lpstr>Diapositiva 14</vt:lpstr>
      <vt:lpstr>Rifrazione delle onde-P</vt:lpstr>
      <vt:lpstr>Rifrazione delle onde S</vt:lpstr>
      <vt:lpstr>Diapositiva 17</vt:lpstr>
      <vt:lpstr>Riflessioni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Pizzirani</dc:creator>
  <cp:lastModifiedBy>Perfect87</cp:lastModifiedBy>
  <cp:revision>372</cp:revision>
  <cp:lastPrinted>2011-05-15T17:27:28Z</cp:lastPrinted>
  <dcterms:created xsi:type="dcterms:W3CDTF">2010-11-01T20:46:13Z</dcterms:created>
  <dcterms:modified xsi:type="dcterms:W3CDTF">2018-03-08T07:55:17Z</dcterms:modified>
</cp:coreProperties>
</file>