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3/15/2018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3/15/2018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it-IT" smtClean="0"/>
              <a:t>Fare clic per modificare lo stile del titolo</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3/15/2018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3/15/2018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3/15/2018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neocriticismo e lo storicismo </a:t>
            </a:r>
            <a:endParaRPr lang="it-IT" dirty="0"/>
          </a:p>
        </p:txBody>
      </p:sp>
      <p:sp>
        <p:nvSpPr>
          <p:cNvPr id="3" name="Sottotitolo 2"/>
          <p:cNvSpPr>
            <a:spLocks noGrp="1"/>
          </p:cNvSpPr>
          <p:nvPr>
            <p:ph type="subTitle" idx="1"/>
          </p:nvPr>
        </p:nvSpPr>
        <p:spPr/>
        <p:txBody>
          <a:bodyPr/>
          <a:lstStyle/>
          <a:p>
            <a:r>
              <a:rPr lang="it-IT" dirty="0" smtClean="0"/>
              <a:t>Appunti delle lezioni</a:t>
            </a:r>
            <a:endParaRPr lang="it-IT" dirty="0"/>
          </a:p>
        </p:txBody>
      </p:sp>
    </p:spTree>
    <p:extLst>
      <p:ext uri="{BB962C8B-B14F-4D97-AF65-F5344CB8AC3E}">
        <p14:creationId xmlns:p14="http://schemas.microsoft.com/office/powerpoint/2010/main" val="2297436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71600" y="685800"/>
            <a:ext cx="9601200" cy="694113"/>
          </a:xfrm>
        </p:spPr>
        <p:txBody>
          <a:bodyPr/>
          <a:lstStyle/>
          <a:p>
            <a:r>
              <a:rPr lang="it-IT" dirty="0" smtClean="0"/>
              <a:t>Il neokantismo</a:t>
            </a:r>
            <a:endParaRPr lang="it-IT" dirty="0"/>
          </a:p>
        </p:txBody>
      </p:sp>
      <p:sp>
        <p:nvSpPr>
          <p:cNvPr id="3" name="Segnaposto contenuto 2"/>
          <p:cNvSpPr>
            <a:spLocks noGrp="1"/>
          </p:cNvSpPr>
          <p:nvPr>
            <p:ph idx="1"/>
          </p:nvPr>
        </p:nvSpPr>
        <p:spPr/>
        <p:txBody>
          <a:bodyPr>
            <a:normAutofit lnSpcReduction="10000"/>
          </a:bodyPr>
          <a:lstStyle/>
          <a:p>
            <a:r>
              <a:rPr lang="it-IT" dirty="0"/>
              <a:t>Con la designazione di «neokantismo» o «neocriticismo» si è soliti indicare la diffusa ripresa dell’interesse per Kant che incominciò in Germania nella seconda metà dell’Ottocento, perdurando fino ai primi decenni del </a:t>
            </a:r>
            <a:r>
              <a:rPr lang="it-IT" dirty="0" smtClean="0"/>
              <a:t>Novecento. </a:t>
            </a:r>
            <a:r>
              <a:rPr lang="it-IT" dirty="0"/>
              <a:t>La necessità di riprendere la filosofia trascendentale kantiana, in particolare la dottrina della conoscenza scientifica, fu proclamata sia contro le metafisiche dello spirito tardo-idealistiche, sia soprattutto contro l’incipiente positivismo di tendenze naturalistiche e materialistiche, sia infine contro lo «psicologismo», cioè contro la tendenza a fare della psicologia la disciplina filosofica fondamentale e a spiegare la validità logica mediante la riconduzione di essa a operazioni psichiche</a:t>
            </a:r>
            <a:r>
              <a:rPr lang="it-IT" dirty="0" smtClean="0"/>
              <a:t>.</a:t>
            </a:r>
          </a:p>
          <a:p>
            <a:r>
              <a:rPr lang="it-IT" dirty="0"/>
              <a:t>I due fulcri di irraggiamento e i due centri principali del pensiero neokantiano furono le università di Marburgo, dove si formò la cosiddetta Scuola di Marburgo, e le università del Baden, cioè di Friburgo e </a:t>
            </a:r>
            <a:r>
              <a:rPr lang="it-IT" dirty="0" err="1"/>
              <a:t>Hiedelberg</a:t>
            </a:r>
            <a:r>
              <a:rPr lang="it-IT" dirty="0"/>
              <a:t>, dove fu attivata la cosiddetta Scuola del Baden.</a:t>
            </a:r>
          </a:p>
        </p:txBody>
      </p:sp>
    </p:spTree>
    <p:extLst>
      <p:ext uri="{BB962C8B-B14F-4D97-AF65-F5344CB8AC3E}">
        <p14:creationId xmlns:p14="http://schemas.microsoft.com/office/powerpoint/2010/main" val="1187471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71600" y="685800"/>
            <a:ext cx="9601200" cy="702425"/>
          </a:xfrm>
        </p:spPr>
        <p:txBody>
          <a:bodyPr/>
          <a:lstStyle/>
          <a:p>
            <a:r>
              <a:rPr lang="it-IT" dirty="0" smtClean="0"/>
              <a:t>Le principali scuole del neokantismo</a:t>
            </a:r>
            <a:endParaRPr lang="it-IT" dirty="0"/>
          </a:p>
        </p:txBody>
      </p:sp>
      <p:sp>
        <p:nvSpPr>
          <p:cNvPr id="3" name="Segnaposto contenuto 2"/>
          <p:cNvSpPr>
            <a:spLocks noGrp="1"/>
          </p:cNvSpPr>
          <p:nvPr>
            <p:ph idx="1"/>
          </p:nvPr>
        </p:nvSpPr>
        <p:spPr/>
        <p:txBody>
          <a:bodyPr>
            <a:normAutofit fontScale="77500" lnSpcReduction="20000"/>
          </a:bodyPr>
          <a:lstStyle/>
          <a:p>
            <a:r>
              <a:rPr lang="it-IT" u="sng" dirty="0"/>
              <a:t>La scuola di </a:t>
            </a:r>
            <a:r>
              <a:rPr lang="it-IT" u="sng" dirty="0" smtClean="0"/>
              <a:t>Marburgo</a:t>
            </a:r>
            <a:r>
              <a:rPr lang="it-IT" dirty="0" smtClean="0"/>
              <a:t>: Gli </a:t>
            </a:r>
            <a:r>
              <a:rPr lang="it-IT" dirty="0"/>
              <a:t>esponenti principali della scuola di Marburgo furono Hermann Cohen, Paul </a:t>
            </a:r>
            <a:r>
              <a:rPr lang="it-IT" dirty="0" err="1"/>
              <a:t>Natorp</a:t>
            </a:r>
            <a:r>
              <a:rPr lang="it-IT" dirty="0"/>
              <a:t> ed Ernst </a:t>
            </a:r>
            <a:r>
              <a:rPr lang="it-IT" dirty="0" err="1"/>
              <a:t>Cassirer</a:t>
            </a:r>
            <a:r>
              <a:rPr lang="it-IT" dirty="0"/>
              <a:t>, in parte anche </a:t>
            </a:r>
            <a:r>
              <a:rPr lang="it-IT" dirty="0" err="1"/>
              <a:t>Nicolai</a:t>
            </a:r>
            <a:r>
              <a:rPr lang="it-IT" dirty="0"/>
              <a:t> </a:t>
            </a:r>
            <a:r>
              <a:rPr lang="it-IT" dirty="0" err="1"/>
              <a:t>Hartmann</a:t>
            </a:r>
            <a:r>
              <a:rPr lang="it-IT" dirty="0"/>
              <a:t> – che però con l’opera </a:t>
            </a:r>
            <a:r>
              <a:rPr lang="it-IT" i="1" dirty="0" err="1"/>
              <a:t>Metaphysik</a:t>
            </a:r>
            <a:r>
              <a:rPr lang="it-IT" i="1" dirty="0"/>
              <a:t> </a:t>
            </a:r>
            <a:r>
              <a:rPr lang="it-IT" i="1" dirty="0" err="1"/>
              <a:t>der</a:t>
            </a:r>
            <a:r>
              <a:rPr lang="it-IT" i="1" dirty="0"/>
              <a:t> </a:t>
            </a:r>
            <a:r>
              <a:rPr lang="it-IT" i="1" dirty="0" err="1"/>
              <a:t>Erkenntnis</a:t>
            </a:r>
            <a:r>
              <a:rPr lang="it-IT" dirty="0"/>
              <a:t> (</a:t>
            </a:r>
            <a:r>
              <a:rPr lang="it-IT" i="1" dirty="0"/>
              <a:t>Metafisica della conoscenza</a:t>
            </a:r>
            <a:r>
              <a:rPr lang="it-IT" dirty="0"/>
              <a:t>, 1921) iniziò un proprio cammino – e poi varie figure minori come K. </a:t>
            </a:r>
            <a:r>
              <a:rPr lang="it-IT" dirty="0" err="1"/>
              <a:t>Vorländer</a:t>
            </a:r>
            <a:r>
              <a:rPr lang="it-IT" dirty="0"/>
              <a:t> (che coniugò neokantismo e pensiero marxiano), A. </a:t>
            </a:r>
            <a:r>
              <a:rPr lang="it-IT" dirty="0" err="1"/>
              <a:t>Liebert</a:t>
            </a:r>
            <a:r>
              <a:rPr lang="it-IT" dirty="0"/>
              <a:t>, A. </a:t>
            </a:r>
            <a:r>
              <a:rPr lang="it-IT" dirty="0" err="1"/>
              <a:t>Gӧrland</a:t>
            </a:r>
            <a:r>
              <a:rPr lang="it-IT" dirty="0"/>
              <a:t> e altri </a:t>
            </a:r>
            <a:r>
              <a:rPr lang="it-IT" dirty="0" smtClean="0"/>
              <a:t>ancora. Al </a:t>
            </a:r>
            <a:r>
              <a:rPr lang="it-IT" dirty="0"/>
              <a:t>centro </a:t>
            </a:r>
            <a:r>
              <a:rPr lang="it-IT" dirty="0" smtClean="0"/>
              <a:t>del </a:t>
            </a:r>
            <a:r>
              <a:rPr lang="it-IT" dirty="0"/>
              <a:t>lavoro filosofico della Scuola di Marburgo sta l’analisi delle condizioni di possibilità della conoscenza, intesa essenzialmente come conoscenza scientifica.</a:t>
            </a:r>
          </a:p>
          <a:p>
            <a:pPr marL="0" indent="0">
              <a:buNone/>
            </a:pPr>
            <a:r>
              <a:rPr lang="it-IT" dirty="0"/>
              <a:t> </a:t>
            </a:r>
          </a:p>
          <a:p>
            <a:r>
              <a:rPr lang="it-IT" u="sng" dirty="0"/>
              <a:t>La scuola del </a:t>
            </a:r>
            <a:r>
              <a:rPr lang="it-IT" u="sng" dirty="0" smtClean="0"/>
              <a:t>Baden</a:t>
            </a:r>
            <a:r>
              <a:rPr lang="it-IT" dirty="0" smtClean="0"/>
              <a:t>: I </a:t>
            </a:r>
            <a:r>
              <a:rPr lang="it-IT" dirty="0"/>
              <a:t>rappresentanti più importanti della Scuola del Baden furono Wilhelm </a:t>
            </a:r>
            <a:r>
              <a:rPr lang="it-IT" dirty="0" err="1"/>
              <a:t>Windelband</a:t>
            </a:r>
            <a:r>
              <a:rPr lang="it-IT" dirty="0"/>
              <a:t>, </a:t>
            </a:r>
            <a:r>
              <a:rPr lang="it-IT" dirty="0" err="1"/>
              <a:t>Heinrick</a:t>
            </a:r>
            <a:r>
              <a:rPr lang="it-IT" dirty="0"/>
              <a:t> </a:t>
            </a:r>
            <a:r>
              <a:rPr lang="it-IT" dirty="0" err="1"/>
              <a:t>Rickert</a:t>
            </a:r>
            <a:r>
              <a:rPr lang="it-IT" dirty="0"/>
              <a:t>, </a:t>
            </a:r>
            <a:r>
              <a:rPr lang="it-IT" dirty="0" err="1"/>
              <a:t>Emil</a:t>
            </a:r>
            <a:r>
              <a:rPr lang="it-IT" dirty="0"/>
              <a:t> </a:t>
            </a:r>
            <a:r>
              <a:rPr lang="it-IT" dirty="0" err="1"/>
              <a:t>Lask</a:t>
            </a:r>
            <a:r>
              <a:rPr lang="it-IT" dirty="0"/>
              <a:t>; minori sono invece Bruno </a:t>
            </a:r>
            <a:r>
              <a:rPr lang="it-IT" dirty="0" err="1"/>
              <a:t>Bauch</a:t>
            </a:r>
            <a:r>
              <a:rPr lang="it-IT" dirty="0"/>
              <a:t> – omonimo del biblista aderente alla Sinistra hegeliana –, J. </a:t>
            </a:r>
            <a:r>
              <a:rPr lang="it-IT" dirty="0" err="1"/>
              <a:t>Cohn</a:t>
            </a:r>
            <a:r>
              <a:rPr lang="it-IT" dirty="0"/>
              <a:t>, R. </a:t>
            </a:r>
            <a:r>
              <a:rPr lang="it-IT" dirty="0" err="1"/>
              <a:t>Kroner</a:t>
            </a:r>
            <a:r>
              <a:rPr lang="it-IT" dirty="0"/>
              <a:t>, G. </a:t>
            </a:r>
            <a:r>
              <a:rPr lang="it-IT" dirty="0" err="1"/>
              <a:t>Mehlis</a:t>
            </a:r>
            <a:r>
              <a:rPr lang="it-IT" dirty="0"/>
              <a:t>, H. </a:t>
            </a:r>
            <a:r>
              <a:rPr lang="it-IT" dirty="0" err="1" smtClean="0"/>
              <a:t>Münsterberg</a:t>
            </a:r>
            <a:r>
              <a:rPr lang="it-IT" dirty="0" smtClean="0"/>
              <a:t>. Il </a:t>
            </a:r>
            <a:r>
              <a:rPr lang="it-IT" dirty="0"/>
              <a:t>carattere peculiare della scuola, rispetto all’indirizzo seguito a Marburgo, consiste nella tematica che essa privilegiò, cioè il </a:t>
            </a:r>
            <a:r>
              <a:rPr lang="it-IT" b="1" dirty="0"/>
              <a:t>problema dei valori</a:t>
            </a:r>
            <a:r>
              <a:rPr lang="it-IT" dirty="0"/>
              <a:t>, della loro validità e del loro carattere normativo. Allargando in tal senso il programma neokantiano, la Scuola del Baden sviluppò una filosofia della cultura </a:t>
            </a:r>
            <a:r>
              <a:rPr lang="it-IT" dirty="0" err="1"/>
              <a:t>du</a:t>
            </a:r>
            <a:r>
              <a:rPr lang="it-IT" dirty="0"/>
              <a:t> basi logico-trascendentali, avvicinandosi così alla </a:t>
            </a:r>
            <a:r>
              <a:rPr lang="it-IT" b="1" dirty="0"/>
              <a:t>problematica storicistica della fondazione delle scienze dello spirito</a:t>
            </a:r>
            <a:r>
              <a:rPr lang="it-IT" dirty="0"/>
              <a:t>, [alla quale il contributo più importante fu dato da Wilhelm </a:t>
            </a:r>
            <a:r>
              <a:rPr lang="it-IT" dirty="0" err="1"/>
              <a:t>Dilthey</a:t>
            </a:r>
            <a:r>
              <a:rPr lang="it-IT" dirty="0"/>
              <a:t> (1833-1911)], e influendo specialmente su E. </a:t>
            </a:r>
            <a:r>
              <a:rPr lang="it-IT" dirty="0" err="1"/>
              <a:t>Troeltsch</a:t>
            </a:r>
            <a:r>
              <a:rPr lang="it-IT" dirty="0"/>
              <a:t> e F. </a:t>
            </a:r>
            <a:r>
              <a:rPr lang="it-IT" dirty="0" err="1"/>
              <a:t>Meinecke</a:t>
            </a:r>
            <a:r>
              <a:rPr lang="it-IT" dirty="0"/>
              <a:t>, che </a:t>
            </a:r>
            <a:r>
              <a:rPr lang="it-IT" dirty="0" err="1"/>
              <a:t>delll’opera</a:t>
            </a:r>
            <a:r>
              <a:rPr lang="it-IT" dirty="0"/>
              <a:t> di </a:t>
            </a:r>
            <a:r>
              <a:rPr lang="it-IT" dirty="0" err="1"/>
              <a:t>Dilthey</a:t>
            </a:r>
            <a:r>
              <a:rPr lang="it-IT" dirty="0"/>
              <a:t> furono i continuatori.</a:t>
            </a:r>
          </a:p>
          <a:p>
            <a:endParaRPr lang="it-IT" dirty="0"/>
          </a:p>
        </p:txBody>
      </p:sp>
    </p:spTree>
    <p:extLst>
      <p:ext uri="{BB962C8B-B14F-4D97-AF65-F5344CB8AC3E}">
        <p14:creationId xmlns:p14="http://schemas.microsoft.com/office/powerpoint/2010/main" val="106847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71600" y="685800"/>
            <a:ext cx="9601200" cy="793865"/>
          </a:xfrm>
        </p:spPr>
        <p:txBody>
          <a:bodyPr/>
          <a:lstStyle/>
          <a:p>
            <a:r>
              <a:rPr lang="it-IT" dirty="0" smtClean="0"/>
              <a:t>Lo storicismo contemporaneo</a:t>
            </a:r>
            <a:endParaRPr lang="it-IT" dirty="0"/>
          </a:p>
        </p:txBody>
      </p:sp>
      <p:sp>
        <p:nvSpPr>
          <p:cNvPr id="3" name="Segnaposto contenuto 2"/>
          <p:cNvSpPr>
            <a:spLocks noGrp="1"/>
          </p:cNvSpPr>
          <p:nvPr>
            <p:ph idx="1"/>
          </p:nvPr>
        </p:nvSpPr>
        <p:spPr>
          <a:xfrm>
            <a:off x="1113905" y="1812175"/>
            <a:ext cx="9858895" cy="4055225"/>
          </a:xfrm>
        </p:spPr>
        <p:txBody>
          <a:bodyPr>
            <a:noAutofit/>
          </a:bodyPr>
          <a:lstStyle/>
          <a:p>
            <a:r>
              <a:rPr lang="it-IT" sz="1600" dirty="0" smtClean="0"/>
              <a:t>Il XIX secolo è stato il secolo dei </a:t>
            </a:r>
            <a:r>
              <a:rPr lang="it-IT" sz="1600" dirty="0"/>
              <a:t>grandi storici tedeschi della politica, dell'arte, della filologia e della filosofia. Si pensi ai nomi di L. </a:t>
            </a:r>
            <a:r>
              <a:rPr lang="it-IT" sz="1600" dirty="0" err="1"/>
              <a:t>Ranke</a:t>
            </a:r>
            <a:r>
              <a:rPr lang="it-IT" sz="1600" dirty="0"/>
              <a:t>, B. </a:t>
            </a:r>
            <a:r>
              <a:rPr lang="it-IT" sz="1600" dirty="0" err="1"/>
              <a:t>Niebuhr</a:t>
            </a:r>
            <a:r>
              <a:rPr lang="it-IT" sz="1600" dirty="0"/>
              <a:t>, T. </a:t>
            </a:r>
            <a:r>
              <a:rPr lang="it-IT" sz="1600" dirty="0" err="1"/>
              <a:t>Mommsen</a:t>
            </a:r>
            <a:r>
              <a:rPr lang="it-IT" sz="1600" dirty="0"/>
              <a:t>, J. </a:t>
            </a:r>
            <a:r>
              <a:rPr lang="it-IT" sz="1600" dirty="0" err="1"/>
              <a:t>Burckhardt</a:t>
            </a:r>
            <a:r>
              <a:rPr lang="it-IT" sz="1600" dirty="0"/>
              <a:t>, K.J. </a:t>
            </a:r>
            <a:r>
              <a:rPr lang="it-IT" sz="1600" dirty="0" err="1"/>
              <a:t>Beloch</a:t>
            </a:r>
            <a:r>
              <a:rPr lang="it-IT" sz="1600" dirty="0"/>
              <a:t>, G. </a:t>
            </a:r>
            <a:r>
              <a:rPr lang="it-IT" sz="1600" dirty="0" err="1"/>
              <a:t>Droysen</a:t>
            </a:r>
            <a:r>
              <a:rPr lang="it-IT" sz="1600" dirty="0"/>
              <a:t>, E. Zeller. </a:t>
            </a:r>
          </a:p>
          <a:p>
            <a:r>
              <a:rPr lang="it-IT" sz="1600" dirty="0" smtClean="0"/>
              <a:t>in </a:t>
            </a:r>
            <a:r>
              <a:rPr lang="it-IT" sz="1600" dirty="0"/>
              <a:t>questo secolo viene compiuto il paziente lavoro di raccolta sistematica e di recupero di testi letterari e papiracei concernenti gli Epicurei, gli Stoici, i Presocratici. L'Ottocento è anche il secolo che vede un portentoso sviluppo nella linguistica storica e comparata (J. Grimm e F. </a:t>
            </a:r>
            <a:r>
              <a:rPr lang="it-IT" sz="1600" dirty="0" err="1"/>
              <a:t>Bopp</a:t>
            </a:r>
            <a:r>
              <a:rPr lang="it-IT" sz="1600" dirty="0"/>
              <a:t>). Inoltre, l'interesse per la storia del diritto era stato intenso nella Scuola storica di F.C. von </a:t>
            </a:r>
            <a:r>
              <a:rPr lang="it-IT" sz="1600" dirty="0" err="1"/>
              <a:t>Savigny</a:t>
            </a:r>
            <a:r>
              <a:rPr lang="it-IT" sz="1600" dirty="0"/>
              <a:t>, che volle mostrare come le istituzioni giuridiche non siano fissate per l'eternità né abbiano carattere divino, ma siano prodotti della coscienza umana in un preciso momento </a:t>
            </a:r>
            <a:r>
              <a:rPr lang="it-IT" sz="1600" dirty="0" smtClean="0"/>
              <a:t>storico.</a:t>
            </a:r>
          </a:p>
          <a:p>
            <a:r>
              <a:rPr lang="it-IT" sz="1600" dirty="0" smtClean="0"/>
              <a:t>In </a:t>
            </a:r>
            <a:r>
              <a:rPr lang="it-IT" sz="1600" dirty="0"/>
              <a:t>questo </a:t>
            </a:r>
            <a:r>
              <a:rPr lang="it-IT" sz="1600" dirty="0" smtClean="0"/>
              <a:t>generale interesse </a:t>
            </a:r>
            <a:r>
              <a:rPr lang="it-IT" sz="1600" dirty="0"/>
              <a:t>per la storia si riscontra </a:t>
            </a:r>
            <a:r>
              <a:rPr lang="it-IT" sz="1600" dirty="0" smtClean="0"/>
              <a:t>l'influsso </a:t>
            </a:r>
            <a:r>
              <a:rPr lang="it-IT" sz="1600" dirty="0"/>
              <a:t>del Romanticismo, del suo senso della tradizione, del suo culto per la coscienza collettiva dei popoli, del suo intento di rivivere il passato nella propria collocazione storica. Lo stesso idealismo hegeliano aveva insegnato a guardare </a:t>
            </a:r>
            <a:r>
              <a:rPr lang="it-IT" sz="1600" dirty="0">
                <a:solidFill>
                  <a:schemeClr val="tx1"/>
                </a:solidFill>
              </a:rPr>
              <a:t>la storia come ad una totalità in sviluppo dialettico</a:t>
            </a:r>
            <a:r>
              <a:rPr lang="it-IT" sz="1600" dirty="0"/>
              <a:t>. E' sulla base di questi elementi che si forma il movimento filosofico noto col nome di Storicismo, i cui rappresentanti più autorevoli sono N. </a:t>
            </a:r>
            <a:r>
              <a:rPr lang="it-IT" sz="1600" dirty="0" err="1"/>
              <a:t>Dilthey</a:t>
            </a:r>
            <a:r>
              <a:rPr lang="it-IT" sz="1600" dirty="0"/>
              <a:t>, G. </a:t>
            </a:r>
            <a:r>
              <a:rPr lang="it-IT" sz="1600" dirty="0" err="1"/>
              <a:t>Simmel</a:t>
            </a:r>
            <a:r>
              <a:rPr lang="it-IT" sz="1600" dirty="0"/>
              <a:t>, O. </a:t>
            </a:r>
            <a:r>
              <a:rPr lang="it-IT" sz="1600" dirty="0" err="1"/>
              <a:t>Spengler</a:t>
            </a:r>
            <a:r>
              <a:rPr lang="it-IT" sz="1600" dirty="0"/>
              <a:t>, E. </a:t>
            </a:r>
            <a:r>
              <a:rPr lang="it-IT" sz="1600" dirty="0" err="1"/>
              <a:t>Troeltsch</a:t>
            </a:r>
            <a:r>
              <a:rPr lang="it-IT" sz="1600" dirty="0"/>
              <a:t>, F. </a:t>
            </a:r>
            <a:r>
              <a:rPr lang="it-IT" sz="1600" dirty="0" err="1"/>
              <a:t>Meinecke</a:t>
            </a:r>
            <a:r>
              <a:rPr lang="it-IT" sz="1600" dirty="0"/>
              <a:t> e M. Weber. A costoro spesso si aggiungono i nomi di W. </a:t>
            </a:r>
            <a:r>
              <a:rPr lang="it-IT" sz="1600" dirty="0" err="1"/>
              <a:t>Windelband</a:t>
            </a:r>
            <a:r>
              <a:rPr lang="it-IT" sz="1600" dirty="0"/>
              <a:t> e H. </a:t>
            </a:r>
            <a:r>
              <a:rPr lang="it-IT" sz="1600" dirty="0" err="1"/>
              <a:t>Rickert</a:t>
            </a:r>
            <a:r>
              <a:rPr lang="it-IT" sz="1600" dirty="0"/>
              <a:t>, i quali però si riconnettono alla "filosofia dei valori" all'interno del Neocriticismo.</a:t>
            </a:r>
          </a:p>
        </p:txBody>
      </p:sp>
    </p:spTree>
    <p:extLst>
      <p:ext uri="{BB962C8B-B14F-4D97-AF65-F5344CB8AC3E}">
        <p14:creationId xmlns:p14="http://schemas.microsoft.com/office/powerpoint/2010/main" val="91152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7978" y="685800"/>
            <a:ext cx="9484822" cy="669175"/>
          </a:xfrm>
        </p:spPr>
        <p:txBody>
          <a:bodyPr>
            <a:normAutofit fontScale="90000"/>
          </a:bodyPr>
          <a:lstStyle/>
          <a:p>
            <a:r>
              <a:rPr lang="it-IT" dirty="0" smtClean="0"/>
              <a:t>Punti essenziali dello storicismo</a:t>
            </a:r>
            <a:endParaRPr lang="it-IT" dirty="0"/>
          </a:p>
        </p:txBody>
      </p:sp>
      <p:sp>
        <p:nvSpPr>
          <p:cNvPr id="3" name="Segnaposto contenuto 2"/>
          <p:cNvSpPr>
            <a:spLocks noGrp="1"/>
          </p:cNvSpPr>
          <p:nvPr>
            <p:ph idx="1"/>
          </p:nvPr>
        </p:nvSpPr>
        <p:spPr>
          <a:xfrm>
            <a:off x="1330036" y="1695796"/>
            <a:ext cx="9642764" cy="4171604"/>
          </a:xfrm>
        </p:spPr>
        <p:txBody>
          <a:bodyPr>
            <a:normAutofit fontScale="70000" lnSpcReduction="20000"/>
          </a:bodyPr>
          <a:lstStyle/>
          <a:p>
            <a:r>
              <a:rPr lang="it-IT" dirty="0"/>
              <a:t>1) Lo storicismo è il tentativo della filosofia "idealista" di estendere alla storia, in maniera critico-problematica (e quindi non romantico-hegeliana), la riflessione kantiana mediata dagli avvenimenti politico-sociali del '48, dalle prime crisi mondiali del capitalismo, dagli sconvolgimenti sociali che uno sviluppo dei processi capitalistici causava soprattutto in Europa occidentale e in particolare nella Germania, che aveva necessità di recuperare, rispetto a Francia e Inghilterra, il "tempo perduto". Tutti questi avvenimenti avevano portato alla ribalta l'esigenza di modificare le tradizionali filosofie della storia. Quella che meglio sembrava riflettere le nuove trasformazioni socio-economiche era il positivismo, ma la tradizione idealista decise di opporsi all'affermarsi delle scienze della natura, rivendicando ancora un ruolo centrale al "pensiero" del soggetto, che ora però diventa, con lo storicismo, "pensiero storico" di un "soggetto temporale" (cioè consapevole sì dei propri limiti, ma non disposto a lasciarsi equiparare a mero fenomeno di "natura").</a:t>
            </a:r>
          </a:p>
          <a:p>
            <a:endParaRPr lang="it-IT" dirty="0"/>
          </a:p>
          <a:p>
            <a:r>
              <a:rPr lang="it-IT" dirty="0"/>
              <a:t>2) Il "ritorno a Kant" è stato inevitabile in considerazione del fatto che il movimento del '48, che in Germania si è protratto almeno sino all'unificazione nazionale, si poneva sia come superamento del sistema hegeliano (nettamente conservatore), sia come inveramento della dialettica hegeliana (sostanzialmente rivoluzionaria). Lo storicismo è "tornato a </a:t>
            </a:r>
            <a:r>
              <a:rPr lang="it-IT" dirty="0" err="1"/>
              <a:t>Hegel</a:t>
            </a:r>
            <a:r>
              <a:rPr lang="it-IT" dirty="0"/>
              <a:t>" solo in Italia, con Croce e Gentile, ma ciò è avvenuto seguendo due direzioni: 1) la dialettica hegeliana è stata riformata in senso conservatore, 2) tale riforma ha portato alla costituzione di uno Stato (liberale prima, fascista dopo) non meno conservatore. In Italia si è seguita questa strada perché lo storicismo, nato all'inizio del '900, si è scontrato con una "questione sociale" molto acuta, con un movimento operaio assai agguerrito, per cui un "ritorno a Kant" non sarebbe stato sufficiente per garantire l'egemonia culturale alla borghesia. In Italia lo storicismo crociano e l'attualismo gentiliano nascono opponendosi immediatamente al marxismo. Viceversa, nello storicismo tedesco la polemica con il marxismo si verificherà solo in Weber. Questo per dire che in Italia lo storicismo ebbe bisogno di darsi subito una connotazione politica, oltre che filosofica. Croce e Gentile rappresentano, del neo-idealismo filosofico e politico, le due versioni complementari: la prima ha dato più peso ai nessi della filosofia con la storia e l'estetica; la seconda ha dato più peso ai nessi della filosofia con la politica e la pedagogia.</a:t>
            </a:r>
          </a:p>
        </p:txBody>
      </p:sp>
    </p:spTree>
    <p:extLst>
      <p:ext uri="{BB962C8B-B14F-4D97-AF65-F5344CB8AC3E}">
        <p14:creationId xmlns:p14="http://schemas.microsoft.com/office/powerpoint/2010/main" val="95027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Wilhelm </a:t>
            </a:r>
            <a:r>
              <a:rPr lang="it-IT" dirty="0" err="1" smtClean="0"/>
              <a:t>Dilthey</a:t>
            </a:r>
            <a:r>
              <a:rPr lang="it-IT" dirty="0" smtClean="0"/>
              <a:t> (1833-1911) e la critica della ragione storia</a:t>
            </a:r>
            <a:endParaRPr lang="it-IT" dirty="0"/>
          </a:p>
        </p:txBody>
      </p:sp>
      <p:sp>
        <p:nvSpPr>
          <p:cNvPr id="3" name="Segnaposto contenuto 2"/>
          <p:cNvSpPr>
            <a:spLocks noGrp="1"/>
          </p:cNvSpPr>
          <p:nvPr>
            <p:ph idx="1"/>
          </p:nvPr>
        </p:nvSpPr>
        <p:spPr/>
        <p:txBody>
          <a:bodyPr/>
          <a:lstStyle/>
          <a:p>
            <a:r>
              <a:rPr lang="it-IT" dirty="0"/>
              <a:t>D. parte da tre esigenze diverse ma complementari</a:t>
            </a:r>
            <a:r>
              <a:rPr lang="it-IT" dirty="0" smtClean="0"/>
              <a:t>:</a:t>
            </a:r>
          </a:p>
          <a:p>
            <a:r>
              <a:rPr lang="it-IT" dirty="0" smtClean="0"/>
              <a:t> </a:t>
            </a:r>
            <a:r>
              <a:rPr lang="it-IT" dirty="0"/>
              <a:t>1) quella di superare l'astratto idealismo hegeliano che soffocava l'individuo in un processo storico che gli era superiore, oggettivo, indipendente dalla sua volontà; </a:t>
            </a:r>
            <a:endParaRPr lang="it-IT" dirty="0" smtClean="0"/>
          </a:p>
          <a:p>
            <a:r>
              <a:rPr lang="it-IT" dirty="0" smtClean="0"/>
              <a:t>2</a:t>
            </a:r>
            <a:r>
              <a:rPr lang="it-IT" dirty="0"/>
              <a:t>) quella di recuperare il valore dell'esperienza individuale degli uomini, proiettandola in un orizzonte di storicità (è storia l'esperienza concreta degli uomini</a:t>
            </a:r>
            <a:r>
              <a:rPr lang="it-IT" dirty="0" smtClean="0"/>
              <a:t>),</a:t>
            </a:r>
          </a:p>
          <a:p>
            <a:r>
              <a:rPr lang="it-IT" dirty="0" smtClean="0"/>
              <a:t>3</a:t>
            </a:r>
            <a:r>
              <a:rPr lang="it-IT" dirty="0"/>
              <a:t>) quella di superare i limiti del positivismo, che condanna gli uomini a diventare meri ingranaggi di un meccanismo sociale e tecnico-scientifico a loro indipendente.</a:t>
            </a:r>
          </a:p>
        </p:txBody>
      </p:sp>
    </p:spTree>
    <p:extLst>
      <p:ext uri="{BB962C8B-B14F-4D97-AF65-F5344CB8AC3E}">
        <p14:creationId xmlns:p14="http://schemas.microsoft.com/office/powerpoint/2010/main" val="379581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71600" y="685800"/>
            <a:ext cx="9601200" cy="943495"/>
          </a:xfrm>
        </p:spPr>
        <p:txBody>
          <a:bodyPr/>
          <a:lstStyle/>
          <a:p>
            <a:r>
              <a:rPr lang="it-IT" dirty="0" smtClean="0"/>
              <a:t>Concetti chiave del pensiero </a:t>
            </a:r>
            <a:r>
              <a:rPr lang="it-IT" dirty="0" err="1" smtClean="0"/>
              <a:t>diltheyano</a:t>
            </a:r>
            <a:endParaRPr lang="it-IT" dirty="0"/>
          </a:p>
        </p:txBody>
      </p:sp>
      <p:sp>
        <p:nvSpPr>
          <p:cNvPr id="3" name="Segnaposto contenuto 2"/>
          <p:cNvSpPr>
            <a:spLocks noGrp="1"/>
          </p:cNvSpPr>
          <p:nvPr>
            <p:ph idx="1"/>
          </p:nvPr>
        </p:nvSpPr>
        <p:spPr>
          <a:xfrm>
            <a:off x="1371600" y="1770611"/>
            <a:ext cx="9601200" cy="4096789"/>
          </a:xfrm>
        </p:spPr>
        <p:txBody>
          <a:bodyPr/>
          <a:lstStyle/>
          <a:p>
            <a:r>
              <a:rPr lang="it-IT" dirty="0"/>
              <a:t>non è più il concetto di "storia" che permette agli uomini di "esistere" e di dare un significato alla loro vita, cioè non sono più gli uomini che devono adeguare la loro vita al processo storico per potersi sentire "esseri storici", ma è il contrario: la storia esiste in quanto è il frutto dell'attività umana, temporale, limitata di ogni singolo uomo. Da questo punto di vita D. deve essere considerato il maggior esponente dello storicismo tedesco contemporaneo e una delle fonti più importanti della problematica esistenzialistica (specie nella variante heideggeriana) e della fenomenologia husserliana</a:t>
            </a:r>
            <a:r>
              <a:rPr lang="it-IT" dirty="0" smtClean="0"/>
              <a:t>.</a:t>
            </a:r>
          </a:p>
          <a:p>
            <a:r>
              <a:rPr lang="it-IT" dirty="0"/>
              <a:t>D. muove dal riconoscimento dell'esistenza di un complesso di discipline rivolte allo studio del mondo umano come mondo storico-sociale, e mira a trovare le condizioni della loro validità mediante un'indagine che si richiami alla critica kantiana, onde contestare ogni astratta metafisica nonché l'impostazione positivistica delle scienze naturali, che tende a negare l'autonomia delle scienze dello spirito (storico-culturali).</a:t>
            </a:r>
          </a:p>
        </p:txBody>
      </p:sp>
    </p:spTree>
    <p:extLst>
      <p:ext uri="{BB962C8B-B14F-4D97-AF65-F5344CB8AC3E}">
        <p14:creationId xmlns:p14="http://schemas.microsoft.com/office/powerpoint/2010/main" val="326731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71600" y="685800"/>
            <a:ext cx="9601200" cy="602673"/>
          </a:xfrm>
        </p:spPr>
        <p:txBody>
          <a:bodyPr>
            <a:normAutofit fontScale="90000"/>
          </a:bodyPr>
          <a:lstStyle/>
          <a:p>
            <a:r>
              <a:rPr lang="it-IT" dirty="0" smtClean="0"/>
              <a:t>E ancora…</a:t>
            </a:r>
            <a:endParaRPr lang="it-IT" dirty="0"/>
          </a:p>
        </p:txBody>
      </p:sp>
      <p:sp>
        <p:nvSpPr>
          <p:cNvPr id="3" name="Segnaposto contenuto 2"/>
          <p:cNvSpPr>
            <a:spLocks noGrp="1"/>
          </p:cNvSpPr>
          <p:nvPr>
            <p:ph idx="1"/>
          </p:nvPr>
        </p:nvSpPr>
        <p:spPr>
          <a:xfrm>
            <a:off x="1371600" y="1562793"/>
            <a:ext cx="9601200" cy="5004262"/>
          </a:xfrm>
        </p:spPr>
        <p:txBody>
          <a:bodyPr>
            <a:normAutofit fontScale="85000" lnSpcReduction="20000"/>
          </a:bodyPr>
          <a:lstStyle/>
          <a:p>
            <a:r>
              <a:rPr lang="it-IT" dirty="0"/>
              <a:t>Egli distingue chiaramente le due scienze, dicendo che quelle naturali apprendono il mondo mediante l'esperienza esterna (in maniera mediata), mentre quelle spirituali lo apprendono mediante l'esperienza interna (in maniera immediata). Le scienze dello spirito hanno a proprio fondamento l'ERLEBNIS (la vissuta esperienza qualificata dalla sua immediatezza </a:t>
            </a:r>
            <a:r>
              <a:rPr lang="it-IT" dirty="0" err="1"/>
              <a:t>pre</a:t>
            </a:r>
            <a:r>
              <a:rPr lang="it-IT" dirty="0"/>
              <a:t>-concettuale, ovvero la coscienza che l'uomo ha del suo vivere nel tempo in una sostanziale identità di soggetto e oggetto). D. quindi riconosce nell'individuo il soggetto attivo del mondo storico-sociale. Questo individuo è condizionato dai rapporti interumani, i quali possono dar luogo ai sistemi di cultura e all'organizzazione sociale. Tale condizionamento però non deve essere visto come un limite, ma come la caratteristica fondamentale che rende storica la vita degli uomini, e che, per questo, la rende veramente comprensibile. D. vuol fare della storia un oggetto di scienza, non meno della natura per il positivismo</a:t>
            </a:r>
            <a:r>
              <a:rPr lang="it-IT" dirty="0" smtClean="0"/>
              <a:t>.</a:t>
            </a:r>
          </a:p>
          <a:p>
            <a:r>
              <a:rPr lang="it-IT" dirty="0"/>
              <a:t>La fondazione delle scienze dello spirito è possibile -secondo D.- sulla base del nesso tra ERLEBEN (che è conoscenza immediata di sé), ESPRESSIONE (che è l'ERLEBEN oggettivato) e INTENDERE (l'ERLEBEN altrui). L'intendere però non è altro che un "rivivere" e "riprodurre" in se stessi l'ERLEBEN altrui. La conoscenza immediata dell'ERLEBEN diventa mediata quando dall'intendere l'ERLEBEN altrui l'io torna, retrospettivamente, al proprio ERLEBEN. In tal modo D. è convinto di poter costituire una base oggettiva all'intendere. La validità delle scienze dello spirito implica dunque la possibilità dell'errore, poiché il distacco dall'ERLEBEN consente sì il superamento dell'immediatezza, ma implica pure l'abbandono della certezza immediata in favore di una nuova certezza mediata. [La libertà cioè è possibile solo nei singoli stati immediati della coscienza; per poterlo però dimostrare oggettivamente occorre la mediazione del rapporto interumano, la quale rischia di far perdere all'io l'autenticità della certezza immediata</a:t>
            </a:r>
            <a:r>
              <a:rPr lang="it-IT" dirty="0" smtClean="0"/>
              <a:t>].</a:t>
            </a:r>
          </a:p>
          <a:p>
            <a:endParaRPr lang="it-IT" dirty="0" smtClean="0"/>
          </a:p>
          <a:p>
            <a:endParaRPr lang="it-IT" dirty="0"/>
          </a:p>
        </p:txBody>
      </p:sp>
    </p:spTree>
    <p:extLst>
      <p:ext uri="{BB962C8B-B14F-4D97-AF65-F5344CB8AC3E}">
        <p14:creationId xmlns:p14="http://schemas.microsoft.com/office/powerpoint/2010/main" val="2900911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71600" y="685800"/>
            <a:ext cx="9601200" cy="694113"/>
          </a:xfrm>
        </p:spPr>
        <p:txBody>
          <a:bodyPr/>
          <a:lstStyle/>
          <a:p>
            <a:r>
              <a:rPr lang="it-IT" dirty="0" smtClean="0"/>
              <a:t>conclusioni</a:t>
            </a:r>
            <a:endParaRPr lang="it-IT" dirty="0"/>
          </a:p>
        </p:txBody>
      </p:sp>
      <p:sp>
        <p:nvSpPr>
          <p:cNvPr id="3" name="Segnaposto contenuto 2"/>
          <p:cNvSpPr>
            <a:spLocks noGrp="1"/>
          </p:cNvSpPr>
          <p:nvPr>
            <p:ph idx="1"/>
          </p:nvPr>
        </p:nvSpPr>
        <p:spPr/>
        <p:txBody>
          <a:bodyPr>
            <a:normAutofit fontScale="92500" lnSpcReduction="20000"/>
          </a:bodyPr>
          <a:lstStyle/>
          <a:p>
            <a:r>
              <a:rPr lang="it-IT" dirty="0"/>
              <a:t>Analizzando la struttura del mondo umano, D. giunge alla seguenti conclusioni: </a:t>
            </a:r>
            <a:endParaRPr lang="it-IT" dirty="0" smtClean="0"/>
          </a:p>
          <a:p>
            <a:r>
              <a:rPr lang="it-IT" dirty="0" smtClean="0"/>
              <a:t>1</a:t>
            </a:r>
            <a:r>
              <a:rPr lang="it-IT" dirty="0"/>
              <a:t>) il mondo umano non è soltanto ERLEBEN, ma anche spirito oggettivo, cioè un insieme di manifestazioni dell'attività umana; </a:t>
            </a:r>
            <a:endParaRPr lang="it-IT" dirty="0" smtClean="0"/>
          </a:p>
          <a:p>
            <a:r>
              <a:rPr lang="it-IT" dirty="0" smtClean="0"/>
              <a:t>2</a:t>
            </a:r>
            <a:r>
              <a:rPr lang="it-IT" dirty="0"/>
              <a:t>) ogni elemento del mondo umano ha in sé la propria centralità e il proprio significato, in quanto produce valori e realizza scopi, ma secondo una logica di interconnessione degli elementi. Ciò significa che va riconosciuta la storicità del mondo umano in ogni suo aspetto. Il mondo umano viene a identificarsi con la storia (l'uniformità costituisce la base dell'individuazione e questa include quella). In pratica D. respinge ogni tentativo di considerare il mondo umano sia come una realtà che possiede il proprio significato al di sopra di sé, cioè in Valori/Scopi eternamente validi ch'essa deve realizzare nel suo corso (contro la metafisica trascendentale), sia come la manifestazione di una forza infinita che ne diriga dall'interno il movimento, prescrivendogli la sua direzione (contro la metafisica immanentistica). D. rifiuta qualunque principio incondizionato in nome della assoluta storicità o finitudine/temporalità del mondo umano.</a:t>
            </a:r>
            <a:endParaRPr lang="it-IT" dirty="0"/>
          </a:p>
        </p:txBody>
      </p:sp>
    </p:spTree>
    <p:extLst>
      <p:ext uri="{BB962C8B-B14F-4D97-AF65-F5344CB8AC3E}">
        <p14:creationId xmlns:p14="http://schemas.microsoft.com/office/powerpoint/2010/main" val="122378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TM10001105[[fn=Ritaglio]]</Template>
  <TotalTime>34</TotalTime>
  <Words>1756</Words>
  <Application>Microsoft Office PowerPoint</Application>
  <PresentationFormat>Widescreen</PresentationFormat>
  <Paragraphs>32</Paragraphs>
  <Slides>9</Slides>
  <Notes>0</Notes>
  <HiddenSlides>0</HiddenSlides>
  <MMClips>0</MMClips>
  <ScaleCrop>false</ScaleCrop>
  <HeadingPairs>
    <vt:vector size="6" baseType="variant">
      <vt:variant>
        <vt:lpstr>Caratteri utilizzati</vt:lpstr>
      </vt:variant>
      <vt:variant>
        <vt:i4>1</vt:i4>
      </vt:variant>
      <vt:variant>
        <vt:lpstr>Tema</vt:lpstr>
      </vt:variant>
      <vt:variant>
        <vt:i4>1</vt:i4>
      </vt:variant>
      <vt:variant>
        <vt:lpstr>Titoli diapositive</vt:lpstr>
      </vt:variant>
      <vt:variant>
        <vt:i4>9</vt:i4>
      </vt:variant>
    </vt:vector>
  </HeadingPairs>
  <TitlesOfParts>
    <vt:vector size="11" baseType="lpstr">
      <vt:lpstr>Franklin Gothic Book</vt:lpstr>
      <vt:lpstr>Crop</vt:lpstr>
      <vt:lpstr>Il neocriticismo e lo storicismo </vt:lpstr>
      <vt:lpstr>Il neokantismo</vt:lpstr>
      <vt:lpstr>Le principali scuole del neokantismo</vt:lpstr>
      <vt:lpstr>Lo storicismo contemporaneo</vt:lpstr>
      <vt:lpstr>Punti essenziali dello storicismo</vt:lpstr>
      <vt:lpstr>Wilhelm Dilthey (1833-1911) e la critica della ragione storia</vt:lpstr>
      <vt:lpstr>Concetti chiave del pensiero diltheyano</vt:lpstr>
      <vt:lpstr>E ancora…</vt:lpstr>
      <vt:lpstr>conclusioni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neocriticismo e lo storicismo del</dc:title>
  <dc:creator>Alfonso Salomone</dc:creator>
  <cp:lastModifiedBy>Alfonso Salomone</cp:lastModifiedBy>
  <cp:revision>4</cp:revision>
  <dcterms:created xsi:type="dcterms:W3CDTF">2018-03-15T11:12:07Z</dcterms:created>
  <dcterms:modified xsi:type="dcterms:W3CDTF">2018-03-15T11:46:43Z</dcterms:modified>
</cp:coreProperties>
</file>