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71" r:id="rId10"/>
    <p:sldId id="272" r:id="rId11"/>
    <p:sldId id="269" r:id="rId12"/>
    <p:sldId id="270" r:id="rId13"/>
    <p:sldId id="274" r:id="rId14"/>
    <p:sldId id="275" r:id="rId15"/>
    <p:sldId id="273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AFEC-4EF0-4BCD-AAE0-13FF24721E0F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5247A-A23A-4A1C-9F32-09DD98319FF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134A7-F33F-4C38-B939-D5A141D9DED3}" type="slidenum">
              <a:rPr lang="it-IT"/>
              <a:pPr/>
              <a:t>7</a:t>
            </a:fld>
            <a:endParaRPr lang="it-IT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47558-7157-4412-A4EF-2578A014936F}" type="slidenum">
              <a:rPr lang="it-IT"/>
              <a:pPr/>
              <a:t>8</a:t>
            </a:fld>
            <a:endParaRPr lang="it-IT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7CA1CB5-5709-42AD-859F-8406ADE223A8}" type="slidenum">
              <a:rPr lang="it-IT" alt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hangingPunct="1"/>
              <a:t>9</a:t>
            </a:fld>
            <a:endParaRPr lang="it-IT" alt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6C1DCD-EF51-413E-83A4-4B907ECE6594}" type="slidenum">
              <a:rPr lang="it-IT" alt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it-IT" alt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6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72989-AF38-4132-8CCA-33D5D2E81FF7}" type="slidenum">
              <a:rPr lang="it-IT"/>
              <a:pPr/>
              <a:t>11</a:t>
            </a:fld>
            <a:endParaRPr lang="it-IT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1E9B3-FB4A-422A-A582-A70CB0F935FF}" type="slidenum">
              <a:rPr lang="it-IT"/>
              <a:pPr/>
              <a:t>12</a:t>
            </a:fld>
            <a:endParaRPr lang="it-IT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200" b="1">
                <a:ea typeface="+mn-ea"/>
              </a:defRPr>
            </a:lvl1pPr>
          </a:lstStyle>
          <a:p>
            <a:pPr>
              <a:defRPr/>
            </a:pPr>
            <a:r>
              <a:rPr lang="it-IT"/>
              <a:t>v. 1.4.1 © gsartor 2001-2008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200" b="1">
                <a:ea typeface="+mn-ea"/>
              </a:defRPr>
            </a:lvl1pPr>
          </a:lstStyle>
          <a:p>
            <a:pPr>
              <a:defRPr/>
            </a:pPr>
            <a:r>
              <a:rPr lang="it-IT"/>
              <a:t>Metabolismo dell'azoto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200" b="1">
                <a:ea typeface="+mn-ea"/>
              </a:defRPr>
            </a:lvl1pPr>
          </a:lstStyle>
          <a:p>
            <a:pPr>
              <a:defRPr/>
            </a:pPr>
            <a:r>
              <a:rPr lang="it-IT"/>
              <a:t>- </a:t>
            </a:r>
            <a:fld id="{9D31CB0B-77C1-4873-A4F5-AA22D3664748}" type="slidenum">
              <a:rPr lang="it-IT"/>
              <a:pPr>
                <a:defRPr/>
              </a:pPr>
              <a:t>‹N›</a:t>
            </a:fld>
            <a:r>
              <a:rPr lang="it-IT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5699-EA01-41FF-9870-A2785F493755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DA75-7913-400F-8F8D-AB28EDAAC7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METABOLISMO DELLE PROTEINE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242" name="AutoShape 2" descr="Risultati immagini per PROTEINE"/>
          <p:cNvSpPr>
            <a:spLocks noChangeAspect="1" noChangeArrowheads="1"/>
          </p:cNvSpPr>
          <p:nvPr/>
        </p:nvSpPr>
        <p:spPr bwMode="auto">
          <a:xfrm>
            <a:off x="155575" y="-1684338"/>
            <a:ext cx="759142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4" name="Picture 4" descr="Risultati immagini per PROT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556792"/>
            <a:ext cx="9894737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3400" y="-57294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7463" algn="ctr" eaLnBrk="1" hangingPunct="1">
              <a:tabLst>
                <a:tab pos="185738" algn="l"/>
              </a:tabLst>
              <a:defRPr/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Metabolismo della catena carboniosa degli </a:t>
            </a:r>
            <a:r>
              <a:rPr lang="it-IT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amminoacidi</a:t>
            </a:r>
          </a:p>
          <a:p>
            <a:pPr marL="342900" indent="-342900" algn="just" eaLnBrk="1" hangingPunct="1">
              <a:buFont typeface="Wingdings" pitchFamily="2" charset="2"/>
              <a:buChar char="ü"/>
              <a:tabLst>
                <a:tab pos="185738" algn="l"/>
              </a:tabLst>
              <a:defRPr/>
            </a:pP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Lo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scheletro carbonioso fornisce energia attraverso l’interazione con la via glicolitica ed il ciclo di </a:t>
            </a:r>
            <a:r>
              <a:rPr lang="it-IT" sz="2400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Krebs</a:t>
            </a:r>
            <a:endParaRPr lang="it-IT" sz="24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-112" charset="-128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itchFamily="2" charset="2"/>
              <a:buChar char="ü"/>
              <a:tabLst>
                <a:tab pos="185738" algn="l"/>
              </a:tabLst>
              <a:defRPr/>
            </a:pPr>
            <a:endParaRPr lang="it-IT" sz="24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-112" charset="-128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tabLst>
                <a:tab pos="185738" algn="l"/>
              </a:tabLst>
              <a:defRPr/>
            </a:pP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In condizioni fisiologiche esiste una relazione tra il livello dei carboidrati nella dieta ed il metabolismo degli amminoacidi </a:t>
            </a:r>
          </a:p>
          <a:p>
            <a:pPr marL="342900" indent="-342900" algn="just">
              <a:buFont typeface="Wingdings" pitchFamily="2" charset="2"/>
              <a:buChar char="ü"/>
              <a:tabLst>
                <a:tab pos="185738" algn="l"/>
              </a:tabLst>
              <a:defRPr/>
            </a:pPr>
            <a:endParaRPr lang="it-IT" sz="24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-112" charset="-128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tabLst>
                <a:tab pos="185738" algn="l"/>
              </a:tabLst>
              <a:defRPr/>
            </a:pP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Aumenta quando l'apporto di energia è sufficiente ma viene fornito da proteine a scapito dei carboidrati e dei lipidi</a:t>
            </a:r>
          </a:p>
        </p:txBody>
      </p:sp>
      <p:sp>
        <p:nvSpPr>
          <p:cNvPr id="174083" name="Text Box 7"/>
          <p:cNvSpPr txBox="1">
            <a:spLocks noChangeArrowheads="1"/>
          </p:cNvSpPr>
          <p:nvPr/>
        </p:nvSpPr>
        <p:spPr bwMode="auto">
          <a:xfrm>
            <a:off x="179512" y="4581128"/>
            <a:ext cx="8784976" cy="2246769"/>
          </a:xfrm>
          <a:prstGeom prst="rect">
            <a:avLst/>
          </a:prstGeom>
          <a:noFill/>
          <a:ln w="9525">
            <a:solidFill>
              <a:srgbClr val="A4243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sua efficienza (molecole di ATP prodotte) è </a:t>
            </a:r>
            <a:r>
              <a:rPr lang="it-IT" altLang="en-US" sz="20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inferiore </a:t>
            </a:r>
            <a:r>
              <a:rPr lang="it-IT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rispetto alla degradazione degli altri due substrati (carboidrati e lipidi): </a:t>
            </a:r>
          </a:p>
          <a:p>
            <a:pPr eaLnBrk="1" hangingPunct="1"/>
            <a:endParaRPr lang="it-IT" altLang="en-US" sz="2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r>
              <a:rPr lang="it-IT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 tutto lo scheletro carbonioso degli amminoacidi è soggetto ad ossidazione </a:t>
            </a:r>
          </a:p>
          <a:p>
            <a:pPr eaLnBrk="1" hangingPunct="1"/>
            <a:endParaRPr lang="it-IT" altLang="en-US" sz="20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r>
              <a:rPr lang="it-IT" altLang="en-US" sz="20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 formazione di urea (il prodotto finale del catabolismo azotato) richiede il consumo di 3 molecole di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a typeface="ＭＳ Ｐゴシック" pitchFamily="34" charset="-128"/>
              </a:rPr>
              <a:t>UOMO ADULTO: proteine corporee circa 12 Kg</a:t>
            </a:r>
            <a:endParaRPr lang="it-IT" sz="3200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it-IT" sz="2200" b="1" dirty="0">
              <a:ea typeface="ＭＳ Ｐゴシック" pitchFamily="34" charset="-128"/>
            </a:endParaRPr>
          </a:p>
          <a:p>
            <a:r>
              <a:rPr lang="it-IT" sz="2200" b="1" dirty="0">
                <a:solidFill>
                  <a:schemeClr val="bg1"/>
                </a:solidFill>
                <a:ea typeface="ＭＳ Ｐゴシック" pitchFamily="34" charset="-128"/>
              </a:rPr>
              <a:t>40% nel muscolo </a:t>
            </a:r>
            <a:r>
              <a:rPr lang="it-IT" sz="1800" dirty="0">
                <a:solidFill>
                  <a:schemeClr val="bg1"/>
                </a:solidFill>
                <a:ea typeface="ＭＳ Ｐゴシック" pitchFamily="34" charset="-128"/>
              </a:rPr>
              <a:t>di cui 65% miosina ed actina</a:t>
            </a:r>
            <a:endParaRPr lang="it-IT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it-IT" sz="1800" i="1" dirty="0">
                <a:solidFill>
                  <a:schemeClr val="bg1"/>
                </a:solidFill>
                <a:ea typeface="ＭＳ Ｐゴシック" pitchFamily="34" charset="-128"/>
              </a:rPr>
              <a:t>per locomozione e lavoro muscolare, ma anche come fonte di amminoacidi in condizioni di stress.</a:t>
            </a:r>
          </a:p>
          <a:p>
            <a:r>
              <a:rPr lang="it-IT" sz="1800" i="1" dirty="0">
                <a:solidFill>
                  <a:schemeClr val="bg1"/>
                </a:solidFill>
                <a:ea typeface="ＭＳ Ｐゴシック" pitchFamily="34" charset="-128"/>
              </a:rPr>
              <a:t>Ma proteine muscolari non sono forma di riserva come glicogeno e lipidi ed una loro perdita porta a perdita di proteine funzionali</a:t>
            </a:r>
            <a:r>
              <a:rPr lang="it-IT" sz="2200" dirty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endParaRPr lang="it-IT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it-IT" sz="2200" b="1" dirty="0">
                <a:solidFill>
                  <a:schemeClr val="bg1"/>
                </a:solidFill>
                <a:ea typeface="ＭＳ Ｐゴシック" pitchFamily="34" charset="-128"/>
              </a:rPr>
              <a:t>10% tessuti viscerali</a:t>
            </a:r>
            <a:r>
              <a:rPr lang="it-IT" sz="2200" dirty="0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it-IT" sz="1800" i="1" dirty="0">
                <a:solidFill>
                  <a:schemeClr val="bg1"/>
                </a:solidFill>
                <a:ea typeface="ＭＳ Ｐゴシック" pitchFamily="34" charset="-128"/>
              </a:rPr>
              <a:t>(fegato, intestino) </a:t>
            </a:r>
          </a:p>
          <a:p>
            <a:r>
              <a:rPr lang="it-IT" sz="1800" i="1" dirty="0">
                <a:solidFill>
                  <a:schemeClr val="bg1"/>
                </a:solidFill>
                <a:ea typeface="ＭＳ Ｐゴシック" pitchFamily="34" charset="-128"/>
              </a:rPr>
              <a:t>non mobilizzate rapidamente in condizioni di stress  per le loro funzioni vitali</a:t>
            </a:r>
          </a:p>
          <a:p>
            <a:endParaRPr lang="it-IT" sz="22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it-IT" sz="2200" b="1" dirty="0">
                <a:solidFill>
                  <a:schemeClr val="bg1"/>
                </a:solidFill>
                <a:ea typeface="ＭＳ Ｐゴシック" pitchFamily="34" charset="-128"/>
              </a:rPr>
              <a:t>30% nelle pelle e nel sangue</a:t>
            </a:r>
            <a:r>
              <a:rPr lang="it-IT" sz="22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r>
              <a:rPr lang="it-IT" sz="1800" i="1" dirty="0">
                <a:solidFill>
                  <a:schemeClr val="bg1"/>
                </a:solidFill>
                <a:ea typeface="ＭＳ Ｐゴシック" pitchFamily="34" charset="-128"/>
              </a:rPr>
              <a:t>lesioni delle pelle ed anemia sono presenti in deficit di proteine alimentari</a:t>
            </a:r>
            <a:endParaRPr lang="it-IT" sz="2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509120"/>
            <a:ext cx="4427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FFFF00"/>
                </a:solidFill>
              </a:rPr>
              <a:t>4 proteine: </a:t>
            </a:r>
          </a:p>
          <a:p>
            <a:pPr algn="ctr"/>
            <a:r>
              <a:rPr lang="it-IT" sz="2400" b="1" i="1" dirty="0">
                <a:solidFill>
                  <a:srgbClr val="FFFF00"/>
                </a:solidFill>
              </a:rPr>
              <a:t>miosina, actina, collagene (strutturali) ed emoglobina (trasporto O</a:t>
            </a:r>
            <a:r>
              <a:rPr lang="it-IT" sz="2400" b="1" i="1" baseline="-25000" dirty="0">
                <a:solidFill>
                  <a:srgbClr val="FFFF00"/>
                </a:solidFill>
              </a:rPr>
              <a:t>2</a:t>
            </a:r>
            <a:r>
              <a:rPr lang="it-IT" sz="2400" b="1" i="1" dirty="0">
                <a:solidFill>
                  <a:srgbClr val="FFFF00"/>
                </a:solidFill>
              </a:rPr>
              <a:t>) costituiscono circa la metà di tutte le proteine</a:t>
            </a:r>
          </a:p>
        </p:txBody>
      </p:sp>
      <p:pic>
        <p:nvPicPr>
          <p:cNvPr id="58370" name="Picture 2" descr="Risultati immagini per proteine uo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43274"/>
            <a:ext cx="25908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ctr"/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CONTINUO RICAMBIO PROTEICO</a:t>
            </a:r>
          </a:p>
          <a:p>
            <a:pPr marL="268288" indent="-268288" algn="ctr"/>
            <a:r>
              <a:rPr lang="it-IT" sz="2000" b="1" dirty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Serve energia sia per la sintesi che per la degradazione: </a:t>
            </a:r>
          </a:p>
          <a:p>
            <a:pPr marL="268288" indent="-268288" algn="ctr"/>
            <a:r>
              <a:rPr lang="it-IT" sz="2000" b="1" dirty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15-20 % del bilancio energetico</a:t>
            </a:r>
            <a:r>
              <a:rPr lang="it-IT" b="1" dirty="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</a:p>
          <a:p>
            <a:pPr marL="268288" indent="-268288" algn="ctr"/>
            <a:endParaRPr lang="it-IT" sz="12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268288" indent="-268288"/>
            <a:r>
              <a:rPr lang="it-IT" sz="2000" b="1" dirty="0">
                <a:solidFill>
                  <a:srgbClr val="FFFF00"/>
                </a:solidFill>
              </a:rPr>
              <a:t>La continua demolizione e sintesi è fondamentale </a:t>
            </a:r>
            <a:r>
              <a:rPr lang="it-IT" sz="2000" b="1" dirty="0" smtClean="0">
                <a:solidFill>
                  <a:srgbClr val="FFFF00"/>
                </a:solidFill>
              </a:rPr>
              <a:t>per: </a:t>
            </a:r>
            <a:endParaRPr lang="it-IT" sz="2000" b="1" dirty="0">
              <a:solidFill>
                <a:srgbClr val="FFFF00"/>
              </a:solidFill>
            </a:endParaRPr>
          </a:p>
          <a:p>
            <a:pPr marL="268288" indent="-268288"/>
            <a:endParaRPr lang="it-IT" sz="2000" dirty="0">
              <a:solidFill>
                <a:schemeClr val="bg1"/>
              </a:solidFill>
            </a:endParaRPr>
          </a:p>
          <a:p>
            <a:pPr marL="268288" indent="-268288">
              <a:spcAft>
                <a:spcPct val="40000"/>
              </a:spcAft>
              <a:buClr>
                <a:srgbClr val="7F0402"/>
              </a:buClr>
              <a:buFont typeface="Wingdings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</a:rPr>
              <a:t>degradare e rimpiazzare proteine danneggiate</a:t>
            </a:r>
          </a:p>
          <a:p>
            <a:pPr marL="268288" indent="-268288">
              <a:spcAft>
                <a:spcPct val="40000"/>
              </a:spcAft>
              <a:buClr>
                <a:srgbClr val="7F0402"/>
              </a:buClr>
              <a:buFont typeface="Wingdings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</a:rPr>
              <a:t>modificare la quantità relativa di differenti proteine in base alle necessità nutrizionali e fisiologiche</a:t>
            </a:r>
          </a:p>
          <a:p>
            <a:pPr marL="268288" indent="-268288">
              <a:spcAft>
                <a:spcPct val="40000"/>
              </a:spcAft>
              <a:buClr>
                <a:srgbClr val="7F0402"/>
              </a:buClr>
              <a:buFont typeface="Wingdings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</a:rPr>
              <a:t>rapido adattamento </a:t>
            </a:r>
            <a:r>
              <a:rPr lang="it-IT" sz="2000" dirty="0" smtClean="0">
                <a:solidFill>
                  <a:schemeClr val="bg1"/>
                </a:solidFill>
              </a:rPr>
              <a:t>metabolico</a:t>
            </a:r>
            <a:endParaRPr lang="it-IT" sz="2000" dirty="0">
              <a:solidFill>
                <a:schemeClr val="bg1"/>
              </a:solidFill>
            </a:endParaRPr>
          </a:p>
          <a:p>
            <a:pPr marL="268288" indent="-268288">
              <a:spcAft>
                <a:spcPct val="40000"/>
              </a:spcAft>
              <a:buClr>
                <a:srgbClr val="7F0402"/>
              </a:buClr>
            </a:pPr>
            <a:r>
              <a:rPr lang="it-IT" sz="2000" b="1" dirty="0" smtClean="0">
                <a:solidFill>
                  <a:srgbClr val="FFFF00"/>
                </a:solidFill>
              </a:rPr>
              <a:t>La </a:t>
            </a:r>
            <a:r>
              <a:rPr lang="it-IT" sz="2000" b="1" dirty="0">
                <a:solidFill>
                  <a:srgbClr val="FFFF00"/>
                </a:solidFill>
              </a:rPr>
              <a:t>regolazione del turnover </a:t>
            </a:r>
            <a:r>
              <a:rPr lang="it-IT" sz="2000" b="1" dirty="0" smtClean="0">
                <a:solidFill>
                  <a:srgbClr val="FFFF00"/>
                </a:solidFill>
              </a:rPr>
              <a:t>proteico</a:t>
            </a:r>
          </a:p>
          <a:p>
            <a:pPr marL="268288" indent="-268288">
              <a:spcBef>
                <a:spcPct val="50000"/>
              </a:spcBef>
            </a:pP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>
                <a:solidFill>
                  <a:srgbClr val="FFFF00"/>
                </a:solidFill>
              </a:rPr>
              <a:t>è influenzata da:</a:t>
            </a:r>
          </a:p>
          <a:p>
            <a:pPr marL="268288" indent="-268288">
              <a:spcBef>
                <a:spcPct val="50000"/>
              </a:spcBef>
              <a:buClr>
                <a:srgbClr val="7F0402"/>
              </a:buClr>
              <a:buFont typeface="Wingdings" pitchFamily="2" charset="2"/>
              <a:buChar char="Ø"/>
            </a:pPr>
            <a:r>
              <a:rPr lang="it-IT" sz="2000" b="1" u="sng" dirty="0">
                <a:solidFill>
                  <a:schemeClr val="bg1"/>
                </a:solidFill>
              </a:rPr>
              <a:t>stato nutrizionale</a:t>
            </a:r>
            <a:r>
              <a:rPr lang="it-IT" sz="2000" u="sng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(energetico e 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268288" indent="-268288">
              <a:spcBef>
                <a:spcPct val="50000"/>
              </a:spcBef>
              <a:buClr>
                <a:srgbClr val="7F0402"/>
              </a:buClr>
            </a:pPr>
            <a:r>
              <a:rPr lang="it-IT" sz="2000" dirty="0" smtClean="0">
                <a:solidFill>
                  <a:schemeClr val="bg1"/>
                </a:solidFill>
              </a:rPr>
              <a:t>proteico</a:t>
            </a:r>
            <a:r>
              <a:rPr lang="it-IT" sz="2000" dirty="0">
                <a:solidFill>
                  <a:schemeClr val="bg1"/>
                </a:solidFill>
              </a:rPr>
              <a:t>) </a:t>
            </a:r>
          </a:p>
          <a:p>
            <a:pPr marL="268288" indent="-268288">
              <a:spcBef>
                <a:spcPct val="50000"/>
              </a:spcBef>
              <a:buClr>
                <a:srgbClr val="7F0402"/>
              </a:buClr>
              <a:buFont typeface="Wingdings" pitchFamily="2" charset="2"/>
              <a:buChar char="Ø"/>
            </a:pPr>
            <a:r>
              <a:rPr lang="it-IT" sz="2000" b="1" u="sng" dirty="0">
                <a:solidFill>
                  <a:schemeClr val="bg1"/>
                </a:solidFill>
              </a:rPr>
              <a:t>ormoni</a:t>
            </a:r>
            <a:r>
              <a:rPr lang="it-IT" sz="2000" dirty="0">
                <a:solidFill>
                  <a:schemeClr val="bg1"/>
                </a:solidFill>
              </a:rPr>
              <a:t> (insulina, </a:t>
            </a:r>
            <a:r>
              <a:rPr lang="it-IT" sz="2000" dirty="0" err="1" smtClean="0">
                <a:solidFill>
                  <a:schemeClr val="bg1"/>
                </a:solidFill>
              </a:rPr>
              <a:t>glucocorticoidi</a:t>
            </a:r>
            <a:r>
              <a:rPr lang="it-IT" sz="2000" dirty="0" smtClean="0">
                <a:solidFill>
                  <a:schemeClr val="bg1"/>
                </a:solidFill>
              </a:rPr>
              <a:t>,</a:t>
            </a:r>
          </a:p>
          <a:p>
            <a:pPr marL="268288" indent="-268288">
              <a:spcBef>
                <a:spcPct val="50000"/>
              </a:spcBef>
              <a:buClr>
                <a:srgbClr val="7F0402"/>
              </a:buClr>
            </a:pPr>
            <a:r>
              <a:rPr lang="it-IT" sz="2000" dirty="0" smtClean="0">
                <a:solidFill>
                  <a:schemeClr val="bg1"/>
                </a:solidFill>
              </a:rPr>
              <a:t>ormoni </a:t>
            </a:r>
            <a:r>
              <a:rPr lang="it-IT" sz="2000" dirty="0">
                <a:solidFill>
                  <a:schemeClr val="bg1"/>
                </a:solidFill>
              </a:rPr>
              <a:t>tiroidei, </a:t>
            </a:r>
            <a:r>
              <a:rPr lang="it-IT" sz="2000" dirty="0" smtClean="0">
                <a:solidFill>
                  <a:schemeClr val="bg1"/>
                </a:solidFill>
              </a:rPr>
              <a:t>ormone </a:t>
            </a:r>
            <a:r>
              <a:rPr lang="it-IT" sz="2000" dirty="0">
                <a:solidFill>
                  <a:schemeClr val="bg1"/>
                </a:solidFill>
              </a:rPr>
              <a:t>della crescita, 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268288" indent="-268288">
              <a:spcBef>
                <a:spcPct val="50000"/>
              </a:spcBef>
              <a:buClr>
                <a:srgbClr val="7F0402"/>
              </a:buClr>
            </a:pPr>
            <a:r>
              <a:rPr lang="it-IT" sz="2000" dirty="0" err="1" smtClean="0">
                <a:solidFill>
                  <a:schemeClr val="bg1"/>
                </a:solidFill>
              </a:rPr>
              <a:t>citochine</a:t>
            </a:r>
            <a:r>
              <a:rPr lang="it-IT" sz="2200" dirty="0">
                <a:solidFill>
                  <a:schemeClr val="bg1"/>
                </a:solidFill>
              </a:rPr>
              <a:t>) 			</a:t>
            </a:r>
          </a:p>
        </p:txBody>
      </p:sp>
      <p:pic>
        <p:nvPicPr>
          <p:cNvPr id="56322" name="Picture 2" descr="Risultati immagini per testoster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98650"/>
            <a:ext cx="55245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isultati immagini per testoste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7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isultati immagini per testoste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84" y="1"/>
            <a:ext cx="78058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Degradazione delle proteine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5076056" cy="602128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Mentre la degradazione di lipidi e glucidi (costituiti solo da C, H, O,) porta alla formazione di CO</a:t>
            </a:r>
            <a:r>
              <a:rPr lang="it-IT" sz="2400" dirty="0" smtClean="0">
                <a:solidFill>
                  <a:schemeClr val="bg1"/>
                </a:solidFill>
              </a:rPr>
              <a:t>2 </a:t>
            </a:r>
            <a:r>
              <a:rPr lang="it-IT" dirty="0" smtClean="0">
                <a:solidFill>
                  <a:schemeClr val="bg1"/>
                </a:solidFill>
              </a:rPr>
              <a:t>e H</a:t>
            </a:r>
            <a:r>
              <a:rPr lang="it-IT" sz="2000" dirty="0" smtClean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O, </a:t>
            </a:r>
            <a:r>
              <a:rPr lang="it-IT" dirty="0" smtClean="0">
                <a:solidFill>
                  <a:srgbClr val="FF0000"/>
                </a:solidFill>
              </a:rPr>
              <a:t>la degradazione degli amminoacidi porta alla produzione di composti azotati, che vengono trasformati in molecole diverse come ammoniaca, urea, e acido urico</a:t>
            </a:r>
            <a:r>
              <a:rPr lang="it-IT" dirty="0" smtClean="0">
                <a:solidFill>
                  <a:srgbClr val="FF0000"/>
                </a:solidFill>
              </a:rPr>
              <a:t>!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Il 95% dell’azoto eliminato da un qualsiasi organismo deriva dal metabolismo proteico. </a:t>
            </a:r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31746" name="Picture 2" descr="Risultati immagini per prot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3571316"/>
            <a:ext cx="4067944" cy="328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Il primo passo nel catabolismo degli amminoacidi avviene nel fegato e consiste nella rimozione dei gruppi amminici (</a:t>
            </a:r>
            <a:r>
              <a:rPr lang="it-IT" dirty="0" err="1" smtClean="0">
                <a:solidFill>
                  <a:srgbClr val="FF0000"/>
                </a:solidFill>
              </a:rPr>
              <a:t>deaminazione</a:t>
            </a:r>
            <a:r>
              <a:rPr lang="it-IT" dirty="0" smtClean="0">
                <a:solidFill>
                  <a:srgbClr val="FF0000"/>
                </a:solidFill>
              </a:rPr>
              <a:t> ossidativa mediata da transaminasi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it-IT" dirty="0" smtClean="0">
                <a:solidFill>
                  <a:schemeClr val="bg1"/>
                </a:solidFill>
              </a:rPr>
              <a:t>che, per mezzo di un trasportatore (</a:t>
            </a:r>
            <a:r>
              <a:rPr lang="it-IT" dirty="0" smtClean="0">
                <a:solidFill>
                  <a:srgbClr val="FF0000"/>
                </a:solidFill>
              </a:rPr>
              <a:t>glutammato</a:t>
            </a:r>
            <a:r>
              <a:rPr lang="it-IT" dirty="0" smtClean="0">
                <a:solidFill>
                  <a:schemeClr val="bg1"/>
                </a:solidFill>
              </a:rPr>
              <a:t>), sono indirizzati al mitocondrio dove si trasformano in ammoniaca.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Il suo ridotto volume molecolare e l’elevata solubilità nel lipidi ne facilitano il passaggio attraverso le membrane biologiche e l’eliminazione in ambiente acquoso (per gli organismo acquatici) senza una corrispondente perdita d’acqua da parte delle cellule.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Per gli organismi non acquatici, l’eliminazione diventa più complessa. Nel corso dell’evoluzione sono stati selezionati  processi chimici che trasformano l’ammoniaca in composti meno tossici e più tollerabili per le cellule. </a:t>
            </a:r>
          </a:p>
          <a:p>
            <a:pPr>
              <a:buNone/>
            </a:pP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ORGANISMI AMMINIOTELICI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3968" y="792088"/>
            <a:ext cx="4860032" cy="62373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it-IT" b="1" dirty="0" smtClean="0"/>
              <a:t>Gli animali </a:t>
            </a:r>
            <a:r>
              <a:rPr lang="it-IT" b="1" dirty="0" err="1" smtClean="0"/>
              <a:t>Ammoniotelici</a:t>
            </a:r>
            <a:r>
              <a:rPr lang="it-IT" b="1" dirty="0" smtClean="0"/>
              <a:t> hanno la proprietà di eliminare l'azoto amminico</a:t>
            </a:r>
            <a:r>
              <a:rPr lang="it-IT" b="1" dirty="0" smtClean="0">
                <a:solidFill>
                  <a:srgbClr val="FF0000"/>
                </a:solidFill>
              </a:rPr>
              <a:t> sotto forma di ammoniaca, composto dell'azoto di formula chimica NH3. </a:t>
            </a:r>
          </a:p>
          <a:p>
            <a:pPr algn="just">
              <a:buNone/>
            </a:pPr>
            <a:r>
              <a:rPr lang="it-IT" b="1" dirty="0" smtClean="0"/>
              <a:t>Gli </a:t>
            </a:r>
            <a:r>
              <a:rPr lang="it-IT" b="1" dirty="0" err="1" smtClean="0"/>
              <a:t>ammoniotelici</a:t>
            </a:r>
            <a:r>
              <a:rPr lang="it-IT" b="1" dirty="0" smtClean="0"/>
              <a:t> producono sostanze piuttosto tossiche per l'organismo come l'ammoniaca per cui hanno bisogno di molta acqua per diluire gli scarti senza esserne danneggiati. Tendenzialmente, gran parte degli organismi acquatici sono </a:t>
            </a:r>
            <a:r>
              <a:rPr lang="it-IT" b="1" dirty="0" err="1" smtClean="0"/>
              <a:t>ammoniotelici</a:t>
            </a:r>
            <a:r>
              <a:rPr lang="it-IT" b="1" dirty="0" smtClean="0"/>
              <a:t>, come molti pesci. </a:t>
            </a:r>
            <a:endParaRPr lang="it-IT" b="1" dirty="0"/>
          </a:p>
        </p:txBody>
      </p:sp>
      <p:pic>
        <p:nvPicPr>
          <p:cNvPr id="63490" name="Picture 2" descr="Risultati immagini per ORGANISMI AMMONIOTEL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42" y="1844824"/>
            <a:ext cx="466725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5816" y="-243408"/>
            <a:ext cx="8229600" cy="158417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ORGANISMI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UREOTELICI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15416"/>
            <a:ext cx="4788024" cy="6858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Gli animali </a:t>
            </a:r>
            <a:r>
              <a:rPr lang="it-IT" dirty="0" err="1" smtClean="0">
                <a:solidFill>
                  <a:schemeClr val="bg1"/>
                </a:solidFill>
              </a:rPr>
              <a:t>ureotelici</a:t>
            </a:r>
            <a:r>
              <a:rPr lang="it-IT" dirty="0" smtClean="0">
                <a:solidFill>
                  <a:schemeClr val="bg1"/>
                </a:solidFill>
              </a:rPr>
              <a:t> hanno la proprietà di eliminare l'azoto amminico sotto forma di urea, </a:t>
            </a:r>
            <a:r>
              <a:rPr lang="it-IT" dirty="0" smtClean="0">
                <a:solidFill>
                  <a:schemeClr val="bg1"/>
                </a:solidFill>
              </a:rPr>
              <a:t>composto </a:t>
            </a:r>
            <a:r>
              <a:rPr lang="it-IT" dirty="0" smtClean="0">
                <a:solidFill>
                  <a:schemeClr val="bg1"/>
                </a:solidFill>
              </a:rPr>
              <a:t>chimico di formula CO(NH2)2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Gli </a:t>
            </a:r>
            <a:r>
              <a:rPr lang="it-IT" dirty="0" err="1" smtClean="0">
                <a:solidFill>
                  <a:schemeClr val="bg1"/>
                </a:solidFill>
              </a:rPr>
              <a:t>ureotelici</a:t>
            </a:r>
            <a:r>
              <a:rPr lang="it-IT" dirty="0" smtClean="0">
                <a:solidFill>
                  <a:schemeClr val="bg1"/>
                </a:solidFill>
              </a:rPr>
              <a:t> producono sostanze come l'urea che vengono diluite in una scorta d'acqua immagazzinata in una vescica, come i </a:t>
            </a:r>
            <a:r>
              <a:rPr lang="it-IT" dirty="0" smtClean="0">
                <a:solidFill>
                  <a:schemeClr val="bg1"/>
                </a:solidFill>
              </a:rPr>
              <a:t>mammiferi. 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Nel ciclo dell’urea, l’ammoniaca reagisce subito con CO2 e H2O e diventa urea attraverso diverse reazioni, mediate da enzimi, con consumo di energia.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La parte dell’amminoacido privata della componente azotata può entrare nel ciclo di </a:t>
            </a:r>
            <a:r>
              <a:rPr lang="it-IT" dirty="0" err="1" smtClean="0">
                <a:solidFill>
                  <a:schemeClr val="bg1"/>
                </a:solidFill>
              </a:rPr>
              <a:t>Krebs</a:t>
            </a:r>
            <a:r>
              <a:rPr lang="it-IT" dirty="0" smtClean="0">
                <a:solidFill>
                  <a:schemeClr val="bg1"/>
                </a:solidFill>
              </a:rPr>
              <a:t> o essere trasformata in un polisaccaride (glicogeno)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2466" name="Picture 2" descr="Risultati immagini per ORGANISMI UREOTEL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6"/>
            <a:ext cx="3888432" cy="590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ORGANISMI URICOTELICI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Gli animali </a:t>
            </a:r>
            <a:r>
              <a:rPr lang="it-IT" dirty="0" err="1" smtClean="0">
                <a:solidFill>
                  <a:schemeClr val="bg1"/>
                </a:solidFill>
              </a:rPr>
              <a:t>uricotelici</a:t>
            </a:r>
            <a:r>
              <a:rPr lang="it-IT" dirty="0" smtClean="0">
                <a:solidFill>
                  <a:schemeClr val="bg1"/>
                </a:solidFill>
              </a:rPr>
              <a:t> hanno la proprietà di eliminare l'azoto amminico sotto forma di acido urico. </a:t>
            </a:r>
            <a:endParaRPr lang="it-IT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Gli </a:t>
            </a:r>
            <a:r>
              <a:rPr lang="it-IT" dirty="0" err="1" smtClean="0">
                <a:solidFill>
                  <a:schemeClr val="bg1"/>
                </a:solidFill>
              </a:rPr>
              <a:t>uricotelici</a:t>
            </a:r>
            <a:r>
              <a:rPr lang="it-IT" dirty="0" smtClean="0">
                <a:solidFill>
                  <a:schemeClr val="bg1"/>
                </a:solidFill>
              </a:rPr>
              <a:t> producono sostanze scarsamente acide come l'acido urico e non hanno quasi nessuna perdita di acqua che viene riassorbita poco prima dell'escrezione, esempio sono molti </a:t>
            </a:r>
            <a:r>
              <a:rPr lang="it-IT" dirty="0" err="1" smtClean="0">
                <a:solidFill>
                  <a:schemeClr val="bg1"/>
                </a:solidFill>
              </a:rPr>
              <a:t>sauropsidi</a:t>
            </a:r>
            <a:r>
              <a:rPr lang="it-IT" dirty="0" smtClean="0">
                <a:solidFill>
                  <a:schemeClr val="bg1"/>
                </a:solidFill>
              </a:rPr>
              <a:t>, (uccelli e rettili, principalmente squamati).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5538" name="Picture 2" descr="Risultati immagini per UCCELLI CHE FANNO CAC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09853"/>
            <a:ext cx="3225130" cy="2148147"/>
          </a:xfrm>
          <a:prstGeom prst="rect">
            <a:avLst/>
          </a:prstGeom>
          <a:noFill/>
        </p:spPr>
      </p:pic>
      <p:pic>
        <p:nvPicPr>
          <p:cNvPr id="65540" name="Picture 4" descr="Risultati immagini per CACCA UCC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85132"/>
            <a:ext cx="3096344" cy="2072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529208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Il nostro organismo non è in grado di sintetizzare tutti gli amminoacidi di cui ha bisogno per la composizione delle diverse proteine </a:t>
            </a:r>
          </a:p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Gli amminoacidi essenziali </a:t>
            </a:r>
            <a:r>
              <a:rPr lang="it-IT" dirty="0" smtClean="0">
                <a:solidFill>
                  <a:schemeClr val="bg1"/>
                </a:solidFill>
              </a:rPr>
              <a:t>sono quegli amminoacidi necessari alla vita che un organismo vertebrato non è in grado di sintetizzare autonomamente in quantità sufficiente e deve pertanto assumere dall’esterno con l’alimentazione.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218" name="Picture 2" descr="Risultati immagini per PROT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96952"/>
            <a:ext cx="3779912" cy="3779912"/>
          </a:xfrm>
          <a:prstGeom prst="rect">
            <a:avLst/>
          </a:prstGeom>
          <a:noFill/>
        </p:spPr>
      </p:pic>
      <p:pic>
        <p:nvPicPr>
          <p:cNvPr id="9220" name="Picture 4" descr="Risultati immagini per PROTE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77991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Per un adulto gli amminoacidi essenziali sono: </a:t>
            </a: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bg1"/>
                </a:solidFill>
              </a:rPr>
              <a:t>Fenilalanina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Isoleucina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Leucina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Lisina</a:t>
            </a: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bg1"/>
                </a:solidFill>
              </a:rPr>
              <a:t>Metionina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bg1"/>
                </a:solidFill>
              </a:rPr>
              <a:t>Treonina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err="1" smtClean="0">
                <a:solidFill>
                  <a:schemeClr val="bg1"/>
                </a:solidFill>
              </a:rPr>
              <a:t>Triptofano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Valina</a:t>
            </a:r>
          </a:p>
          <a:p>
            <a:pPr>
              <a:buNone/>
            </a:pPr>
            <a:endParaRPr lang="it-IT" b="1" dirty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Dal </a:t>
            </a:r>
            <a:r>
              <a:rPr lang="it-IT" dirty="0" smtClean="0">
                <a:solidFill>
                  <a:schemeClr val="bg1"/>
                </a:solidFill>
              </a:rPr>
              <a:t>punto di vista nutritivo distinguiamo: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Proteine complete </a:t>
            </a:r>
            <a:r>
              <a:rPr lang="it-IT" dirty="0" smtClean="0">
                <a:solidFill>
                  <a:schemeClr val="bg1"/>
                </a:solidFill>
              </a:rPr>
              <a:t>(contengono tutti gli amminoacidi essenziali) 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Proteine incomplete </a:t>
            </a:r>
            <a:r>
              <a:rPr lang="it-IT" dirty="0" smtClean="0">
                <a:solidFill>
                  <a:schemeClr val="bg1"/>
                </a:solidFill>
              </a:rPr>
              <a:t>(prive di alcuni amminoacidi essenziali) </a:t>
            </a:r>
            <a:r>
              <a:rPr lang="it-IT" i="1" u="sng" dirty="0" smtClean="0">
                <a:solidFill>
                  <a:srgbClr val="FFFF00"/>
                </a:solidFill>
              </a:rPr>
              <a:t>(molte proteine di origine vegetale, carenti ad esempio di lisina)</a:t>
            </a: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196" name="Picture 4" descr="Risultati immagini per amminoacidi essenzi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8679"/>
            <a:ext cx="5868144" cy="376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Le proteine introdotte con l’alimentazione </a:t>
            </a:r>
            <a:r>
              <a:rPr lang="it-IT" b="1" dirty="0" smtClean="0">
                <a:solidFill>
                  <a:schemeClr val="bg1"/>
                </a:solidFill>
              </a:rPr>
              <a:t>non possono essere accumulate nell’organismo</a:t>
            </a:r>
            <a:r>
              <a:rPr lang="it-IT" dirty="0" smtClean="0">
                <a:solidFill>
                  <a:schemeClr val="bg1"/>
                </a:solidFill>
              </a:rPr>
              <a:t>, come invece accade per gli zuccheri (che si trasformano in glicogeno nel fegato e nel muscolo) e i grassi (che si accumulano sotto forma di trigliceridi). </a:t>
            </a:r>
          </a:p>
          <a:p>
            <a:pPr>
              <a:buNone/>
            </a:pPr>
            <a:r>
              <a:rPr lang="it-IT" b="1" dirty="0" smtClean="0">
                <a:solidFill>
                  <a:schemeClr val="bg1"/>
                </a:solidFill>
              </a:rPr>
              <a:t>Durante la digestione ogni proteina viene degradata in amminoacidi. 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Risultati immagini per mangiare prot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067944" cy="305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Digestione delle proteine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La digestione inizia nello stomaco,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dove l’azione enzimatica combinata di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pepsinogeno e acido cloridrico porta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Alla formazione di </a:t>
            </a:r>
            <a:r>
              <a:rPr lang="it-IT" dirty="0" err="1" smtClean="0">
                <a:solidFill>
                  <a:schemeClr val="bg1"/>
                </a:solidFill>
              </a:rPr>
              <a:t>oligopeptidi</a:t>
            </a:r>
            <a:r>
              <a:rPr lang="it-IT" dirty="0">
                <a:solidFill>
                  <a:schemeClr val="bg1"/>
                </a:solidFill>
              </a:rPr>
              <a:t> </a:t>
            </a:r>
            <a:endParaRPr lang="it-IT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(corte catene di amminoacidi – meno di dieci unità). La digestione delle proteine viene completata dalla </a:t>
            </a:r>
            <a:r>
              <a:rPr lang="it-IT" dirty="0" err="1" smtClean="0">
                <a:solidFill>
                  <a:schemeClr val="bg1"/>
                </a:solidFill>
              </a:rPr>
              <a:t>proteasi</a:t>
            </a:r>
            <a:r>
              <a:rPr lang="it-IT" dirty="0" smtClean="0">
                <a:solidFill>
                  <a:schemeClr val="bg1"/>
                </a:solidFill>
              </a:rPr>
              <a:t> intestinali di origine pancreatica.</a:t>
            </a:r>
          </a:p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Il termine </a:t>
            </a:r>
            <a:r>
              <a:rPr lang="it-IT" dirty="0" err="1" smtClean="0">
                <a:solidFill>
                  <a:srgbClr val="FF0000"/>
                </a:solidFill>
              </a:rPr>
              <a:t>proteasi</a:t>
            </a:r>
            <a:r>
              <a:rPr lang="it-IT" dirty="0" smtClean="0">
                <a:solidFill>
                  <a:srgbClr val="FF0000"/>
                </a:solidFill>
              </a:rPr>
              <a:t> indica un enzima che sia in grado di catalizzare la rottura del legame peptidico tra il gruppo amminico e il gruppo carbossilico delle proteine.</a:t>
            </a: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146" name="Picture 2" descr="Risultati immagini per prote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364" y="692696"/>
            <a:ext cx="272263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Gli amminoacidi vengono assorbiti da trasportatori specifici, con velocità diverse, che dipendono dai rispettivi gruppi –R, e condotti dal sangue ai tessuti dove le cellule, nel citoplasma, organizzano la sintesi di nuove proteine secondo il proprio patrimonio genetico!</a:t>
            </a:r>
          </a:p>
          <a:p>
            <a:pPr algn="ctr">
              <a:buNone/>
            </a:pPr>
            <a:r>
              <a:rPr lang="it-IT" b="1" u="sng" dirty="0" smtClean="0">
                <a:solidFill>
                  <a:srgbClr val="FFFF00"/>
                </a:solidFill>
              </a:rPr>
              <a:t>COLLEGAMENTO CON LA SINTESI DELLE PROTEINE A PARTIRE DAL DNA!!! VE LO CHIEDO!!!! </a:t>
            </a:r>
            <a:endParaRPr lang="it-IT" b="1" u="sng" dirty="0">
              <a:solidFill>
                <a:srgbClr val="FFFF00"/>
              </a:solidFill>
            </a:endParaRPr>
          </a:p>
        </p:txBody>
      </p:sp>
      <p:sp>
        <p:nvSpPr>
          <p:cNvPr id="5122" name="AutoShape 2" descr="Risultati immagini per SINTESI PROTEINE"/>
          <p:cNvSpPr>
            <a:spLocks noChangeAspect="1" noChangeArrowheads="1"/>
          </p:cNvSpPr>
          <p:nvPr/>
        </p:nvSpPr>
        <p:spPr bwMode="auto">
          <a:xfrm>
            <a:off x="155575" y="-1112838"/>
            <a:ext cx="3200400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Risultati immagini per SINTESI PROTEINE"/>
          <p:cNvSpPr>
            <a:spLocks noChangeAspect="1" noChangeArrowheads="1"/>
          </p:cNvSpPr>
          <p:nvPr/>
        </p:nvSpPr>
        <p:spPr bwMode="auto">
          <a:xfrm>
            <a:off x="155575" y="-1112838"/>
            <a:ext cx="3200400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6" name="Picture 6" descr="Risultati immagini per SINTESI PROT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63275"/>
            <a:ext cx="4248472" cy="279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052736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it-IT">
                <a:solidFill>
                  <a:srgbClr val="000066"/>
                </a:solidFill>
                <a:latin typeface="Arial Rounded MT Bold" pitchFamily="34" charset="0"/>
              </a:rPr>
              <a:t>	</a:t>
            </a:r>
            <a:endParaRPr lang="it-IT">
              <a:latin typeface="Arial Rounded MT Bold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Aminoacidi e proteine </a:t>
            </a:r>
            <a:endParaRPr lang="it-IT" sz="4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sono </a:t>
            </a:r>
            <a:r>
              <a:rPr lang="it-IT" sz="4400" b="1" dirty="0">
                <a:solidFill>
                  <a:srgbClr val="FF0000"/>
                </a:solidFill>
              </a:rPr>
              <a:t>in rapporto dinamico</a:t>
            </a:r>
            <a:endParaRPr lang="it-IT" sz="4400" dirty="0">
              <a:solidFill>
                <a:srgbClr val="FF0000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27584" y="1556792"/>
            <a:ext cx="7600671" cy="5139881"/>
            <a:chOff x="144" y="336"/>
            <a:chExt cx="5433" cy="3726"/>
          </a:xfrm>
        </p:grpSpPr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1920" y="1536"/>
              <a:ext cx="1234" cy="5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2200" b="1" dirty="0">
                  <a:solidFill>
                    <a:srgbClr val="FFFF00"/>
                  </a:solidFill>
                </a:rPr>
                <a:t>Amminoacidi</a:t>
              </a:r>
            </a:p>
            <a:p>
              <a:r>
                <a:rPr lang="it-IT" sz="2200" b="1" dirty="0">
                  <a:solidFill>
                    <a:srgbClr val="0000FF"/>
                  </a:solidFill>
                </a:rPr>
                <a:t>N</a:t>
              </a:r>
              <a:r>
                <a:rPr lang="it-IT" sz="2200" b="1" dirty="0"/>
                <a:t>            </a:t>
              </a:r>
              <a:r>
                <a:rPr lang="it-IT" sz="2200" b="1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144" y="1536"/>
              <a:ext cx="1018" cy="5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2200" b="1" dirty="0">
                  <a:solidFill>
                    <a:srgbClr val="FFFF00"/>
                  </a:solidFill>
                </a:rPr>
                <a:t>Proteine della dieta</a:t>
              </a: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3792" y="1536"/>
              <a:ext cx="1152" cy="5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2200" b="1" dirty="0">
                  <a:solidFill>
                    <a:srgbClr val="FFFF00"/>
                  </a:solidFill>
                </a:rPr>
                <a:t>Derivati non proteici</a:t>
              </a: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1776" y="2736"/>
              <a:ext cx="494" cy="6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200" b="1">
                  <a:solidFill>
                    <a:srgbClr val="0000FF"/>
                  </a:solidFill>
                </a:rPr>
                <a:t>NH</a:t>
              </a:r>
              <a:r>
                <a:rPr lang="it-IT" sz="2200" b="1" baseline="-25000">
                  <a:solidFill>
                    <a:srgbClr val="0000FF"/>
                  </a:solidFill>
                </a:rPr>
                <a:t>3</a:t>
              </a:r>
              <a:r>
                <a:rPr lang="it-IT" sz="2200" b="1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it-IT" sz="2200" b="1">
                  <a:solidFill>
                    <a:srgbClr val="0000FF"/>
                  </a:solidFill>
                  <a:sym typeface="Wingdings 3" pitchFamily="18" charset="2"/>
                </a:rPr>
                <a:t></a:t>
              </a:r>
              <a:endParaRPr lang="it-IT" sz="2200" b="1">
                <a:solidFill>
                  <a:srgbClr val="0000FF"/>
                </a:solidFill>
              </a:endParaRPr>
            </a:p>
            <a:p>
              <a:pPr algn="ctr"/>
              <a:r>
                <a:rPr lang="it-IT" sz="2200" b="1">
                  <a:solidFill>
                    <a:srgbClr val="0000FF"/>
                  </a:solidFill>
                </a:rPr>
                <a:t>urea</a:t>
              </a: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2496" y="2784"/>
              <a:ext cx="1440" cy="5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2200" b="1" dirty="0"/>
                <a:t> </a:t>
              </a:r>
              <a:r>
                <a:rPr lang="it-IT" sz="2200" b="1" dirty="0">
                  <a:solidFill>
                    <a:srgbClr val="FFFF00"/>
                  </a:solidFill>
                </a:rPr>
                <a:t>intermedi del Ciclo di </a:t>
              </a:r>
              <a:r>
                <a:rPr lang="it-IT" sz="2200" b="1" dirty="0" err="1">
                  <a:solidFill>
                    <a:srgbClr val="FFFF00"/>
                  </a:solidFill>
                </a:rPr>
                <a:t>Krebs</a:t>
              </a:r>
              <a:endParaRPr lang="it-IT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4032" y="2256"/>
              <a:ext cx="1056" cy="5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2200" b="1" dirty="0">
                  <a:solidFill>
                    <a:srgbClr val="FFFF00"/>
                  </a:solidFill>
                </a:rPr>
                <a:t>glucosio, glicogeno</a:t>
              </a:r>
            </a:p>
          </p:txBody>
        </p:sp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3504" y="3504"/>
              <a:ext cx="1200" cy="5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2200" b="1" dirty="0">
                  <a:solidFill>
                    <a:srgbClr val="FFFF00"/>
                  </a:solidFill>
                </a:rPr>
                <a:t>acidi grassi trigliceridi</a:t>
              </a: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4272" y="2976"/>
              <a:ext cx="1305" cy="3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200" b="1" dirty="0">
                  <a:solidFill>
                    <a:srgbClr val="FFFF00"/>
                  </a:solidFill>
                </a:rPr>
                <a:t>CO</a:t>
              </a:r>
              <a:r>
                <a:rPr lang="it-IT" sz="2200" b="1" baseline="-25000" dirty="0">
                  <a:solidFill>
                    <a:srgbClr val="FFFF00"/>
                  </a:solidFill>
                </a:rPr>
                <a:t>2</a:t>
              </a:r>
              <a:r>
                <a:rPr lang="it-IT" sz="2200" b="1" dirty="0">
                  <a:solidFill>
                    <a:srgbClr val="FFFF00"/>
                  </a:solidFill>
                </a:rPr>
                <a:t> + energia </a:t>
              </a:r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1997" y="2215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2736" y="2112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rot="-10800000">
              <a:off x="2208" y="672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 rot="-5400000">
              <a:off x="4104" y="295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3024" y="3408"/>
              <a:ext cx="38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 flipH="1">
              <a:off x="3120" y="2496"/>
              <a:ext cx="67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 rot="-5400000">
              <a:off x="3480" y="1512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1152" y="1536"/>
              <a:ext cx="76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 i="1" dirty="0">
                  <a:solidFill>
                    <a:schemeClr val="bg1"/>
                  </a:solidFill>
                </a:rPr>
                <a:t>digestione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1632" y="336"/>
              <a:ext cx="1690" cy="3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2200" b="1" dirty="0">
                  <a:solidFill>
                    <a:srgbClr val="FFFF00"/>
                  </a:solidFill>
                </a:rPr>
                <a:t>proteine corporee</a:t>
              </a:r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>
              <a:off x="2640" y="720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 rot="-5400000">
              <a:off x="1512" y="1560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85" name="Text Box 29"/>
            <p:cNvSpPr txBox="1">
              <a:spLocks noChangeArrowheads="1"/>
            </p:cNvSpPr>
            <p:nvPr/>
          </p:nvSpPr>
          <p:spPr bwMode="auto">
            <a:xfrm rot="16200000">
              <a:off x="1765" y="956"/>
              <a:ext cx="52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 i="1" dirty="0">
                  <a:solidFill>
                    <a:schemeClr val="bg1"/>
                  </a:solidFill>
                </a:rPr>
                <a:t>sintesi</a:t>
              </a:r>
            </a:p>
          </p:txBody>
        </p:sp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 rot="16200000" flipH="1">
              <a:off x="2351" y="920"/>
              <a:ext cx="98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 i="1" dirty="0">
                  <a:solidFill>
                    <a:schemeClr val="bg1"/>
                  </a:solidFill>
                </a:rPr>
                <a:t>degradazione</a:t>
              </a:r>
              <a:endParaRPr lang="it-IT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508104" y="1628800"/>
            <a:ext cx="2971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Quota dei derivati non proteici minoritaria e non si calcola nel bilancio azotato;</a:t>
            </a:r>
            <a:br>
              <a:rPr lang="it-IT" sz="1600" i="1" dirty="0">
                <a:solidFill>
                  <a:schemeClr val="bg1"/>
                </a:solidFill>
              </a:rPr>
            </a:br>
            <a:r>
              <a:rPr lang="it-IT" sz="1600" i="1" dirty="0">
                <a:solidFill>
                  <a:schemeClr val="bg1"/>
                </a:solidFill>
              </a:rPr>
              <a:t>ma quota significativa in condizioni di privazione di proteine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09600" y="4229100"/>
            <a:ext cx="8077200" cy="193899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 + b = c + d      </a:t>
            </a:r>
            <a:r>
              <a:rPr lang="it-IT" i="1" u="sng" dirty="0">
                <a:solidFill>
                  <a:schemeClr val="bg1"/>
                </a:solidFill>
                <a:cs typeface="Times New Roman" pitchFamily="18" charset="0"/>
              </a:rPr>
              <a:t>costante</a:t>
            </a:r>
            <a:r>
              <a:rPr lang="it-IT" i="1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it-IT" sz="2000" i="1" dirty="0">
                <a:solidFill>
                  <a:schemeClr val="bg1"/>
                </a:solidFill>
                <a:cs typeface="Times New Roman" pitchFamily="18" charset="0"/>
              </a:rPr>
              <a:t>mantenimento nell’adulto</a:t>
            </a:r>
            <a:endParaRPr lang="it-IT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  <a:p>
            <a:endParaRPr lang="it-IT" sz="1200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itchFamily="34" charset="0"/>
              </a:rPr>
              <a:t>a + d &gt; b + c		</a:t>
            </a:r>
            <a:r>
              <a:rPr lang="it-IT" i="1" u="sng" dirty="0">
                <a:solidFill>
                  <a:schemeClr val="bg1"/>
                </a:solidFill>
              </a:rPr>
              <a:t>bilancio positivo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accrescimento; masse muscolari; gestazione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b + c  &gt; a + d 	</a:t>
            </a:r>
            <a:r>
              <a:rPr lang="it-IT" i="1" u="sng" dirty="0">
                <a:solidFill>
                  <a:schemeClr val="bg1"/>
                </a:solidFill>
              </a:rPr>
              <a:t>bilancio negativo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  <a:cs typeface="Times New Roman" pitchFamily="18" charset="0"/>
              </a:rPr>
              <a:t>insufficiente apporto energia e/o proteine;  malattia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115616" y="3212976"/>
            <a:ext cx="6370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000" b="1" dirty="0">
                <a:solidFill>
                  <a:schemeClr val="bg1"/>
                </a:solidFill>
              </a:rPr>
              <a:t>flusso in entrata = dieta + degradazione proteica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851D2A"/>
                </a:solidFill>
              </a:rPr>
              <a:t>(a + b)</a:t>
            </a:r>
            <a:r>
              <a:rPr lang="it-IT" sz="2000" b="1" dirty="0">
                <a:solidFill>
                  <a:srgbClr val="FF0000"/>
                </a:solidFill>
              </a:rPr>
              <a:t>      </a:t>
            </a:r>
          </a:p>
          <a:p>
            <a:pPr eaLnBrk="1" hangingPunct="1"/>
            <a:r>
              <a:rPr lang="it-IT" sz="2000" b="1" dirty="0"/>
              <a:t>   </a:t>
            </a:r>
            <a:r>
              <a:rPr lang="it-IT" sz="2000" b="1" dirty="0">
                <a:solidFill>
                  <a:schemeClr val="bg1"/>
                </a:solidFill>
              </a:rPr>
              <a:t>rimozione </a:t>
            </a:r>
            <a:r>
              <a:rPr lang="it-IT" sz="2000" b="1" dirty="0" err="1">
                <a:solidFill>
                  <a:schemeClr val="bg1"/>
                </a:solidFill>
              </a:rPr>
              <a:t>a.a.</a:t>
            </a:r>
            <a:r>
              <a:rPr lang="it-IT" sz="2000" b="1" dirty="0">
                <a:solidFill>
                  <a:schemeClr val="bg1"/>
                </a:solidFill>
              </a:rPr>
              <a:t>  = sintesi proteica + ossidazione </a:t>
            </a:r>
            <a:r>
              <a:rPr lang="it-IT" sz="2000" b="1" dirty="0">
                <a:solidFill>
                  <a:srgbClr val="851D2A"/>
                </a:solidFill>
              </a:rPr>
              <a:t>(c + d)</a:t>
            </a:r>
            <a:endParaRPr lang="it-IT" sz="2000" b="1" dirty="0">
              <a:solidFill>
                <a:srgbClr val="A42434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985838"/>
            <a:ext cx="9143999" cy="2001838"/>
            <a:chOff x="22" y="630"/>
            <a:chExt cx="5489" cy="1261"/>
          </a:xfrm>
        </p:grpSpPr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22" y="630"/>
              <a:ext cx="547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449263" eaLnBrk="1" hangingPunct="1"/>
              <a:endParaRPr lang="it-IT" sz="1800" b="1" dirty="0">
                <a:cs typeface="Times New Roman" pitchFamily="18" charset="0"/>
              </a:endParaRPr>
            </a:p>
            <a:p>
              <a:pPr indent="449263"/>
              <a:endParaRPr lang="it-IT" sz="1800" b="1" dirty="0">
                <a:cs typeface="Times New Roman" pitchFamily="18" charset="0"/>
              </a:endParaRPr>
            </a:p>
            <a:p>
              <a:pPr indent="449263"/>
              <a:r>
                <a:rPr lang="it-IT" sz="1800" b="1" dirty="0">
                  <a:solidFill>
                    <a:schemeClr val="bg1"/>
                  </a:solidFill>
                  <a:cs typeface="Times New Roman" pitchFamily="18" charset="0"/>
                </a:rPr>
                <a:t>PROTEINE ALIMENTARI             </a:t>
              </a:r>
              <a:r>
                <a:rPr lang="it-IT" sz="1800" b="1" dirty="0" smtClean="0">
                  <a:solidFill>
                    <a:schemeClr val="bg1"/>
                  </a:solidFill>
                  <a:cs typeface="Times New Roman" pitchFamily="18" charset="0"/>
                </a:rPr>
                <a:t>                </a:t>
              </a:r>
              <a:r>
                <a:rPr lang="it-IT" sz="1800" b="1" i="1" dirty="0" smtClean="0">
                  <a:solidFill>
                    <a:schemeClr val="bg1"/>
                  </a:solidFill>
                  <a:cs typeface="Times New Roman" pitchFamily="18" charset="0"/>
                </a:rPr>
                <a:t>POOL</a:t>
              </a:r>
              <a:r>
                <a:rPr lang="it-IT" sz="1800" b="1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it-IT" sz="1800" b="1" dirty="0">
                  <a:solidFill>
                    <a:schemeClr val="bg1"/>
                  </a:solidFill>
                  <a:cs typeface="Times New Roman" pitchFamily="18" charset="0"/>
                </a:rPr>
                <a:t>AA             </a:t>
              </a:r>
              <a:r>
                <a:rPr lang="it-IT" sz="1800" b="1" dirty="0" smtClean="0">
                  <a:solidFill>
                    <a:schemeClr val="bg1"/>
                  </a:solidFill>
                  <a:cs typeface="Times New Roman" pitchFamily="18" charset="0"/>
                </a:rPr>
                <a:t>                     PROTEINE </a:t>
              </a:r>
              <a:r>
                <a:rPr lang="it-IT" sz="1800" b="1" dirty="0">
                  <a:solidFill>
                    <a:schemeClr val="bg1"/>
                  </a:solidFill>
                  <a:cs typeface="Times New Roman" pitchFamily="18" charset="0"/>
                </a:rPr>
                <a:t>CORPOREE</a:t>
              </a:r>
              <a:endParaRPr lang="it-IT" sz="1800" dirty="0">
                <a:solidFill>
                  <a:schemeClr val="bg1"/>
                </a:solidFill>
              </a:endParaRPr>
            </a:p>
            <a:p>
              <a:pPr indent="449263"/>
              <a:endParaRPr lang="it-IT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49" y="799"/>
              <a:ext cx="5262" cy="1092"/>
              <a:chOff x="249" y="799"/>
              <a:chExt cx="5262" cy="1092"/>
            </a:xfrm>
          </p:grpSpPr>
          <p:sp>
            <p:nvSpPr>
              <p:cNvPr id="89101" name="Line 13"/>
              <p:cNvSpPr>
                <a:spLocks noChangeShapeType="1"/>
              </p:cNvSpPr>
              <p:nvPr/>
            </p:nvSpPr>
            <p:spPr bwMode="auto">
              <a:xfrm>
                <a:off x="2835" y="1162"/>
                <a:ext cx="0" cy="49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102" name="Rectangle 14"/>
              <p:cNvSpPr>
                <a:spLocks noChangeArrowheads="1"/>
              </p:cNvSpPr>
              <p:nvPr/>
            </p:nvSpPr>
            <p:spPr bwMode="auto">
              <a:xfrm>
                <a:off x="249" y="845"/>
                <a:ext cx="5262" cy="104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103" name="Rectangle 15"/>
              <p:cNvSpPr>
                <a:spLocks noChangeArrowheads="1"/>
              </p:cNvSpPr>
              <p:nvPr/>
            </p:nvSpPr>
            <p:spPr bwMode="auto">
              <a:xfrm>
                <a:off x="2847" y="1298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>
                    <a:solidFill>
                      <a:srgbClr val="A42434"/>
                    </a:solidFill>
                  </a:rPr>
                  <a:t>c</a:t>
                </a:r>
              </a:p>
            </p:txBody>
          </p:sp>
          <p:sp>
            <p:nvSpPr>
              <p:cNvPr id="89104" name="Rectangle 16"/>
              <p:cNvSpPr>
                <a:spLocks noChangeArrowheads="1"/>
              </p:cNvSpPr>
              <p:nvPr/>
            </p:nvSpPr>
            <p:spPr bwMode="auto">
              <a:xfrm>
                <a:off x="1862" y="90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>
                    <a:solidFill>
                      <a:srgbClr val="A42434"/>
                    </a:solidFill>
                  </a:rPr>
                  <a:t>a</a:t>
                </a:r>
                <a:endParaRPr lang="it-IT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9105" name="Rectangle 17"/>
              <p:cNvSpPr>
                <a:spLocks noChangeArrowheads="1"/>
              </p:cNvSpPr>
              <p:nvPr/>
            </p:nvSpPr>
            <p:spPr bwMode="auto">
              <a:xfrm>
                <a:off x="3346" y="799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>
                    <a:solidFill>
                      <a:srgbClr val="A42434"/>
                    </a:solidFill>
                  </a:rPr>
                  <a:t>b</a:t>
                </a:r>
                <a:endParaRPr lang="it-IT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9106" name="Rectangle 18"/>
              <p:cNvSpPr>
                <a:spLocks noChangeArrowheads="1"/>
              </p:cNvSpPr>
              <p:nvPr/>
            </p:nvSpPr>
            <p:spPr bwMode="auto">
              <a:xfrm>
                <a:off x="3348" y="1031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 dirty="0">
                    <a:solidFill>
                      <a:srgbClr val="A42434"/>
                    </a:solidFill>
                  </a:rPr>
                  <a:t>d</a:t>
                </a:r>
              </a:p>
            </p:txBody>
          </p:sp>
          <p:sp>
            <p:nvSpPr>
              <p:cNvPr id="89107" name="Rectangle 19"/>
              <p:cNvSpPr>
                <a:spLocks noChangeArrowheads="1"/>
              </p:cNvSpPr>
              <p:nvPr/>
            </p:nvSpPr>
            <p:spPr bwMode="auto">
              <a:xfrm>
                <a:off x="2245" y="1658"/>
                <a:ext cx="113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1800" b="1" i="1" dirty="0">
                    <a:solidFill>
                      <a:schemeClr val="bg1"/>
                    </a:solidFill>
                  </a:rPr>
                  <a:t>POOL</a:t>
                </a:r>
                <a:r>
                  <a:rPr lang="it-IT" sz="1800" b="1" dirty="0">
                    <a:solidFill>
                      <a:schemeClr val="bg1"/>
                    </a:solidFill>
                  </a:rPr>
                  <a:t> </a:t>
                </a:r>
                <a:r>
                  <a:rPr lang="it-IT" sz="1800" b="1" dirty="0" err="1">
                    <a:solidFill>
                      <a:schemeClr val="bg1"/>
                    </a:solidFill>
                  </a:rPr>
                  <a:t>DI</a:t>
                </a:r>
                <a:r>
                  <a:rPr lang="it-IT" sz="1800" b="1" dirty="0">
                    <a:solidFill>
                      <a:schemeClr val="bg1"/>
                    </a:solidFill>
                  </a:rPr>
                  <a:t> DERIVATI</a:t>
                </a:r>
              </a:p>
            </p:txBody>
          </p:sp>
          <p:sp>
            <p:nvSpPr>
              <p:cNvPr id="89108" name="Line 20"/>
              <p:cNvSpPr>
                <a:spLocks noChangeShapeType="1"/>
              </p:cNvSpPr>
              <p:nvPr/>
            </p:nvSpPr>
            <p:spPr bwMode="auto">
              <a:xfrm>
                <a:off x="3296" y="1068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109" name="Line 21"/>
              <p:cNvSpPr>
                <a:spLocks noChangeShapeType="1"/>
              </p:cNvSpPr>
              <p:nvPr/>
            </p:nvSpPr>
            <p:spPr bwMode="auto">
              <a:xfrm>
                <a:off x="1827" y="1124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110" name="Line 22"/>
              <p:cNvSpPr>
                <a:spLocks noChangeShapeType="1"/>
              </p:cNvSpPr>
              <p:nvPr/>
            </p:nvSpPr>
            <p:spPr bwMode="auto">
              <a:xfrm flipH="1">
                <a:off x="3285" y="993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0" y="-8487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B</a:t>
            </a:r>
            <a:r>
              <a:rPr lang="it-IT" sz="3200" b="1" dirty="0" smtClean="0">
                <a:solidFill>
                  <a:srgbClr val="FF0000"/>
                </a:solidFill>
              </a:rPr>
              <a:t>ilancio </a:t>
            </a:r>
            <a:r>
              <a:rPr lang="it-IT" sz="3200" b="1" dirty="0">
                <a:solidFill>
                  <a:srgbClr val="FF0000"/>
                </a:solidFill>
              </a:rPr>
              <a:t>di azoto o bilancio proteico: dipende dalla somma delle velocità di entrata ed uscita dal pool di amminoacidi liberi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820472" cy="587375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Ossidazione degli amminoacidi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31900"/>
            <a:ext cx="3810000" cy="522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degradazione degli amminoacidi è un processo complesso che coinvolge un numero molto grande di intermedi: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Catena Carboniosa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it-IT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it-IT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Azoto basi azotate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Acido urico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NH3</a:t>
            </a: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14875" y="1370013"/>
          <a:ext cx="4297363" cy="4527550"/>
        </p:xfrm>
        <a:graphic>
          <a:graphicData uri="http://schemas.openxmlformats.org/presentationml/2006/ole">
            <p:oleObj spid="_x0000_s24578" name="ISIS/Draw Sketch" r:id="rId4" imgW="5339080" imgH="5628640" progId="">
              <p:embed/>
            </p:oleObj>
          </a:graphicData>
        </a:graphic>
      </p:graphicFrame>
      <p:sp>
        <p:nvSpPr>
          <p:cNvPr id="173061" name="AutoShape 6"/>
          <p:cNvSpPr>
            <a:spLocks/>
          </p:cNvSpPr>
          <p:nvPr/>
        </p:nvSpPr>
        <p:spPr bwMode="auto">
          <a:xfrm>
            <a:off x="4500563" y="1341438"/>
            <a:ext cx="287337" cy="4535487"/>
          </a:xfrm>
          <a:prstGeom prst="leftBrace">
            <a:avLst>
              <a:gd name="adj1" fmla="val 13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3062" name="Rectangle 7"/>
          <p:cNvSpPr>
            <a:spLocks noChangeArrowheads="1"/>
          </p:cNvSpPr>
          <p:nvPr/>
        </p:nvSpPr>
        <p:spPr bwMode="auto">
          <a:xfrm>
            <a:off x="539750" y="2997200"/>
            <a:ext cx="27352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173063" name="AutoShape 8"/>
          <p:cNvCxnSpPr>
            <a:cxnSpLocks noChangeShapeType="1"/>
            <a:stCxn id="173062" idx="3"/>
            <a:endCxn id="173061" idx="1"/>
          </p:cNvCxnSpPr>
          <p:nvPr/>
        </p:nvCxnSpPr>
        <p:spPr bwMode="auto">
          <a:xfrm>
            <a:off x="3275013" y="3214688"/>
            <a:ext cx="1225550" cy="395287"/>
          </a:xfrm>
          <a:prstGeom prst="bentConnector3">
            <a:avLst>
              <a:gd name="adj1" fmla="val 49870"/>
            </a:avLst>
          </a:prstGeom>
          <a:noFill/>
          <a:ln w="1270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1178</Words>
  <Application>Microsoft Office PowerPoint</Application>
  <PresentationFormat>Presentazione su schermo (4:3)</PresentationFormat>
  <Paragraphs>139</Paragraphs>
  <Slides>19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Tema di Office</vt:lpstr>
      <vt:lpstr>ISIS/Draw Sketch</vt:lpstr>
      <vt:lpstr>IL METABOLISMO DELLE PROTEINE</vt:lpstr>
      <vt:lpstr>Diapositiva 2</vt:lpstr>
      <vt:lpstr>Diapositiva 3</vt:lpstr>
      <vt:lpstr>Diapositiva 4</vt:lpstr>
      <vt:lpstr>Digestione delle proteine</vt:lpstr>
      <vt:lpstr>Diapositiva 6</vt:lpstr>
      <vt:lpstr>Diapositiva 7</vt:lpstr>
      <vt:lpstr>Diapositiva 8</vt:lpstr>
      <vt:lpstr>Ossidazione degli amminoacidi</vt:lpstr>
      <vt:lpstr>Diapositiva 10</vt:lpstr>
      <vt:lpstr>Diapositiva 11</vt:lpstr>
      <vt:lpstr>Diapositiva 12</vt:lpstr>
      <vt:lpstr>Diapositiva 13</vt:lpstr>
      <vt:lpstr>Diapositiva 14</vt:lpstr>
      <vt:lpstr>Degradazione delle proteine </vt:lpstr>
      <vt:lpstr>Diapositiva 16</vt:lpstr>
      <vt:lpstr>ORGANISMI AMMINIOTELICI </vt:lpstr>
      <vt:lpstr>ORGANISMI  UREOTELICI</vt:lpstr>
      <vt:lpstr>ORGANISMI URICOTELICI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METABOLISMO DELLE PROTEINE</dc:title>
  <dc:creator>Perfect87</dc:creator>
  <cp:lastModifiedBy>Perfect87</cp:lastModifiedBy>
  <cp:revision>12</cp:revision>
  <dcterms:created xsi:type="dcterms:W3CDTF">2018-04-24T07:18:13Z</dcterms:created>
  <dcterms:modified xsi:type="dcterms:W3CDTF">2018-04-26T07:05:43Z</dcterms:modified>
</cp:coreProperties>
</file>