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36201-43BF-4521-A338-8B910F8B1198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15F1E-8285-4365-9E4F-7FD3C5802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99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15F1E-8285-4365-9E4F-7FD3C580265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06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FCA3-7B61-4803-834F-644DD28E26F7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ED2-D22C-4DC4-9FB1-CC2D21931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16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FCA3-7B61-4803-834F-644DD28E26F7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ED2-D22C-4DC4-9FB1-CC2D21931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79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FCA3-7B61-4803-834F-644DD28E26F7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ED2-D22C-4DC4-9FB1-CC2D21931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11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FCA3-7B61-4803-834F-644DD28E26F7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ED2-D22C-4DC4-9FB1-CC2D21931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20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FCA3-7B61-4803-834F-644DD28E26F7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ED2-D22C-4DC4-9FB1-CC2D21931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81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FCA3-7B61-4803-834F-644DD28E26F7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ED2-D22C-4DC4-9FB1-CC2D21931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2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FCA3-7B61-4803-834F-644DD28E26F7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ED2-D22C-4DC4-9FB1-CC2D21931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6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FCA3-7B61-4803-834F-644DD28E26F7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ED2-D22C-4DC4-9FB1-CC2D21931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3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FCA3-7B61-4803-834F-644DD28E26F7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ED2-D22C-4DC4-9FB1-CC2D21931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48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FCA3-7B61-4803-834F-644DD28E26F7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ED2-D22C-4DC4-9FB1-CC2D21931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35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FCA3-7B61-4803-834F-644DD28E26F7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AED2-D22C-4DC4-9FB1-CC2D21931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9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E39159"/>
            </a:gs>
            <a:gs pos="0">
              <a:schemeClr val="accent1">
                <a:lumMod val="5000"/>
                <a:lumOff val="95000"/>
              </a:schemeClr>
            </a:gs>
            <a:gs pos="68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0FCA3-7B61-4803-834F-644DD28E26F7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9AED2-D22C-4DC4-9FB1-CC2D21931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62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ocenti.unimc.it/giovanna.digiacomo/teaching/2015/15531/files/lex-de-imperio-vespasiani-o-lex-regia-dispens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zon.it/treviri-una-capitale-romana-germania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milano.corriere.it/foto-gallery/cronaca/16_febbraio_12/antica-mediolanum-rivive-computer-milano-romana-circo-anfiteatro-urbanfile-blog-66026574-d1af-11e5-9819-2c2b53be318b.s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storiaromanaebizantina.it/le-nuove-capitali-imperiali-milano-e-treviri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serbiaincoming.com/it/destination/sirmium-archaeological-site/" TargetMode="Externa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2">
                <a:lumMod val="60000"/>
                <a:lumOff val="40000"/>
              </a:schemeClr>
            </a:gs>
            <a:gs pos="56000">
              <a:schemeClr val="accent2">
                <a:lumMod val="75000"/>
              </a:schemeClr>
            </a:gs>
            <a:gs pos="7000">
              <a:schemeClr val="accent2">
                <a:lumMod val="20000"/>
                <a:lumOff val="80000"/>
              </a:schemeClr>
            </a:gs>
            <a:gs pos="87000">
              <a:schemeClr val="accent2">
                <a:lumMod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26599" y="888642"/>
            <a:ext cx="9144000" cy="2382592"/>
          </a:xfrm>
        </p:spPr>
        <p:txBody>
          <a:bodyPr>
            <a:normAutofit/>
          </a:bodyPr>
          <a:lstStyle/>
          <a:p>
            <a:r>
              <a:rPr lang="it-IT" b="1" dirty="0" smtClean="0"/>
              <a:t>SUCCESSIONE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morte di Probo, l’imperatore Diocleziano, figlio di un ex schiavo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dimostrò in grado di </a:t>
            </a:r>
            <a:endParaRPr lang="it-IT" b="1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portare l’ordine all’interno e ai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onfini dell’impero.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99" y="2343955"/>
            <a:ext cx="2443498" cy="26145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57" y="2343955"/>
            <a:ext cx="3799650" cy="332469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733866" y="0"/>
            <a:ext cx="4129465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DIOCLEZIANO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66" y="3651228"/>
            <a:ext cx="4165934" cy="20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E39159"/>
            </a:gs>
            <a:gs pos="0">
              <a:schemeClr val="accent1">
                <a:lumMod val="5000"/>
                <a:lumOff val="95000"/>
              </a:schemeClr>
            </a:gs>
            <a:gs pos="64000">
              <a:schemeClr val="accent2">
                <a:lumMod val="75000"/>
              </a:schemeClr>
            </a:gs>
            <a:gs pos="88000">
              <a:schemeClr val="accent2">
                <a:lumMod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90" y="1587869"/>
            <a:ext cx="3816775" cy="25398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13" y="4099706"/>
            <a:ext cx="3755753" cy="249022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945" y="3007350"/>
            <a:ext cx="3859865" cy="289117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77016" y="1587869"/>
            <a:ext cx="43618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 riforme di </a:t>
            </a:r>
            <a:r>
              <a:rPr lang="it-IT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r>
              <a:rPr lang="it-IT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iocleziano furono: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riforma del potere politico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riforma dell’esercito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riforma dello stato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riforma fiscale</a:t>
            </a:r>
            <a:endParaRPr lang="it-IT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743940" y="0"/>
            <a:ext cx="4595874" cy="17543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RIFORME DI </a:t>
            </a:r>
            <a:br>
              <a:rPr lang="it-IT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it-IT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DIOCLEZIANO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73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75000"/>
              </a:schemeClr>
            </a:gs>
            <a:gs pos="42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416676"/>
            <a:ext cx="9242738" cy="3802487"/>
          </a:xfrm>
        </p:spPr>
        <p:txBody>
          <a:bodyPr/>
          <a:lstStyle/>
          <a:p>
            <a:r>
              <a:rPr lang="it-IT" b="1" dirty="0" smtClean="0"/>
              <a:t>Diocleziano per prima cosa volle mantenere l’unità dello Stato, rafforzando il potere del sovrano. Egli sfruttò la </a:t>
            </a:r>
            <a:r>
              <a:rPr lang="it-IT" b="1" dirty="0" smtClean="0">
                <a:hlinkClick r:id="rId2"/>
              </a:rPr>
              <a:t>«</a:t>
            </a:r>
            <a:r>
              <a:rPr lang="it-IT" b="1" dirty="0" err="1" smtClean="0">
                <a:hlinkClick r:id="rId2"/>
              </a:rPr>
              <a:t>lex</a:t>
            </a:r>
            <a:r>
              <a:rPr lang="it-IT" b="1" dirty="0" smtClean="0">
                <a:hlinkClick r:id="rId2"/>
              </a:rPr>
              <a:t> de imperio» </a:t>
            </a:r>
            <a:r>
              <a:rPr lang="it-IT" b="1" dirty="0" smtClean="0"/>
              <a:t>di Vespasiano. La ‘’</a:t>
            </a:r>
            <a:r>
              <a:rPr lang="it-IT" b="1" dirty="0" err="1" smtClean="0"/>
              <a:t>Lex</a:t>
            </a:r>
            <a:r>
              <a:rPr lang="it-IT" b="1" dirty="0" smtClean="0"/>
              <a:t> de imperio‘’ legittimava la sovranità assoluta dell’imperatore per la salvaguardia degli interessi pubblici ed emise editti di propria iniziativa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01" y="3136077"/>
            <a:ext cx="4434424" cy="27891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822" y="2922029"/>
            <a:ext cx="2595831" cy="36533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701" y="3498047"/>
            <a:ext cx="3167347" cy="212697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090574" y="-93540"/>
            <a:ext cx="7714608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RIFORMA DEL POTERE POLITICO</a:t>
            </a:r>
            <a:endParaRPr lang="it-IT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799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48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180809"/>
            <a:ext cx="9144000" cy="4756351"/>
          </a:xfrm>
        </p:spPr>
        <p:txBody>
          <a:bodyPr/>
          <a:lstStyle/>
          <a:p>
            <a:r>
              <a:rPr lang="it-IT" b="1" dirty="0" smtClean="0"/>
              <a:t>Diocleziano riformò il sistema di arruolamento, limitando la coscrizione obbligatoria solo per i figli dei soldati e per coloro che non appartenevano a nessuna corporazione, acconsentì che i proprietari terrieri commutassero il rifornimento obbligatorio di reclute con un pagamento in denaro.</a:t>
            </a:r>
          </a:p>
          <a:p>
            <a:r>
              <a:rPr lang="it-IT" b="1" dirty="0" smtClean="0"/>
              <a:t>Inoltre l’esercito venne diviso in due parti: limitanei e </a:t>
            </a:r>
            <a:r>
              <a:rPr lang="it-IT" b="1" dirty="0" err="1" smtClean="0"/>
              <a:t>comitatenses</a:t>
            </a:r>
            <a:r>
              <a:rPr lang="it-IT" b="1" dirty="0" smtClean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4" y="3332475"/>
            <a:ext cx="4592877" cy="26046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889" y="3760631"/>
            <a:ext cx="4292019" cy="21765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236" y="3541690"/>
            <a:ext cx="2679026" cy="239547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998018" y="257479"/>
            <a:ext cx="8195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 RIFORMA DELL’ESERCITO</a:t>
            </a:r>
            <a:endParaRPr lang="it-IT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41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48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2282" y="807320"/>
            <a:ext cx="9040969" cy="5799541"/>
          </a:xfrm>
        </p:spPr>
        <p:txBody>
          <a:bodyPr/>
          <a:lstStyle/>
          <a:p>
            <a:r>
              <a:rPr lang="it-IT" b="1" dirty="0" smtClean="0"/>
              <a:t>Per amministrare lo Stato, Diocleziano nel 293 lo ripartì in due parti: Oriente e Occidente. A loro volta queste vennero divise in prefetture e diocesi. </a:t>
            </a:r>
            <a:r>
              <a:rPr lang="it-IT" b="1" dirty="0"/>
              <a:t>A</a:t>
            </a:r>
            <a:r>
              <a:rPr lang="it-IT" b="1" dirty="0" smtClean="0"/>
              <a:t>l comando di ogni capitale (</a:t>
            </a:r>
            <a:r>
              <a:rPr lang="it-IT" b="1" dirty="0">
                <a:hlinkClick r:id="rId2"/>
              </a:rPr>
              <a:t>M</a:t>
            </a:r>
            <a:r>
              <a:rPr lang="it-IT" b="1" dirty="0" smtClean="0">
                <a:hlinkClick r:id="rId2"/>
              </a:rPr>
              <a:t>ilano</a:t>
            </a:r>
            <a:r>
              <a:rPr lang="it-IT" b="1" dirty="0" smtClean="0"/>
              <a:t>, </a:t>
            </a:r>
            <a:r>
              <a:rPr lang="it-IT" b="1" dirty="0" smtClean="0">
                <a:hlinkClick r:id="rId3"/>
              </a:rPr>
              <a:t>Treviri</a:t>
            </a:r>
            <a:r>
              <a:rPr lang="it-IT" b="1" dirty="0" smtClean="0"/>
              <a:t>, </a:t>
            </a:r>
            <a:r>
              <a:rPr lang="it-IT" b="1" dirty="0" err="1" smtClean="0">
                <a:hlinkClick r:id="rId4"/>
              </a:rPr>
              <a:t>Sirmio</a:t>
            </a:r>
            <a:r>
              <a:rPr lang="it-IT" b="1" dirty="0" smtClean="0"/>
              <a:t> e </a:t>
            </a:r>
            <a:r>
              <a:rPr lang="it-IT" b="1" dirty="0" err="1" smtClean="0">
                <a:hlinkClick r:id="rId5"/>
              </a:rPr>
              <a:t>Nicomedia</a:t>
            </a:r>
            <a:r>
              <a:rPr lang="it-IT" b="1" dirty="0" smtClean="0"/>
              <a:t>) vi era un rappresentante della tetrarchia.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20" y="2164371"/>
            <a:ext cx="3043790" cy="202550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3000" y="4281099"/>
            <a:ext cx="2881491" cy="21583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0576" y="4357300"/>
            <a:ext cx="3310362" cy="20821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4456" y="2263609"/>
            <a:ext cx="2568354" cy="19262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6774" y="2176224"/>
            <a:ext cx="2759334" cy="213172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158428" y="-34183"/>
            <a:ext cx="7818872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LA RIFORMA DELL’IMPERO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64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034924"/>
            <a:ext cx="9144000" cy="4653319"/>
          </a:xfrm>
        </p:spPr>
        <p:txBody>
          <a:bodyPr/>
          <a:lstStyle/>
          <a:p>
            <a:r>
              <a:rPr lang="it-IT" b="1" dirty="0" smtClean="0"/>
              <a:t>Diocleziano pose un freno alle inflazioni, ridonò un bilancio stabile e regolare allo stato. Fece calcolare le imposte per ogni provincia in base alle porzioni coltivabili da ogni cittadino (</a:t>
            </a:r>
            <a:r>
              <a:rPr lang="it-IT" b="1" dirty="0" err="1" smtClean="0"/>
              <a:t>iugium</a:t>
            </a:r>
            <a:r>
              <a:rPr lang="it-IT" b="1" dirty="0" smtClean="0"/>
              <a:t>). Inoltre pagavano una tassa sul bestiame. Per migliorare la riscossione delle tasse Diocleziano attuò il censimento e il catasto nel 287.</a:t>
            </a:r>
          </a:p>
          <a:p>
            <a:r>
              <a:rPr lang="it-IT" b="1" dirty="0" smtClean="0"/>
              <a:t>Nel 301 con l’editto sui prezzi si fissò un calmiere, cioè un prezzo massimo che non poteva essere superato.</a:t>
            </a:r>
          </a:p>
          <a:p>
            <a:r>
              <a:rPr lang="it-IT" b="1" dirty="0" smtClean="0"/>
              <a:t>Fu indetto una nuova forma di contratto tra proprietari terrieri e agricoltori: colonato.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3" y="4237149"/>
            <a:ext cx="4167134" cy="25242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200" y="4237149"/>
            <a:ext cx="2105025" cy="21717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288891" y="111594"/>
            <a:ext cx="6229334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LA RIFORMA FISCALE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09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14400"/>
          </a:xfrm>
        </p:spPr>
        <p:txBody>
          <a:bodyPr>
            <a:norm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FINE DI DIOCLEZIANO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914400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/>
              <a:t>CI FU LA ROTTURA INTERNA FRA GLI ORGANI DELLO STATO.</a:t>
            </a:r>
          </a:p>
          <a:p>
            <a:r>
              <a:rPr lang="it-IT" b="1" dirty="0" smtClean="0"/>
              <a:t>LE RIFORME FISCALI FRENARONO L’EVOLUZIONE  DEL DINAMISMO E DELLE PROVINCE.</a:t>
            </a:r>
          </a:p>
          <a:p>
            <a:r>
              <a:rPr lang="it-IT" b="1" dirty="0" smtClean="0"/>
              <a:t>VENNERO A CREARSI CETI SOCIALI CHIUSI E LE PROFESSIONI SI TRASMETTEVANO DI GENERAZIONE IN GENERAZIONE.</a:t>
            </a:r>
            <a:endParaRPr lang="it-IT" b="1" dirty="0"/>
          </a:p>
        </p:txBody>
      </p:sp>
      <p:sp>
        <p:nvSpPr>
          <p:cNvPr id="7" name="Rettangolo 6"/>
          <p:cNvSpPr/>
          <p:nvPr/>
        </p:nvSpPr>
        <p:spPr>
          <a:xfrm>
            <a:off x="3572209" y="3046063"/>
            <a:ext cx="473612" cy="15696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dirty="0">
                <a:ln/>
                <a:solidFill>
                  <a:schemeClr val="accent3"/>
                </a:solidFill>
              </a:rPr>
              <a:t>T</a:t>
            </a:r>
          </a:p>
        </p:txBody>
      </p:sp>
      <p:sp>
        <p:nvSpPr>
          <p:cNvPr id="8" name="Rettangolo 7"/>
          <p:cNvSpPr/>
          <p:nvPr/>
        </p:nvSpPr>
        <p:spPr>
          <a:xfrm>
            <a:off x="4045821" y="3033626"/>
            <a:ext cx="962123" cy="15696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dirty="0" smtClean="0">
                <a:ln/>
                <a:solidFill>
                  <a:schemeClr val="accent3"/>
                </a:solidFill>
              </a:rPr>
              <a:t>H</a:t>
            </a:r>
            <a:endParaRPr lang="it-IT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251057" y="3033626"/>
            <a:ext cx="1842867" cy="15696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dirty="0">
                <a:ln/>
                <a:solidFill>
                  <a:schemeClr val="accent3"/>
                </a:solidFill>
              </a:rPr>
              <a:t>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443191" y="3046063"/>
            <a:ext cx="960519" cy="15696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dirty="0" smtClean="0">
                <a:ln/>
                <a:solidFill>
                  <a:schemeClr val="accent3"/>
                </a:solidFill>
              </a:rPr>
              <a:t>D</a:t>
            </a:r>
            <a:endParaRPr lang="it-IT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632595" y="3046063"/>
            <a:ext cx="995786" cy="15696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dirty="0" smtClean="0">
                <a:ln/>
                <a:solidFill>
                  <a:schemeClr val="accent3"/>
                </a:solidFill>
              </a:rPr>
              <a:t>N</a:t>
            </a:r>
            <a:endParaRPr lang="it-IT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995166" y="3046063"/>
            <a:ext cx="785793" cy="15696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dirty="0" smtClean="0">
                <a:ln/>
                <a:solidFill>
                  <a:schemeClr val="accent3"/>
                </a:solidFill>
              </a:rPr>
              <a:t>E</a:t>
            </a:r>
            <a:endParaRPr lang="it-IT" sz="9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364</Words>
  <Application>Microsoft Office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FINE DI DIOCLEZIANO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DIOCLEZIANO</dc:title>
  <dc:creator>user</dc:creator>
  <cp:lastModifiedBy>user</cp:lastModifiedBy>
  <cp:revision>27</cp:revision>
  <dcterms:created xsi:type="dcterms:W3CDTF">2019-03-21T14:52:53Z</dcterms:created>
  <dcterms:modified xsi:type="dcterms:W3CDTF">2019-03-28T10:27:44Z</dcterms:modified>
</cp:coreProperties>
</file>