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93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0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24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30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7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6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25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9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7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56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12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95E2-5432-4628-A6F3-F901500DCDDE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9C9B-EAB7-410E-AE5F-001475CAB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95006" y="286615"/>
            <a:ext cx="7027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Capitolo 3: Abitare il pianeta</a:t>
            </a:r>
          </a:p>
          <a:p>
            <a:pPr algn="ctr"/>
            <a:r>
              <a:rPr lang="it-IT" b="1" dirty="0" smtClean="0"/>
              <a:t>Paragrafo 1, L’urbanizzazione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431075" y="1119984"/>
            <a:ext cx="2272937" cy="770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65761" y="1152028"/>
            <a:ext cx="2338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u="sng" dirty="0" smtClean="0"/>
              <a:t>Insediamenti:</a:t>
            </a:r>
            <a:r>
              <a:rPr lang="it-IT" sz="1400" b="1" dirty="0" smtClean="0"/>
              <a:t> </a:t>
            </a:r>
            <a:r>
              <a:rPr lang="it-IT" sz="1400" dirty="0" smtClean="0"/>
              <a:t>sono il modo in cui gli esseri umani abitano un territorio</a:t>
            </a:r>
            <a:endParaRPr lang="it-IT" sz="1400" b="1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2704012" y="1521360"/>
            <a:ext cx="2272937" cy="5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795451" y="1166784"/>
            <a:ext cx="2272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Possono essere: </a:t>
            </a:r>
            <a:endParaRPr lang="it-IT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76949" y="1152028"/>
            <a:ext cx="49638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Temporanei: </a:t>
            </a:r>
            <a:r>
              <a:rPr lang="it-IT" sz="1400" dirty="0" smtClean="0"/>
              <a:t>tipici dei nomadi</a:t>
            </a:r>
            <a:endParaRPr lang="it-IT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Permanenti</a:t>
            </a:r>
            <a:r>
              <a:rPr lang="it-IT" sz="1400" dirty="0" smtClean="0"/>
              <a:t>: tipici delle popolazioni sedentarie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Sparsi: </a:t>
            </a:r>
            <a:r>
              <a:rPr lang="it-IT" sz="1400" dirty="0" smtClean="0"/>
              <a:t>le abitazioni sono distanziate, come in campagna</a:t>
            </a:r>
            <a:endParaRPr lang="it-IT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Accentrati</a:t>
            </a:r>
            <a:r>
              <a:rPr lang="it-IT" sz="1400" dirty="0" smtClean="0"/>
              <a:t>: le abitazioni sono vicine e sorgono in un’area ridotta (le attività commerciali favoriscono tale tipo di insediamento)</a:t>
            </a:r>
            <a:endParaRPr lang="it-IT" sz="14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65761" y="2087805"/>
            <a:ext cx="239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Sono molto diversi tra loro</a:t>
            </a:r>
            <a:endParaRPr lang="it-IT" sz="1400" dirty="0"/>
          </a:p>
        </p:txBody>
      </p:sp>
      <p:cxnSp>
        <p:nvCxnSpPr>
          <p:cNvPr id="23" name="Connettore 4 22"/>
          <p:cNvCxnSpPr/>
          <p:nvPr/>
        </p:nvCxnSpPr>
        <p:spPr>
          <a:xfrm rot="16200000" flipH="1">
            <a:off x="259547" y="2062220"/>
            <a:ext cx="930885" cy="5878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65761" y="2926080"/>
            <a:ext cx="2743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i="1" dirty="0" smtClean="0"/>
              <a:t>Paesi </a:t>
            </a:r>
            <a:r>
              <a:rPr lang="it-IT" sz="1400" dirty="0" smtClean="0"/>
              <a:t>(fino a 10.000 abitanti)</a:t>
            </a:r>
            <a:endParaRPr lang="it-IT" sz="1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i="1" dirty="0" smtClean="0"/>
              <a:t>Villaggi (</a:t>
            </a:r>
            <a:r>
              <a:rPr lang="it-IT" sz="1400" dirty="0" smtClean="0"/>
              <a:t>piccoli insediamenti)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i="1" u="sng" dirty="0" smtClean="0"/>
              <a:t>Città (</a:t>
            </a:r>
            <a:r>
              <a:rPr lang="it-IT" sz="1400" u="sng" dirty="0" smtClean="0"/>
              <a:t>più di 10.000 abitanti)</a:t>
            </a:r>
            <a:endParaRPr lang="it-IT" sz="1400" b="1" i="1" u="sng" dirty="0"/>
          </a:p>
        </p:txBody>
      </p:sp>
      <p:cxnSp>
        <p:nvCxnSpPr>
          <p:cNvPr id="31" name="Connettore 2 30"/>
          <p:cNvCxnSpPr/>
          <p:nvPr/>
        </p:nvCxnSpPr>
        <p:spPr>
          <a:xfrm>
            <a:off x="1018904" y="3664744"/>
            <a:ext cx="0" cy="515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65761" y="4310743"/>
            <a:ext cx="63877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Funzione residenziale: </a:t>
            </a:r>
            <a:r>
              <a:rPr lang="it-IT" sz="1400" dirty="0" smtClean="0"/>
              <a:t>la città deve garantire case ai suoi abitanti</a:t>
            </a:r>
            <a:endParaRPr lang="it-IT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Funzione politica e amministrativa</a:t>
            </a:r>
            <a:r>
              <a:rPr lang="it-IT" sz="1400" dirty="0" smtClean="0"/>
              <a:t>: la città garantisce i servizi che rispondono alle necessità dei cittadini (ospedali, tribunali, centrali di polizia…)</a:t>
            </a:r>
            <a:endParaRPr lang="it-IT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Funzione economica e sociale</a:t>
            </a:r>
            <a:r>
              <a:rPr lang="it-IT" sz="1400" dirty="0" smtClean="0"/>
              <a:t>: la città offre beni e servizi (banche, uffici, negozi…)</a:t>
            </a:r>
            <a:endParaRPr lang="it-IT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/>
              <a:t>Funzione educativo-culturale:</a:t>
            </a:r>
            <a:r>
              <a:rPr lang="it-IT" sz="1400" dirty="0" smtClean="0"/>
              <a:t> la città assicura scuole, università, musei…</a:t>
            </a:r>
            <a:endParaRPr lang="it-IT" sz="1400" b="1" dirty="0"/>
          </a:p>
        </p:txBody>
      </p:sp>
      <p:cxnSp>
        <p:nvCxnSpPr>
          <p:cNvPr id="34" name="Connettore 2 33"/>
          <p:cNvCxnSpPr/>
          <p:nvPr/>
        </p:nvCxnSpPr>
        <p:spPr>
          <a:xfrm>
            <a:off x="6871062" y="4869392"/>
            <a:ext cx="1175657" cy="130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/>
        </p:nvCxnSpPr>
        <p:spPr>
          <a:xfrm flipH="1">
            <a:off x="6871063" y="4310743"/>
            <a:ext cx="13063" cy="1169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8046719" y="4513123"/>
            <a:ext cx="39319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Dal modo in cui sono organizzate le funzioni dipendono il </a:t>
            </a:r>
            <a:r>
              <a:rPr lang="it-IT" sz="1400" b="1" dirty="0" smtClean="0"/>
              <a:t>tessuto urbano </a:t>
            </a:r>
            <a:r>
              <a:rPr lang="it-IT" sz="1400" dirty="0" smtClean="0"/>
              <a:t>(aspetto di una città) e </a:t>
            </a:r>
            <a:r>
              <a:rPr lang="it-IT" sz="1400" b="1" dirty="0" smtClean="0"/>
              <a:t>l’organizzazione dello spazio</a:t>
            </a:r>
            <a:endParaRPr lang="it-IT" sz="1400" b="1" dirty="0"/>
          </a:p>
        </p:txBody>
      </p:sp>
      <p:sp>
        <p:nvSpPr>
          <p:cNvPr id="41" name="Ovale 40"/>
          <p:cNvSpPr/>
          <p:nvPr/>
        </p:nvSpPr>
        <p:spPr>
          <a:xfrm>
            <a:off x="9183188" y="5666413"/>
            <a:ext cx="653143" cy="6572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9196250" y="5733430"/>
            <a:ext cx="927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Centro storico</a:t>
            </a:r>
            <a:endParaRPr lang="it-IT" sz="1400" dirty="0"/>
          </a:p>
        </p:txBody>
      </p:sp>
      <p:sp>
        <p:nvSpPr>
          <p:cNvPr id="43" name="Ovale 42"/>
          <p:cNvSpPr/>
          <p:nvPr/>
        </p:nvSpPr>
        <p:spPr>
          <a:xfrm>
            <a:off x="9196250" y="5480294"/>
            <a:ext cx="1776550" cy="1077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9744891" y="5741925"/>
            <a:ext cx="1227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Zone residenziali</a:t>
            </a:r>
            <a:endParaRPr lang="it-IT" sz="1200" dirty="0"/>
          </a:p>
        </p:txBody>
      </p:sp>
      <p:sp>
        <p:nvSpPr>
          <p:cNvPr id="45" name="Ovale 44"/>
          <p:cNvSpPr/>
          <p:nvPr/>
        </p:nvSpPr>
        <p:spPr>
          <a:xfrm>
            <a:off x="9196250" y="5251788"/>
            <a:ext cx="2782391" cy="1501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asellaDiTesto 45"/>
          <p:cNvSpPr txBox="1"/>
          <p:nvPr/>
        </p:nvSpPr>
        <p:spPr>
          <a:xfrm>
            <a:off x="11059884" y="572564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Periferia</a:t>
            </a:r>
            <a:endParaRPr lang="it-IT" sz="12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7955280" y="5474187"/>
            <a:ext cx="1423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1"/>
                </a:solidFill>
              </a:rPr>
              <a:t>Struttura della maggior parte delle città europee</a:t>
            </a:r>
            <a:endParaRPr lang="it-IT" sz="1400" dirty="0">
              <a:solidFill>
                <a:schemeClr val="accent1"/>
              </a:solidFill>
            </a:endParaRPr>
          </a:p>
        </p:txBody>
      </p:sp>
      <p:cxnSp>
        <p:nvCxnSpPr>
          <p:cNvPr id="49" name="Connettore 2 48"/>
          <p:cNvCxnSpPr/>
          <p:nvPr/>
        </p:nvCxnSpPr>
        <p:spPr>
          <a:xfrm flipV="1">
            <a:off x="2899953" y="3513909"/>
            <a:ext cx="2076996" cy="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5068387" y="3295412"/>
            <a:ext cx="65314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Da sempre hanno costituito il centro della vita politica, commerciale e religiosa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u="sng" dirty="0" smtClean="0"/>
              <a:t>La pianta </a:t>
            </a:r>
            <a:r>
              <a:rPr lang="it-IT" sz="1400" dirty="0" smtClean="0"/>
              <a:t>(cioè il modo in cui le strade si incrociano) ci dà informazioni sulla sua origine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9348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/>
              <a:t>Paragrafo 2, Dalla città alla megalopoli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7017" y="1750423"/>
            <a:ext cx="306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Inurbamento: </a:t>
            </a:r>
            <a:r>
              <a:rPr lang="it-IT" sz="1400" dirty="0" smtClean="0"/>
              <a:t>Spostamento della popolazione dalla campagna alla città </a:t>
            </a:r>
            <a:endParaRPr lang="it-IT" sz="1400" dirty="0"/>
          </a:p>
        </p:txBody>
      </p:sp>
      <p:sp>
        <p:nvSpPr>
          <p:cNvPr id="5" name="Rettangolo 4"/>
          <p:cNvSpPr/>
          <p:nvPr/>
        </p:nvSpPr>
        <p:spPr>
          <a:xfrm>
            <a:off x="613955" y="1685109"/>
            <a:ext cx="2978332" cy="58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>
            <a:stCxn id="5" idx="3"/>
          </p:cNvCxnSpPr>
          <p:nvPr/>
        </p:nvCxnSpPr>
        <p:spPr>
          <a:xfrm flipV="1">
            <a:off x="3592287" y="1972491"/>
            <a:ext cx="1045027" cy="6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794069" y="1750423"/>
            <a:ext cx="4493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Tale processo è iniziato in Occidente con la Rivoluzione industriale, prosegue ancora oggi e si stima che proseguirà anche nell’immediato futuro</a:t>
            </a:r>
            <a:endParaRPr lang="it-IT" sz="14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1789611" y="2273643"/>
            <a:ext cx="0" cy="6785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38200" y="3043646"/>
            <a:ext cx="2087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Conseguenza: </a:t>
            </a:r>
            <a:r>
              <a:rPr lang="it-IT" sz="1400" u="sng" dirty="0" smtClean="0"/>
              <a:t>crescita della popolazione urbana</a:t>
            </a:r>
            <a:endParaRPr lang="it-IT" sz="1400" u="sng" dirty="0"/>
          </a:p>
        </p:txBody>
      </p:sp>
      <p:cxnSp>
        <p:nvCxnSpPr>
          <p:cNvPr id="14" name="Connettore 2 13"/>
          <p:cNvCxnSpPr>
            <a:stCxn id="12" idx="3"/>
          </p:cNvCxnSpPr>
          <p:nvPr/>
        </p:nvCxnSpPr>
        <p:spPr>
          <a:xfrm>
            <a:off x="2926080" y="3305256"/>
            <a:ext cx="770709" cy="127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866606" y="3043646"/>
            <a:ext cx="3749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È dovuta anche allo sviluppo economico, che ha fatto crescere l’occupazione nelle industrie e nei servizi concentrati nelle città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38199" y="4637314"/>
            <a:ext cx="46873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u="sng" dirty="0" smtClean="0"/>
              <a:t>Conurbazione</a:t>
            </a:r>
            <a:r>
              <a:rPr lang="it-IT" sz="1400" dirty="0" smtClean="0"/>
              <a:t>: quando più centri urbani si espandono creando un unico spazio urbano </a:t>
            </a:r>
            <a:endParaRPr lang="it-IT" sz="14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u="sng" dirty="0" smtClean="0"/>
              <a:t>Area metropolitana</a:t>
            </a:r>
            <a:r>
              <a:rPr lang="it-IT" sz="1400" dirty="0" smtClean="0"/>
              <a:t>: indica un vasto territorio dipendente da una città importante (metropoli)</a:t>
            </a:r>
            <a:endParaRPr lang="it-IT" sz="14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u="sng" dirty="0" smtClean="0"/>
              <a:t>Megalopoli</a:t>
            </a:r>
            <a:r>
              <a:rPr lang="it-IT" sz="1400" dirty="0" smtClean="0"/>
              <a:t>: agglomerato urbano di dimensioni colossali, con più di 10 milioni di abitanti, costituito da aree urbane vicine e interdipendenti</a:t>
            </a:r>
            <a:endParaRPr lang="it-IT" sz="14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  <p:cxnSp>
        <p:nvCxnSpPr>
          <p:cNvPr id="18" name="Connettore 2 17"/>
          <p:cNvCxnSpPr/>
          <p:nvPr/>
        </p:nvCxnSpPr>
        <p:spPr>
          <a:xfrm>
            <a:off x="5303520" y="4781006"/>
            <a:ext cx="17634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7210697" y="4493623"/>
            <a:ext cx="51075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 Europa esistono conurbazioni molto estese: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 smtClean="0"/>
              <a:t>La conurbazione inglese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 smtClean="0"/>
              <a:t>La conurbazione olandese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 smtClean="0"/>
              <a:t>La conurbazione renana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 smtClean="0"/>
              <a:t>La conurbazione padana</a:t>
            </a:r>
            <a:endParaRPr lang="it-IT" sz="1400" dirty="0"/>
          </a:p>
        </p:txBody>
      </p:sp>
      <p:cxnSp>
        <p:nvCxnSpPr>
          <p:cNvPr id="21" name="Connettore diritto 20"/>
          <p:cNvCxnSpPr/>
          <p:nvPr/>
        </p:nvCxnSpPr>
        <p:spPr>
          <a:xfrm>
            <a:off x="9522823" y="4781006"/>
            <a:ext cx="13063" cy="979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9522823" y="5238206"/>
            <a:ext cx="7837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0476411" y="4950823"/>
            <a:ext cx="147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MEGALOPOLI EUROPEA</a:t>
            </a:r>
            <a:endParaRPr lang="it-IT" b="1" dirty="0"/>
          </a:p>
        </p:txBody>
      </p:sp>
      <p:cxnSp>
        <p:nvCxnSpPr>
          <p:cNvPr id="26" name="Connettore 4 25"/>
          <p:cNvCxnSpPr/>
          <p:nvPr/>
        </p:nvCxnSpPr>
        <p:spPr>
          <a:xfrm rot="16200000" flipH="1">
            <a:off x="1113821" y="5725010"/>
            <a:ext cx="1038072" cy="9144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2014946" y="6224804"/>
            <a:ext cx="3363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 più grande megalopoli del mondo è Tokyo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59213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212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/>
              <a:t>Paragrafo 3, Città nei paesi in via di sviluppo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4765" y="1410789"/>
            <a:ext cx="3709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Megalopoli dei Paesi in via di sviluppo</a:t>
            </a:r>
            <a:endParaRPr lang="it-IT" sz="1400" b="1" dirty="0"/>
          </a:p>
        </p:txBody>
      </p:sp>
      <p:sp>
        <p:nvSpPr>
          <p:cNvPr id="5" name="Rettangolo 4"/>
          <p:cNvSpPr/>
          <p:nvPr/>
        </p:nvSpPr>
        <p:spPr>
          <a:xfrm>
            <a:off x="574765" y="1336077"/>
            <a:ext cx="309589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3670662" y="1564677"/>
            <a:ext cx="11756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894114" y="1793277"/>
            <a:ext cx="13063" cy="727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384662" y="2595842"/>
            <a:ext cx="3605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Sono circondate da estese periferie formate da </a:t>
            </a:r>
            <a:r>
              <a:rPr lang="it-IT" sz="1400" u="sng" dirty="0" smtClean="0"/>
              <a:t>slum</a:t>
            </a:r>
            <a:r>
              <a:rPr lang="it-IT" sz="1400" dirty="0" smtClean="0"/>
              <a:t>, quartieri di case povere e malsane, e </a:t>
            </a:r>
            <a:r>
              <a:rPr lang="it-IT" sz="1400" u="sng" dirty="0" smtClean="0"/>
              <a:t>bidonville</a:t>
            </a:r>
            <a:r>
              <a:rPr lang="it-IT" sz="1400" dirty="0"/>
              <a:t> </a:t>
            </a:r>
            <a:r>
              <a:rPr lang="it-IT" sz="1400" dirty="0" smtClean="0"/>
              <a:t>(favelas in America Latina), baraccopoli prive di acqua e servizi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990011" y="1195345"/>
            <a:ext cx="46895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 questi paesi la popolazione si sposta dalle campagne verso le città per lo più per disperazione piuttosto che alla ricerca di concrete possibilità lavorative</a:t>
            </a:r>
            <a:endParaRPr lang="it-IT" sz="1400" dirty="0"/>
          </a:p>
        </p:txBody>
      </p:sp>
      <p:cxnSp>
        <p:nvCxnSpPr>
          <p:cNvPr id="27" name="Connettore 2 26"/>
          <p:cNvCxnSpPr/>
          <p:nvPr/>
        </p:nvCxnSpPr>
        <p:spPr>
          <a:xfrm flipH="1">
            <a:off x="698862" y="1793277"/>
            <a:ext cx="1" cy="2412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8782" y="4198624"/>
            <a:ext cx="36967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/>
              <a:t>Sono dei veri e propri centri di consumo, in cui, però, gli scarti e i rifiuti prodotti sono accumulati e non smaltiti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/>
              <a:t>Sono luoghi di aggregazione: la comunità si autogestisce e dà vita a forme di solidarietà e di cooperazione, ma anche a corruzione e sfruttamento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988629" y="259584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Nairobi</a:t>
            </a:r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6779623" y="2595843"/>
            <a:ext cx="1423851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2 35"/>
          <p:cNvCxnSpPr>
            <a:stCxn id="34" idx="2"/>
          </p:cNvCxnSpPr>
          <p:nvPr/>
        </p:nvCxnSpPr>
        <p:spPr>
          <a:xfrm>
            <a:off x="7491549" y="2965175"/>
            <a:ext cx="19594" cy="6618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6518365" y="3627007"/>
            <a:ext cx="29913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Informal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settlements</a:t>
            </a:r>
            <a:r>
              <a:rPr lang="it-IT" sz="1400" b="1" dirty="0" smtClean="0"/>
              <a:t> (insediamenti informali) :</a:t>
            </a:r>
            <a:r>
              <a:rPr lang="it-IT" sz="1400" dirty="0"/>
              <a:t> </a:t>
            </a:r>
            <a:r>
              <a:rPr lang="it-IT" sz="1400" dirty="0" smtClean="0"/>
              <a:t> sono baraccopoli ai margini della città vera e propria. Qui abitano molte persone che non sono registrate ufficialmente</a:t>
            </a:r>
            <a:endParaRPr lang="it-IT" sz="1400" b="1" dirty="0"/>
          </a:p>
        </p:txBody>
      </p:sp>
      <p:cxnSp>
        <p:nvCxnSpPr>
          <p:cNvPr id="40" name="Connettore 2 39"/>
          <p:cNvCxnSpPr/>
          <p:nvPr/>
        </p:nvCxnSpPr>
        <p:spPr>
          <a:xfrm>
            <a:off x="7334793" y="4796558"/>
            <a:ext cx="0" cy="807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6737168" y="5603966"/>
            <a:ext cx="42127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Le condizioni igieniche sono pessime, perciò sono numerose le malattie infettive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È diffusa la piccola criminalità</a:t>
            </a:r>
            <a:endParaRPr lang="it-IT" sz="14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3187336" y="6375027"/>
            <a:ext cx="90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</a:rPr>
              <a:t>Le mappe riportate fanno riferimento alle pagine 342-347 del libro. Aggiungi l’approfondimento delle pagine 348-349</a:t>
            </a:r>
            <a:endParaRPr lang="it-IT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8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551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Paragrafo 2, Dalla città alla megalopoli</vt:lpstr>
      <vt:lpstr>Paragrafo 3, Città nei paesi in via di sviluppo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</dc:creator>
  <cp:lastModifiedBy>Cristina</cp:lastModifiedBy>
  <cp:revision>11</cp:revision>
  <dcterms:created xsi:type="dcterms:W3CDTF">2020-03-06T09:55:32Z</dcterms:created>
  <dcterms:modified xsi:type="dcterms:W3CDTF">2020-03-06T11:19:20Z</dcterms:modified>
</cp:coreProperties>
</file>