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04DFB6B-22B0-4B98-84EC-FFFFDEBB1E1B}" type="datetimeFigureOut">
              <a:rPr lang="it-IT" smtClean="0"/>
              <a:t>01/03/2020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8DC2-4324-46DE-93D6-6C29AEC2F822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97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FB6B-22B0-4B98-84EC-FFFFDEBB1E1B}" type="datetimeFigureOut">
              <a:rPr lang="it-IT" smtClean="0"/>
              <a:t>01/03/2020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8DC2-4324-46DE-93D6-6C29AEC2F8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636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FB6B-22B0-4B98-84EC-FFFFDEBB1E1B}" type="datetimeFigureOut">
              <a:rPr lang="it-IT" smtClean="0"/>
              <a:t>01/03/2020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8DC2-4324-46DE-93D6-6C29AEC2F822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2618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FB6B-22B0-4B98-84EC-FFFFDEBB1E1B}" type="datetimeFigureOut">
              <a:rPr lang="it-IT" smtClean="0"/>
              <a:t>01/03/2020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8DC2-4324-46DE-93D6-6C29AEC2F8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8157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FB6B-22B0-4B98-84EC-FFFFDEBB1E1B}" type="datetimeFigureOut">
              <a:rPr lang="it-IT" smtClean="0"/>
              <a:t>01/03/2020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8DC2-4324-46DE-93D6-6C29AEC2F822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8736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FB6B-22B0-4B98-84EC-FFFFDEBB1E1B}" type="datetimeFigureOut">
              <a:rPr lang="it-IT" smtClean="0"/>
              <a:t>01/03/2020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8DC2-4324-46DE-93D6-6C29AEC2F8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8410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FB6B-22B0-4B98-84EC-FFFFDEBB1E1B}" type="datetimeFigureOut">
              <a:rPr lang="it-IT" smtClean="0"/>
              <a:t>01/03/2020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8DC2-4324-46DE-93D6-6C29AEC2F8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5572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FB6B-22B0-4B98-84EC-FFFFDEBB1E1B}" type="datetimeFigureOut">
              <a:rPr lang="it-IT" smtClean="0"/>
              <a:t>01/03/2020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8DC2-4324-46DE-93D6-6C29AEC2F8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1065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FB6B-22B0-4B98-84EC-FFFFDEBB1E1B}" type="datetimeFigureOut">
              <a:rPr lang="it-IT" smtClean="0"/>
              <a:t>01/03/2020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8DC2-4324-46DE-93D6-6C29AEC2F8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6096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FB6B-22B0-4B98-84EC-FFFFDEBB1E1B}" type="datetimeFigureOut">
              <a:rPr lang="it-IT" smtClean="0"/>
              <a:t>01/03/2020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8DC2-4324-46DE-93D6-6C29AEC2F8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0088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DFB6B-22B0-4B98-84EC-FFFFDEBB1E1B}" type="datetimeFigureOut">
              <a:rPr lang="it-IT" smtClean="0"/>
              <a:t>01/03/2020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08DC2-4324-46DE-93D6-6C29AEC2F822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05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104DFB6B-22B0-4B98-84EC-FFFFDEBB1E1B}" type="datetimeFigureOut">
              <a:rPr lang="it-IT" smtClean="0"/>
              <a:t>01/03/2020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CA608DC2-4324-46DE-93D6-6C29AEC2F822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1172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000" b="1" dirty="0" smtClean="0"/>
              <a:t>La declinazione attica</a:t>
            </a:r>
            <a:endParaRPr lang="it-IT" sz="40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Gli </a:t>
            </a:r>
            <a:r>
              <a:rPr lang="it-IT" sz="2400" dirty="0" smtClean="0">
                <a:solidFill>
                  <a:srgbClr val="0000FF"/>
                </a:solidFill>
              </a:rPr>
              <a:t>aggettivi della declinazione attica</a:t>
            </a:r>
            <a:endParaRPr lang="it-IT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356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22515" y="378823"/>
            <a:ext cx="1131243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000" dirty="0" smtClean="0"/>
              <a:t>Gli </a:t>
            </a:r>
            <a:r>
              <a:rPr lang="it-IT" sz="2000" b="1" dirty="0" smtClean="0">
                <a:solidFill>
                  <a:srgbClr val="0000FF"/>
                </a:solidFill>
              </a:rPr>
              <a:t>aggettivi della declinazione attica </a:t>
            </a:r>
            <a:r>
              <a:rPr lang="it-IT" sz="2000" dirty="0" smtClean="0"/>
              <a:t>presentano le seguenti caratteristiche:</a:t>
            </a:r>
          </a:p>
          <a:p>
            <a:endParaRPr lang="it-IT" sz="2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it-IT" sz="2000" dirty="0" smtClean="0"/>
              <a:t>si declinano come i sostantivi con il tema in –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it-I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smtClean="0">
                <a:cs typeface="Times New Roman" panose="02020603050405020304" pitchFamily="18" charset="0"/>
              </a:rPr>
              <a:t>della </a:t>
            </a:r>
            <a:r>
              <a:rPr lang="it-IT" sz="20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declinazione attica</a:t>
            </a:r>
            <a:r>
              <a:rPr lang="it-IT" sz="2000" dirty="0" smtClean="0">
                <a:cs typeface="Times New Roman" panose="02020603050405020304" pitchFamily="18" charset="0"/>
              </a:rPr>
              <a:t>;</a:t>
            </a:r>
            <a:endParaRPr lang="it-IT" sz="20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it-IT" sz="2000" b="1" dirty="0">
              <a:solidFill>
                <a:srgbClr val="0000FF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it-IT" sz="2000" dirty="0" smtClean="0"/>
              <a:t>hanno tutti </a:t>
            </a:r>
            <a:r>
              <a:rPr lang="it-IT" sz="2000" dirty="0" smtClean="0">
                <a:solidFill>
                  <a:srgbClr val="FF0066"/>
                </a:solidFill>
              </a:rPr>
              <a:t>due uscite</a:t>
            </a:r>
            <a:r>
              <a:rPr lang="it-IT" sz="2000" dirty="0" smtClean="0"/>
              <a:t> (ad eccezione dell’aggettivo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πλέως</a:t>
            </a:r>
            <a:r>
              <a:rPr lang="it-IT" sz="2000" dirty="0">
                <a:cs typeface="Times New Roman" panose="02020603050405020304" pitchFamily="18" charset="0"/>
              </a:rPr>
              <a:t>,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πλέα</a:t>
            </a:r>
            <a:r>
              <a:rPr lang="it-IT" sz="2000" dirty="0" smtClean="0">
                <a:cs typeface="Times New Roman" panose="02020603050405020304" pitchFamily="18" charset="0"/>
              </a:rPr>
              <a:t>,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πλέων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smtClean="0">
                <a:cs typeface="Times New Roman" panose="02020603050405020304" pitchFamily="18" charset="0"/>
              </a:rPr>
              <a:t>‘pieno’);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it-IT" sz="2000" dirty="0"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it-IT" sz="2000" dirty="0">
                <a:cs typeface="Times New Roman" panose="02020603050405020304" pitchFamily="18" charset="0"/>
              </a:rPr>
              <a:t>a</a:t>
            </a:r>
            <a:r>
              <a:rPr lang="it-IT" sz="2000" dirty="0" smtClean="0">
                <a:cs typeface="Times New Roman" panose="02020603050405020304" pitchFamily="18" charset="0"/>
              </a:rPr>
              <a:t>i fini dell’accento sono tutti </a:t>
            </a:r>
            <a:r>
              <a:rPr lang="it-IT" sz="2000" dirty="0" smtClean="0">
                <a:solidFill>
                  <a:srgbClr val="92D050"/>
                </a:solidFill>
                <a:cs typeface="Times New Roman" panose="02020603050405020304" pitchFamily="18" charset="0"/>
              </a:rPr>
              <a:t>parossitoni</a:t>
            </a:r>
            <a:r>
              <a:rPr lang="it-IT" sz="2000" dirty="0" smtClean="0"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it-IT" sz="2000" dirty="0"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it-IT" sz="2000" dirty="0">
                <a:cs typeface="Times New Roman" panose="02020603050405020304" pitchFamily="18" charset="0"/>
              </a:rPr>
              <a:t>n</a:t>
            </a:r>
            <a:r>
              <a:rPr lang="it-IT" sz="2000" dirty="0" smtClean="0">
                <a:cs typeface="Times New Roman" panose="02020603050405020304" pitchFamily="18" charset="0"/>
              </a:rPr>
              <a:t>ei </a:t>
            </a:r>
            <a:r>
              <a:rPr lang="it-IT" sz="2000" dirty="0" smtClean="0">
                <a:solidFill>
                  <a:srgbClr val="FFC000"/>
                </a:solidFill>
                <a:cs typeface="Times New Roman" panose="02020603050405020304" pitchFamily="18" charset="0"/>
              </a:rPr>
              <a:t>casi diretti </a:t>
            </a:r>
            <a:r>
              <a:rPr lang="it-IT" sz="2000" dirty="0" smtClean="0">
                <a:cs typeface="Times New Roman" panose="02020603050405020304" pitchFamily="18" charset="0"/>
              </a:rPr>
              <a:t>(Nominativo, Accusativo, Vocativo) del </a:t>
            </a:r>
            <a:r>
              <a:rPr lang="it-IT" sz="2000" dirty="0" smtClean="0">
                <a:solidFill>
                  <a:srgbClr val="FFC000"/>
                </a:solidFill>
                <a:cs typeface="Times New Roman" panose="02020603050405020304" pitchFamily="18" charset="0"/>
              </a:rPr>
              <a:t>neutro plurale </a:t>
            </a:r>
            <a:r>
              <a:rPr lang="it-IT" sz="2000" dirty="0" smtClean="0">
                <a:cs typeface="Times New Roman" panose="02020603050405020304" pitchFamily="18" charset="0"/>
              </a:rPr>
              <a:t>escono in –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smtClean="0">
                <a:cs typeface="Times New Roman" panose="02020603050405020304" pitchFamily="18" charset="0"/>
              </a:rPr>
              <a:t>per analogia con i sostantivi neutri della II declinazione.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782754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Integrale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</TotalTime>
  <Words>83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8" baseType="lpstr">
      <vt:lpstr>Times New Roman</vt:lpstr>
      <vt:lpstr>Tw Cen MT</vt:lpstr>
      <vt:lpstr>Tw Cen MT Condensed</vt:lpstr>
      <vt:lpstr>Wingdings</vt:lpstr>
      <vt:lpstr>Wingdings 3</vt:lpstr>
      <vt:lpstr>Integrale</vt:lpstr>
      <vt:lpstr>La declinazione attica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declinazione attica</dc:title>
  <dc:creator>Antonio Parente</dc:creator>
  <cp:lastModifiedBy>Antonio Parente</cp:lastModifiedBy>
  <cp:revision>3</cp:revision>
  <dcterms:created xsi:type="dcterms:W3CDTF">2020-03-01T17:56:26Z</dcterms:created>
  <dcterms:modified xsi:type="dcterms:W3CDTF">2020-03-01T18:06:01Z</dcterms:modified>
</cp:coreProperties>
</file>