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gif" ContentType="image/gif"/>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70" r:id="rId2"/>
    <p:sldId id="273" r:id="rId3"/>
    <p:sldId id="280" r:id="rId4"/>
    <p:sldId id="276" r:id="rId5"/>
    <p:sldId id="281" r:id="rId6"/>
    <p:sldId id="282" r:id="rId7"/>
    <p:sldId id="283" r:id="rId8"/>
    <p:sldId id="284" r:id="rId9"/>
    <p:sldId id="295" r:id="rId10"/>
    <p:sldId id="294" r:id="rId11"/>
    <p:sldId id="259" r:id="rId12"/>
    <p:sldId id="261" r:id="rId13"/>
    <p:sldId id="296" r:id="rId14"/>
    <p:sldId id="277" r:id="rId15"/>
    <p:sldId id="278" r:id="rId16"/>
    <p:sldId id="263" r:id="rId17"/>
    <p:sldId id="279" r:id="rId18"/>
    <p:sldId id="265" r:id="rId19"/>
    <p:sldId id="266" r:id="rId20"/>
    <p:sldId id="267" r:id="rId21"/>
    <p:sldId id="268" r:id="rId22"/>
    <p:sldId id="272" r:id="rId23"/>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4" autoAdjust="0"/>
    <p:restoredTop sz="94624" autoAdjust="0"/>
  </p:normalViewPr>
  <p:slideViewPr>
    <p:cSldViewPr>
      <p:cViewPr varScale="1">
        <p:scale>
          <a:sx n="65" d="100"/>
          <a:sy n="65" d="100"/>
        </p:scale>
        <p:origin x="-1446"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image" Target="../media/image9.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9952191-7A4D-4E48-83E4-C9EE2E353204}" type="datetimeFigureOut">
              <a:rPr lang="it-IT" smtClean="0"/>
              <a:pPr/>
              <a:t>21/03/2020</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EF5D392-C6DE-4DC1-9F5B-F90A025C4AE7}" type="slidenum">
              <a:rPr lang="it-IT" smtClean="0"/>
              <a:pPr/>
              <a:t>‹N›</a:t>
            </a:fld>
            <a:endParaRPr lang="it-IT"/>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BA01F8C-0DF7-4E38-955B-EB9A7637286E}" type="slidenum">
              <a:rPr lang="en-US" altLang="en-US"/>
              <a:pPr/>
              <a:t>7</a:t>
            </a:fld>
            <a:endParaRPr lang="en-US" altLang="en-US"/>
          </a:p>
        </p:txBody>
      </p:sp>
      <p:sp>
        <p:nvSpPr>
          <p:cNvPr id="12290" name="Rectangle 2"/>
          <p:cNvSpPr>
            <a:spLocks noGrp="1" noRot="1" noChangeAspect="1" noChangeArrowheads="1" noTextEdit="1"/>
          </p:cNvSpPr>
          <p:nvPr>
            <p:ph type="sldImg"/>
          </p:nvPr>
        </p:nvSpPr>
        <p:spPr>
          <a:xfrm>
            <a:off x="1143000" y="685800"/>
            <a:ext cx="4572000" cy="3429000"/>
          </a:xfrm>
          <a:ln/>
        </p:spPr>
      </p:sp>
      <p:sp>
        <p:nvSpPr>
          <p:cNvPr id="12291" name="Rectangle 3"/>
          <p:cNvSpPr>
            <a:spLocks noGrp="1" noChangeArrowheads="1"/>
          </p:cNvSpPr>
          <p:nvPr>
            <p:ph type="body" idx="1"/>
          </p:nvPr>
        </p:nvSpPr>
        <p:spPr/>
        <p:txBody>
          <a:bodyPr/>
          <a:lstStyle/>
          <a:p>
            <a:endParaRPr lang="it-IT"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5DE84E5-EBF5-41D2-AA6F-C770C2CDB315}" type="slidenum">
              <a:rPr lang="en-US" altLang="en-US"/>
              <a:pPr/>
              <a:t>8</a:t>
            </a:fld>
            <a:endParaRPr lang="en-US" altLang="en-US"/>
          </a:p>
        </p:txBody>
      </p:sp>
      <p:sp>
        <p:nvSpPr>
          <p:cNvPr id="20482" name="Rectangle 2"/>
          <p:cNvSpPr>
            <a:spLocks noGrp="1" noRot="1" noChangeAspect="1" noChangeArrowheads="1" noTextEdit="1"/>
          </p:cNvSpPr>
          <p:nvPr>
            <p:ph type="sldImg"/>
          </p:nvPr>
        </p:nvSpPr>
        <p:spPr>
          <a:xfrm>
            <a:off x="1143000" y="685800"/>
            <a:ext cx="4572000" cy="3429000"/>
          </a:xfrm>
          <a:ln/>
        </p:spPr>
      </p:sp>
      <p:sp>
        <p:nvSpPr>
          <p:cNvPr id="20483" name="Rectangle 3"/>
          <p:cNvSpPr>
            <a:spLocks noGrp="1" noChangeArrowheads="1"/>
          </p:cNvSpPr>
          <p:nvPr>
            <p:ph type="body" idx="1"/>
          </p:nvPr>
        </p:nvSpPr>
        <p:spPr/>
        <p:txBody>
          <a:bodyPr/>
          <a:lstStyle/>
          <a:p>
            <a:endParaRPr lang="it-IT"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88146DD-88C5-4F41-95A9-87710C283604}" type="slidenum">
              <a:rPr lang="en-US" altLang="en-US"/>
              <a:pPr/>
              <a:t>9</a:t>
            </a:fld>
            <a:endParaRPr lang="en-US" altLang="en-US"/>
          </a:p>
        </p:txBody>
      </p:sp>
      <p:sp>
        <p:nvSpPr>
          <p:cNvPr id="768002" name="Rectangle 2"/>
          <p:cNvSpPr>
            <a:spLocks noGrp="1" noRot="1" noChangeAspect="1" noChangeArrowheads="1" noTextEdit="1"/>
          </p:cNvSpPr>
          <p:nvPr>
            <p:ph type="sldImg"/>
          </p:nvPr>
        </p:nvSpPr>
        <p:spPr>
          <a:xfrm>
            <a:off x="1303338" y="804863"/>
            <a:ext cx="4256087" cy="3192462"/>
          </a:xfrm>
          <a:ln/>
        </p:spPr>
      </p:sp>
      <p:sp>
        <p:nvSpPr>
          <p:cNvPr id="768003" name="Rectangle 3"/>
          <p:cNvSpPr>
            <a:spLocks noGrp="1" noChangeArrowheads="1"/>
          </p:cNvSpPr>
          <p:nvPr>
            <p:ph type="body" idx="1"/>
          </p:nvPr>
        </p:nvSpPr>
        <p:spPr>
          <a:xfrm>
            <a:off x="912906" y="4346068"/>
            <a:ext cx="5032190" cy="3856186"/>
          </a:xfrm>
        </p:spPr>
        <p:txBody>
          <a:bodyPr/>
          <a:lstStyle/>
          <a:p>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32EB40DF-3DC0-4672-8751-E2C389623945}" type="datetimeFigureOut">
              <a:rPr lang="it-IT" smtClean="0"/>
              <a:pPr/>
              <a:t>21/03/2020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55DEBD0-1F84-4068-B809-625FC6649BF0}"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32EB40DF-3DC0-4672-8751-E2C389623945}" type="datetimeFigureOut">
              <a:rPr lang="it-IT" smtClean="0"/>
              <a:pPr/>
              <a:t>21/03/2020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55DEBD0-1F84-4068-B809-625FC6649BF0}"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32EB40DF-3DC0-4672-8751-E2C389623945}" type="datetimeFigureOut">
              <a:rPr lang="it-IT" smtClean="0"/>
              <a:pPr/>
              <a:t>21/03/2020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55DEBD0-1F84-4068-B809-625FC6649BF0}" type="slidenum">
              <a:rPr lang="it-IT" smtClean="0"/>
              <a:pPr/>
              <a:t>‹N›</a:t>
            </a:fld>
            <a:endParaRPr lang="it-IT"/>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Titolo, testo e ClipArt">
    <p:spTree>
      <p:nvGrpSpPr>
        <p:cNvPr id="1" name=""/>
        <p:cNvGrpSpPr/>
        <p:nvPr/>
      </p:nvGrpSpPr>
      <p:grpSpPr>
        <a:xfrm>
          <a:off x="0" y="0"/>
          <a:ext cx="0" cy="0"/>
          <a:chOff x="0" y="0"/>
          <a:chExt cx="0" cy="0"/>
        </a:xfrm>
      </p:grpSpPr>
      <p:sp>
        <p:nvSpPr>
          <p:cNvPr id="2" name="Titolo 1"/>
          <p:cNvSpPr>
            <a:spLocks noGrp="1"/>
          </p:cNvSpPr>
          <p:nvPr>
            <p:ph type="title"/>
          </p:nvPr>
        </p:nvSpPr>
        <p:spPr>
          <a:xfrm>
            <a:off x="685800" y="609600"/>
            <a:ext cx="7772400" cy="1143000"/>
          </a:xfrm>
        </p:spPr>
        <p:txBody>
          <a:bodyPr/>
          <a:lstStyle/>
          <a:p>
            <a:r>
              <a:rPr lang="it-IT" smtClean="0"/>
              <a:t>Fare clic per modificare lo stile del titolo</a:t>
            </a:r>
            <a:endParaRPr lang="it-IT"/>
          </a:p>
        </p:txBody>
      </p:sp>
      <p:sp>
        <p:nvSpPr>
          <p:cNvPr id="3" name="Segnaposto testo 2"/>
          <p:cNvSpPr>
            <a:spLocks noGrp="1"/>
          </p:cNvSpPr>
          <p:nvPr>
            <p:ph type="body" sz="half" idx="1"/>
          </p:nvPr>
        </p:nvSpPr>
        <p:spPr>
          <a:xfrm>
            <a:off x="685800" y="1981200"/>
            <a:ext cx="3810000" cy="411480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lipArt 3"/>
          <p:cNvSpPr>
            <a:spLocks noGrp="1"/>
          </p:cNvSpPr>
          <p:nvPr>
            <p:ph type="clipArt" sz="half" idx="2"/>
          </p:nvPr>
        </p:nvSpPr>
        <p:spPr>
          <a:xfrm>
            <a:off x="4648200" y="1981200"/>
            <a:ext cx="3810000" cy="4114800"/>
          </a:xfrm>
        </p:spPr>
        <p:txBody>
          <a:bodyPr/>
          <a:lstStyle/>
          <a:p>
            <a:endParaRPr lang="it-IT"/>
          </a:p>
        </p:txBody>
      </p:sp>
      <p:sp>
        <p:nvSpPr>
          <p:cNvPr id="5" name="Segnaposto numero diapositiva 4"/>
          <p:cNvSpPr>
            <a:spLocks noGrp="1"/>
          </p:cNvSpPr>
          <p:nvPr>
            <p:ph type="sldNum" sz="quarter" idx="10"/>
          </p:nvPr>
        </p:nvSpPr>
        <p:spPr>
          <a:xfrm>
            <a:off x="685800" y="6400800"/>
            <a:ext cx="7772400" cy="304800"/>
          </a:xfrm>
        </p:spPr>
        <p:txBody>
          <a:bodyPr/>
          <a:lstStyle>
            <a:lvl1pPr>
              <a:defRPr/>
            </a:lvl1pPr>
          </a:lstStyle>
          <a:p>
            <a:r>
              <a:rPr lang="it-IT"/>
              <a:t>Ud'A - CdL in Scienze Motorie - AA 2002-03</a:t>
            </a:r>
            <a:r>
              <a:rPr lang="it-IT" sz="1400"/>
              <a:t>                           [Le biomolecole]                                                     dia   n. </a:t>
            </a:r>
            <a:fld id="{B7174A5E-E890-4AEF-ACD3-789301D4D74D}" type="slidenum">
              <a:rPr lang="it-IT" sz="1400"/>
              <a:pPr/>
              <a:t>‹N›</a:t>
            </a:fld>
            <a:endParaRPr lang="en-US" altLang="en-US" sz="1400"/>
          </a:p>
        </p:txBody>
      </p:sp>
      <p:sp>
        <p:nvSpPr>
          <p:cNvPr id="6" name="Segnaposto piè di pagina 5"/>
          <p:cNvSpPr>
            <a:spLocks noGrp="1"/>
          </p:cNvSpPr>
          <p:nvPr>
            <p:ph type="ftr" sz="quarter" idx="11"/>
          </p:nvPr>
        </p:nvSpPr>
        <p:spPr>
          <a:xfrm>
            <a:off x="762000" y="6400800"/>
            <a:ext cx="7696200" cy="304800"/>
          </a:xfrm>
        </p:spPr>
        <p:txBody>
          <a:bodyPr/>
          <a:lstStyle>
            <a:lvl1pPr>
              <a:defRPr/>
            </a:lvl1pPr>
          </a:lstStyle>
          <a:p>
            <a:r>
              <a:rPr lang="it-IT"/>
              <a:t>Glucidi</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32EB40DF-3DC0-4672-8751-E2C389623945}" type="datetimeFigureOut">
              <a:rPr lang="it-IT" smtClean="0"/>
              <a:pPr/>
              <a:t>21/03/2020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55DEBD0-1F84-4068-B809-625FC6649BF0}"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32EB40DF-3DC0-4672-8751-E2C389623945}" type="datetimeFigureOut">
              <a:rPr lang="it-IT" smtClean="0"/>
              <a:pPr/>
              <a:t>21/03/2020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55DEBD0-1F84-4068-B809-625FC6649BF0}"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32EB40DF-3DC0-4672-8751-E2C389623945}" type="datetimeFigureOut">
              <a:rPr lang="it-IT" smtClean="0"/>
              <a:pPr/>
              <a:t>21/03/2020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255DEBD0-1F84-4068-B809-625FC6649BF0}"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32EB40DF-3DC0-4672-8751-E2C389623945}" type="datetimeFigureOut">
              <a:rPr lang="it-IT" smtClean="0"/>
              <a:pPr/>
              <a:t>21/03/2020</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255DEBD0-1F84-4068-B809-625FC6649BF0}"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32EB40DF-3DC0-4672-8751-E2C389623945}" type="datetimeFigureOut">
              <a:rPr lang="it-IT" smtClean="0"/>
              <a:pPr/>
              <a:t>21/03/2020</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255DEBD0-1F84-4068-B809-625FC6649BF0}"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32EB40DF-3DC0-4672-8751-E2C389623945}" type="datetimeFigureOut">
              <a:rPr lang="it-IT" smtClean="0"/>
              <a:pPr/>
              <a:t>21/03/2020</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255DEBD0-1F84-4068-B809-625FC6649BF0}"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32EB40DF-3DC0-4672-8751-E2C389623945}" type="datetimeFigureOut">
              <a:rPr lang="it-IT" smtClean="0"/>
              <a:pPr/>
              <a:t>21/03/2020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255DEBD0-1F84-4068-B809-625FC6649BF0}"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32EB40DF-3DC0-4672-8751-E2C389623945}" type="datetimeFigureOut">
              <a:rPr lang="it-IT" smtClean="0"/>
              <a:pPr/>
              <a:t>21/03/2020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255DEBD0-1F84-4068-B809-625FC6649BF0}"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EB40DF-3DC0-4672-8751-E2C389623945}" type="datetimeFigureOut">
              <a:rPr lang="it-IT" smtClean="0"/>
              <a:pPr/>
              <a:t>21/03/2020</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5DEBD0-1F84-4068-B809-625FC6649BF0}"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gi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hyperlink" Target="file:///G:\Program%20Files\TurningPoint\2003\Questions.html" TargetMode="Externa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image" Target="../media/image19.gif"/><Relationship Id="rId2" Type="http://schemas.openxmlformats.org/officeDocument/2006/relationships/image" Target="../media/image18.png"/><Relationship Id="rId1" Type="http://schemas.openxmlformats.org/officeDocument/2006/relationships/slideLayout" Target="../slideLayouts/slideLayout6.xml"/><Relationship Id="rId4" Type="http://schemas.openxmlformats.org/officeDocument/2006/relationships/image" Target="../media/image20.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hyperlink" Target="http://upload.wikimedia.org/wikipedia/commons/3/35/Fruttoligosaccaridi.png"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gi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oleObject" Target="../embeddings/oleObject2.bin"/><Relationship Id="rId4" Type="http://schemas.openxmlformats.org/officeDocument/2006/relationships/oleObject" Target="../embeddings/oleObject1.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755576" y="0"/>
            <a:ext cx="7772400" cy="1470025"/>
          </a:xfrm>
        </p:spPr>
        <p:txBody>
          <a:bodyPr/>
          <a:lstStyle/>
          <a:p>
            <a:r>
              <a:rPr lang="it-IT" b="1" dirty="0" smtClean="0">
                <a:solidFill>
                  <a:srgbClr val="FF0000"/>
                </a:solidFill>
              </a:rPr>
              <a:t>I</a:t>
            </a:r>
            <a:r>
              <a:rPr lang="it-IT" b="1" dirty="0" smtClean="0"/>
              <a:t> </a:t>
            </a:r>
            <a:r>
              <a:rPr lang="it-IT" b="1" dirty="0" smtClean="0">
                <a:solidFill>
                  <a:srgbClr val="FF0000"/>
                </a:solidFill>
              </a:rPr>
              <a:t>CARBOIDRATI</a:t>
            </a:r>
            <a:r>
              <a:rPr lang="it-IT" b="1" dirty="0" smtClean="0"/>
              <a:t> </a:t>
            </a:r>
            <a:endParaRPr lang="it-IT" b="1" dirty="0"/>
          </a:p>
        </p:txBody>
      </p:sp>
      <p:pic>
        <p:nvPicPr>
          <p:cNvPr id="13314" name="Picture 2" descr="http://www.greenstyle.it/wp-content/uploads/2013/10/carboidrati-pane-pasta-frutta.jpg"/>
          <p:cNvPicPr>
            <a:picLocks noChangeAspect="1" noChangeArrowheads="1"/>
          </p:cNvPicPr>
          <p:nvPr/>
        </p:nvPicPr>
        <p:blipFill>
          <a:blip r:embed="rId2" cstate="print"/>
          <a:srcRect/>
          <a:stretch>
            <a:fillRect/>
          </a:stretch>
        </p:blipFill>
        <p:spPr bwMode="auto">
          <a:xfrm>
            <a:off x="0" y="1268760"/>
            <a:ext cx="9144000" cy="4896544"/>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3906" name="Text Box 2"/>
          <p:cNvSpPr txBox="1">
            <a:spLocks noChangeArrowheads="1"/>
          </p:cNvSpPr>
          <p:nvPr/>
        </p:nvSpPr>
        <p:spPr bwMode="auto">
          <a:xfrm>
            <a:off x="2771775" y="404813"/>
            <a:ext cx="3873500" cy="579437"/>
          </a:xfrm>
          <a:prstGeom prst="rect">
            <a:avLst/>
          </a:prstGeom>
          <a:noFill/>
          <a:ln w="9525">
            <a:noFill/>
            <a:miter lim="800000"/>
            <a:headEnd/>
            <a:tailEnd/>
          </a:ln>
          <a:effectLst/>
        </p:spPr>
        <p:txBody>
          <a:bodyPr wrap="none">
            <a:spAutoFit/>
          </a:bodyPr>
          <a:lstStyle/>
          <a:p>
            <a:pPr eaLnBrk="1" hangingPunct="1"/>
            <a:r>
              <a:rPr lang="it-IT" sz="3200">
                <a:solidFill>
                  <a:srgbClr val="CC0000"/>
                </a:solidFill>
                <a:latin typeface="Comic Sans MS" pitchFamily="66" charset="0"/>
              </a:rPr>
              <a:t>MONOSACCARIDI</a:t>
            </a:r>
            <a:endParaRPr lang="en-GB" sz="3200">
              <a:solidFill>
                <a:srgbClr val="CC0000"/>
              </a:solidFill>
              <a:latin typeface="Comic Sans MS" pitchFamily="66" charset="0"/>
            </a:endParaRPr>
          </a:p>
        </p:txBody>
      </p:sp>
      <p:grpSp>
        <p:nvGrpSpPr>
          <p:cNvPr id="2" name="Group 3"/>
          <p:cNvGrpSpPr>
            <a:grpSpLocks/>
          </p:cNvGrpSpPr>
          <p:nvPr/>
        </p:nvGrpSpPr>
        <p:grpSpPr bwMode="auto">
          <a:xfrm>
            <a:off x="1258888" y="1260650"/>
            <a:ext cx="2808287" cy="974549"/>
            <a:chOff x="1968" y="914"/>
            <a:chExt cx="1344" cy="398"/>
          </a:xfrm>
        </p:grpSpPr>
        <p:sp>
          <p:nvSpPr>
            <p:cNvPr id="763908" name="Text Box 4"/>
            <p:cNvSpPr txBox="1">
              <a:spLocks noChangeArrowheads="1"/>
            </p:cNvSpPr>
            <p:nvPr/>
          </p:nvSpPr>
          <p:spPr bwMode="auto">
            <a:xfrm>
              <a:off x="1968" y="1013"/>
              <a:ext cx="808" cy="299"/>
            </a:xfrm>
            <a:prstGeom prst="rect">
              <a:avLst/>
            </a:prstGeom>
            <a:noFill/>
            <a:ln w="9525">
              <a:noFill/>
              <a:miter lim="800000"/>
              <a:headEnd/>
              <a:tailEnd/>
            </a:ln>
            <a:effectLst/>
          </p:spPr>
          <p:txBody>
            <a:bodyPr>
              <a:spAutoFit/>
            </a:bodyPr>
            <a:lstStyle/>
            <a:p>
              <a:pPr eaLnBrk="1" hangingPunct="1">
                <a:buClr>
                  <a:srgbClr val="CC0000"/>
                </a:buClr>
                <a:buFont typeface="Wingdings" pitchFamily="2" charset="2"/>
                <a:buChar char="v"/>
              </a:pPr>
              <a:r>
                <a:rPr lang="it-IT" b="1">
                  <a:solidFill>
                    <a:srgbClr val="CC0099"/>
                  </a:solidFill>
                  <a:latin typeface="Comic Sans MS" pitchFamily="66" charset="0"/>
                </a:rPr>
                <a:t>aldosi</a:t>
              </a:r>
            </a:p>
            <a:p>
              <a:pPr eaLnBrk="1" hangingPunct="1">
                <a:buClr>
                  <a:srgbClr val="CC0000"/>
                </a:buClr>
                <a:buFont typeface="Wingdings" pitchFamily="2" charset="2"/>
                <a:buChar char="v"/>
              </a:pPr>
              <a:endParaRPr lang="en-GB" sz="1800">
                <a:solidFill>
                  <a:srgbClr val="0033CC"/>
                </a:solidFill>
                <a:latin typeface="Comic Sans MS" pitchFamily="66" charset="0"/>
              </a:endParaRPr>
            </a:p>
          </p:txBody>
        </p:sp>
        <p:grpSp>
          <p:nvGrpSpPr>
            <p:cNvPr id="3" name="Group 5"/>
            <p:cNvGrpSpPr>
              <a:grpSpLocks/>
            </p:cNvGrpSpPr>
            <p:nvPr/>
          </p:nvGrpSpPr>
          <p:grpSpPr bwMode="auto">
            <a:xfrm>
              <a:off x="2688" y="914"/>
              <a:ext cx="624" cy="340"/>
              <a:chOff x="2688" y="914"/>
              <a:chExt cx="624" cy="340"/>
            </a:xfrm>
          </p:grpSpPr>
          <p:sp>
            <p:nvSpPr>
              <p:cNvPr id="763910" name="Text Box 6"/>
              <p:cNvSpPr txBox="1">
                <a:spLocks noChangeArrowheads="1"/>
              </p:cNvSpPr>
              <p:nvPr/>
            </p:nvSpPr>
            <p:spPr bwMode="auto">
              <a:xfrm>
                <a:off x="2688" y="1104"/>
                <a:ext cx="624" cy="150"/>
              </a:xfrm>
              <a:prstGeom prst="rect">
                <a:avLst/>
              </a:prstGeom>
              <a:noFill/>
              <a:ln w="9525">
                <a:noFill/>
                <a:miter lim="800000"/>
                <a:headEnd/>
                <a:tailEnd/>
              </a:ln>
              <a:effectLst/>
            </p:spPr>
            <p:txBody>
              <a:bodyPr>
                <a:spAutoFit/>
              </a:bodyPr>
              <a:lstStyle/>
              <a:p>
                <a:pPr eaLnBrk="1" hangingPunct="1"/>
                <a:endParaRPr lang="en-GB" sz="1800" dirty="0">
                  <a:latin typeface="Comic Sans MS" pitchFamily="66" charset="0"/>
                </a:endParaRPr>
              </a:p>
            </p:txBody>
          </p:sp>
          <p:sp>
            <p:nvSpPr>
              <p:cNvPr id="763912" name="Text Box 8"/>
              <p:cNvSpPr txBox="1">
                <a:spLocks noChangeArrowheads="1"/>
              </p:cNvSpPr>
              <p:nvPr/>
            </p:nvSpPr>
            <p:spPr bwMode="auto">
              <a:xfrm>
                <a:off x="2750" y="914"/>
                <a:ext cx="88" cy="151"/>
              </a:xfrm>
              <a:prstGeom prst="rect">
                <a:avLst/>
              </a:prstGeom>
              <a:noFill/>
              <a:ln w="9525">
                <a:noFill/>
                <a:miter lim="800000"/>
                <a:headEnd/>
                <a:tailEnd/>
              </a:ln>
              <a:effectLst/>
            </p:spPr>
            <p:txBody>
              <a:bodyPr wrap="none">
                <a:spAutoFit/>
              </a:bodyPr>
              <a:lstStyle/>
              <a:p>
                <a:pPr eaLnBrk="1" hangingPunct="1"/>
                <a:endParaRPr lang="en-GB" sz="1800" dirty="0">
                  <a:latin typeface="Comic Sans MS" pitchFamily="66" charset="0"/>
                </a:endParaRPr>
              </a:p>
            </p:txBody>
          </p:sp>
        </p:grpSp>
      </p:grpSp>
      <p:sp>
        <p:nvSpPr>
          <p:cNvPr id="763914" name="Text Box 10"/>
          <p:cNvSpPr txBox="1">
            <a:spLocks noChangeArrowheads="1"/>
          </p:cNvSpPr>
          <p:nvPr/>
        </p:nvSpPr>
        <p:spPr bwMode="auto">
          <a:xfrm>
            <a:off x="5580063" y="1611289"/>
            <a:ext cx="1759694" cy="456451"/>
          </a:xfrm>
          <a:prstGeom prst="rect">
            <a:avLst/>
          </a:prstGeom>
          <a:noFill/>
          <a:ln w="9525">
            <a:noFill/>
            <a:miter lim="800000"/>
            <a:headEnd/>
            <a:tailEnd/>
          </a:ln>
          <a:effectLst/>
        </p:spPr>
        <p:txBody>
          <a:bodyPr>
            <a:spAutoFit/>
          </a:bodyPr>
          <a:lstStyle/>
          <a:p>
            <a:pPr eaLnBrk="1" hangingPunct="1">
              <a:buClr>
                <a:srgbClr val="CC0000"/>
              </a:buClr>
              <a:buFont typeface="Wingdings" pitchFamily="2" charset="2"/>
              <a:buChar char="v"/>
            </a:pPr>
            <a:r>
              <a:rPr lang="it-IT" b="1">
                <a:solidFill>
                  <a:srgbClr val="CC0099"/>
                </a:solidFill>
                <a:latin typeface="Comic Sans MS" pitchFamily="66" charset="0"/>
              </a:rPr>
              <a:t>chetosi</a:t>
            </a:r>
            <a:endParaRPr lang="en-GB" b="1">
              <a:solidFill>
                <a:srgbClr val="CC0099"/>
              </a:solidFill>
              <a:latin typeface="Comic Sans MS" pitchFamily="66" charset="0"/>
            </a:endParaRPr>
          </a:p>
        </p:txBody>
      </p:sp>
      <p:sp>
        <p:nvSpPr>
          <p:cNvPr id="763919" name="Text Box 15"/>
          <p:cNvSpPr txBox="1">
            <a:spLocks noChangeArrowheads="1"/>
          </p:cNvSpPr>
          <p:nvPr/>
        </p:nvSpPr>
        <p:spPr bwMode="auto">
          <a:xfrm>
            <a:off x="250825" y="2349500"/>
            <a:ext cx="3978275" cy="1917700"/>
          </a:xfrm>
          <a:prstGeom prst="rect">
            <a:avLst/>
          </a:prstGeom>
          <a:noFill/>
          <a:ln w="9525">
            <a:noFill/>
            <a:miter lim="800000"/>
            <a:headEnd/>
            <a:tailEnd/>
          </a:ln>
          <a:effectLst/>
        </p:spPr>
        <p:txBody>
          <a:bodyPr>
            <a:spAutoFit/>
          </a:bodyPr>
          <a:lstStyle/>
          <a:p>
            <a:pPr eaLnBrk="1" hangingPunct="1">
              <a:buClr>
                <a:srgbClr val="CC0000"/>
              </a:buClr>
              <a:buFontTx/>
              <a:buChar char="o"/>
            </a:pPr>
            <a:r>
              <a:rPr lang="it-IT" b="1">
                <a:solidFill>
                  <a:srgbClr val="0033CC"/>
                </a:solidFill>
                <a:latin typeface="Comic Sans MS" pitchFamily="66" charset="0"/>
              </a:rPr>
              <a:t>Triosi  -C-C-C-</a:t>
            </a:r>
          </a:p>
          <a:p>
            <a:pPr eaLnBrk="1" hangingPunct="1">
              <a:buClr>
                <a:srgbClr val="CC0000"/>
              </a:buClr>
              <a:buFontTx/>
              <a:buChar char="o"/>
            </a:pPr>
            <a:r>
              <a:rPr lang="it-IT" b="1">
                <a:solidFill>
                  <a:srgbClr val="0033CC"/>
                </a:solidFill>
                <a:latin typeface="Comic Sans MS" pitchFamily="66" charset="0"/>
              </a:rPr>
              <a:t>Tetrosi –C-C-C-C-</a:t>
            </a:r>
          </a:p>
          <a:p>
            <a:pPr eaLnBrk="1" hangingPunct="1">
              <a:buClr>
                <a:srgbClr val="CC0000"/>
              </a:buClr>
              <a:buFontTx/>
              <a:buChar char="o"/>
            </a:pPr>
            <a:r>
              <a:rPr lang="it-IT" b="1">
                <a:solidFill>
                  <a:srgbClr val="0033CC"/>
                </a:solidFill>
                <a:latin typeface="Comic Sans MS" pitchFamily="66" charset="0"/>
              </a:rPr>
              <a:t>Pentosi –C-C-C-C-C-</a:t>
            </a:r>
          </a:p>
          <a:p>
            <a:pPr eaLnBrk="1" hangingPunct="1">
              <a:buClr>
                <a:srgbClr val="CC0000"/>
              </a:buClr>
              <a:buFontTx/>
              <a:buChar char="o"/>
            </a:pPr>
            <a:r>
              <a:rPr lang="it-IT" b="1">
                <a:solidFill>
                  <a:srgbClr val="0033CC"/>
                </a:solidFill>
                <a:latin typeface="Comic Sans MS" pitchFamily="66" charset="0"/>
              </a:rPr>
              <a:t>Esosi   -C-C-C-C-C-C-</a:t>
            </a:r>
          </a:p>
          <a:p>
            <a:pPr eaLnBrk="1" hangingPunct="1">
              <a:buClr>
                <a:srgbClr val="CC0000"/>
              </a:buClr>
            </a:pPr>
            <a:endParaRPr lang="en-GB" b="1">
              <a:solidFill>
                <a:srgbClr val="0033CC"/>
              </a:solidFill>
              <a:latin typeface="Comic Sans MS" pitchFamily="66" charset="0"/>
            </a:endParaRPr>
          </a:p>
        </p:txBody>
      </p:sp>
      <p:grpSp>
        <p:nvGrpSpPr>
          <p:cNvPr id="4" name="Group 16"/>
          <p:cNvGrpSpPr>
            <a:grpSpLocks/>
          </p:cNvGrpSpPr>
          <p:nvPr/>
        </p:nvGrpSpPr>
        <p:grpSpPr bwMode="auto">
          <a:xfrm>
            <a:off x="4859338" y="3213100"/>
            <a:ext cx="3673475" cy="2971800"/>
            <a:chOff x="3014" y="1968"/>
            <a:chExt cx="2314" cy="1872"/>
          </a:xfrm>
        </p:grpSpPr>
        <p:sp>
          <p:nvSpPr>
            <p:cNvPr id="763921" name="Text Box 17"/>
            <p:cNvSpPr txBox="1">
              <a:spLocks noChangeArrowheads="1"/>
            </p:cNvSpPr>
            <p:nvPr/>
          </p:nvSpPr>
          <p:spPr bwMode="auto">
            <a:xfrm>
              <a:off x="3014" y="2234"/>
              <a:ext cx="1500" cy="404"/>
            </a:xfrm>
            <a:prstGeom prst="rect">
              <a:avLst/>
            </a:prstGeom>
            <a:noFill/>
            <a:ln w="9525">
              <a:noFill/>
              <a:miter lim="800000"/>
              <a:headEnd/>
              <a:tailEnd/>
            </a:ln>
            <a:effectLst/>
          </p:spPr>
          <p:txBody>
            <a:bodyPr wrap="none">
              <a:spAutoFit/>
            </a:bodyPr>
            <a:lstStyle/>
            <a:p>
              <a:pPr eaLnBrk="1" hangingPunct="1">
                <a:buClr>
                  <a:srgbClr val="CC0000"/>
                </a:buClr>
                <a:buFont typeface="Wingdings" pitchFamily="2" charset="2"/>
                <a:buChar char="q"/>
              </a:pPr>
              <a:r>
                <a:rPr lang="it-IT" sz="1800">
                  <a:solidFill>
                    <a:srgbClr val="0033CC"/>
                  </a:solidFill>
                  <a:latin typeface="Comic Sans MS" pitchFamily="66" charset="0"/>
                </a:rPr>
                <a:t>Forme </a:t>
              </a:r>
              <a:r>
                <a:rPr lang="it-IT" sz="1800" b="1">
                  <a:solidFill>
                    <a:srgbClr val="CC0099"/>
                  </a:solidFill>
                  <a:effectLst>
                    <a:outerShdw blurRad="38100" dist="38100" dir="2700000" algn="tl">
                      <a:srgbClr val="C0C0C0"/>
                    </a:outerShdw>
                  </a:effectLst>
                  <a:latin typeface="Comic Sans MS" pitchFamily="66" charset="0"/>
                </a:rPr>
                <a:t>D </a:t>
              </a:r>
            </a:p>
            <a:p>
              <a:pPr eaLnBrk="1" hangingPunct="1">
                <a:buClr>
                  <a:srgbClr val="CC0000"/>
                </a:buClr>
                <a:buFont typeface="Wingdings" pitchFamily="2" charset="2"/>
                <a:buNone/>
              </a:pPr>
              <a:r>
                <a:rPr lang="it-IT" sz="1800">
                  <a:solidFill>
                    <a:srgbClr val="0033CC"/>
                  </a:solidFill>
                  <a:latin typeface="Comic Sans MS" pitchFamily="66" charset="0"/>
                </a:rPr>
                <a:t>                 e forme </a:t>
              </a:r>
              <a:r>
                <a:rPr lang="it-IT" sz="1800" b="1">
                  <a:solidFill>
                    <a:srgbClr val="CC0099"/>
                  </a:solidFill>
                  <a:effectLst>
                    <a:outerShdw blurRad="38100" dist="38100" dir="2700000" algn="tl">
                      <a:srgbClr val="C0C0C0"/>
                    </a:outerShdw>
                  </a:effectLst>
                  <a:latin typeface="Comic Sans MS" pitchFamily="66" charset="0"/>
                </a:rPr>
                <a:t>L</a:t>
              </a:r>
              <a:endParaRPr lang="en-GB" sz="1800" b="1">
                <a:solidFill>
                  <a:srgbClr val="CC0099"/>
                </a:solidFill>
                <a:effectLst>
                  <a:outerShdw blurRad="38100" dist="38100" dir="2700000" algn="tl">
                    <a:srgbClr val="C0C0C0"/>
                  </a:outerShdw>
                </a:effectLst>
                <a:latin typeface="Comic Sans MS" pitchFamily="66" charset="0"/>
              </a:endParaRPr>
            </a:p>
          </p:txBody>
        </p:sp>
        <p:pic>
          <p:nvPicPr>
            <p:cNvPr id="763922" name="Picture 18" descr="AG00373_"/>
            <p:cNvPicPr>
              <a:picLocks noChangeAspect="1" noChangeArrowheads="1" noCrop="1"/>
            </p:cNvPicPr>
            <p:nvPr/>
          </p:nvPicPr>
          <p:blipFill>
            <a:blip r:embed="rId2" cstate="print"/>
            <a:srcRect/>
            <a:stretch>
              <a:fillRect/>
            </a:stretch>
          </p:blipFill>
          <p:spPr bwMode="auto">
            <a:xfrm>
              <a:off x="4416" y="1968"/>
              <a:ext cx="912" cy="877"/>
            </a:xfrm>
            <a:prstGeom prst="rect">
              <a:avLst/>
            </a:prstGeom>
            <a:noFill/>
          </p:spPr>
        </p:pic>
        <p:sp>
          <p:nvSpPr>
            <p:cNvPr id="763923" name="Text Box 19"/>
            <p:cNvSpPr txBox="1">
              <a:spLocks noChangeArrowheads="1"/>
            </p:cNvSpPr>
            <p:nvPr/>
          </p:nvSpPr>
          <p:spPr bwMode="auto">
            <a:xfrm>
              <a:off x="3014" y="2906"/>
              <a:ext cx="1993" cy="404"/>
            </a:xfrm>
            <a:prstGeom prst="rect">
              <a:avLst/>
            </a:prstGeom>
            <a:noFill/>
            <a:ln w="9525">
              <a:noFill/>
              <a:miter lim="800000"/>
              <a:headEnd/>
              <a:tailEnd/>
            </a:ln>
            <a:effectLst/>
          </p:spPr>
          <p:txBody>
            <a:bodyPr wrap="none">
              <a:spAutoFit/>
            </a:bodyPr>
            <a:lstStyle/>
            <a:p>
              <a:pPr eaLnBrk="1" hangingPunct="1">
                <a:buClr>
                  <a:srgbClr val="CC0000"/>
                </a:buClr>
                <a:buFont typeface="Wingdings" pitchFamily="2" charset="2"/>
                <a:buChar char="q"/>
              </a:pPr>
              <a:r>
                <a:rPr lang="it-IT" sz="1800">
                  <a:solidFill>
                    <a:srgbClr val="0033CC"/>
                  </a:solidFill>
                  <a:latin typeface="Comic Sans MS" pitchFamily="66" charset="0"/>
                </a:rPr>
                <a:t>Forme </a:t>
              </a:r>
              <a:r>
                <a:rPr lang="it-IT" sz="1800" b="1" i="1">
                  <a:solidFill>
                    <a:srgbClr val="CC0099"/>
                  </a:solidFill>
                  <a:effectLst>
                    <a:outerShdw blurRad="38100" dist="38100" dir="2700000" algn="tl">
                      <a:srgbClr val="C0C0C0"/>
                    </a:outerShdw>
                  </a:effectLst>
                  <a:latin typeface="Comic Sans MS" pitchFamily="66" charset="0"/>
                </a:rPr>
                <a:t>alfa</a:t>
              </a:r>
              <a:r>
                <a:rPr lang="it-IT" sz="1800" i="1">
                  <a:solidFill>
                    <a:srgbClr val="0033CC"/>
                  </a:solidFill>
                  <a:latin typeface="Comic Sans MS" pitchFamily="66" charset="0"/>
                </a:rPr>
                <a:t> </a:t>
              </a:r>
            </a:p>
            <a:p>
              <a:pPr eaLnBrk="1" hangingPunct="1">
                <a:buClr>
                  <a:srgbClr val="CC0000"/>
                </a:buClr>
                <a:buFont typeface="Wingdings" pitchFamily="2" charset="2"/>
                <a:buNone/>
              </a:pPr>
              <a:r>
                <a:rPr lang="it-IT" sz="1800">
                  <a:solidFill>
                    <a:srgbClr val="0033CC"/>
                  </a:solidFill>
                  <a:latin typeface="Comic Sans MS" pitchFamily="66" charset="0"/>
                </a:rPr>
                <a:t>                       e forme </a:t>
              </a:r>
              <a:r>
                <a:rPr lang="it-IT" sz="1800" b="1" i="1">
                  <a:solidFill>
                    <a:srgbClr val="CC0099"/>
                  </a:solidFill>
                  <a:effectLst>
                    <a:outerShdw blurRad="38100" dist="38100" dir="2700000" algn="tl">
                      <a:srgbClr val="C0C0C0"/>
                    </a:outerShdw>
                  </a:effectLst>
                  <a:latin typeface="Comic Sans MS" pitchFamily="66" charset="0"/>
                </a:rPr>
                <a:t>beta</a:t>
              </a:r>
              <a:endParaRPr lang="en-GB" sz="1800" b="1" i="1">
                <a:solidFill>
                  <a:srgbClr val="CC0099"/>
                </a:solidFill>
                <a:effectLst>
                  <a:outerShdw blurRad="38100" dist="38100" dir="2700000" algn="tl">
                    <a:srgbClr val="C0C0C0"/>
                  </a:outerShdw>
                </a:effectLst>
                <a:latin typeface="Comic Sans MS" pitchFamily="66" charset="0"/>
              </a:endParaRPr>
            </a:p>
          </p:txBody>
        </p:sp>
        <p:sp>
          <p:nvSpPr>
            <p:cNvPr id="763924" name="AutoShape 20"/>
            <p:cNvSpPr>
              <a:spLocks noChangeArrowheads="1"/>
            </p:cNvSpPr>
            <p:nvPr/>
          </p:nvSpPr>
          <p:spPr bwMode="auto">
            <a:xfrm>
              <a:off x="4272" y="3456"/>
              <a:ext cx="624" cy="240"/>
            </a:xfrm>
            <a:prstGeom prst="hexagon">
              <a:avLst>
                <a:gd name="adj" fmla="val 65000"/>
                <a:gd name="vf" fmla="val 115470"/>
              </a:avLst>
            </a:prstGeom>
            <a:noFill/>
            <a:ln w="9525">
              <a:solidFill>
                <a:schemeClr val="tx1"/>
              </a:solidFill>
              <a:miter lim="800000"/>
              <a:headEnd/>
              <a:tailEnd/>
            </a:ln>
            <a:effectLst/>
          </p:spPr>
          <p:txBody>
            <a:bodyPr wrap="none" anchor="ctr"/>
            <a:lstStyle/>
            <a:p>
              <a:endParaRPr lang="it-IT"/>
            </a:p>
          </p:txBody>
        </p:sp>
        <p:sp>
          <p:nvSpPr>
            <p:cNvPr id="763925" name="AutoShape 21"/>
            <p:cNvSpPr>
              <a:spLocks noChangeArrowheads="1"/>
            </p:cNvSpPr>
            <p:nvPr/>
          </p:nvSpPr>
          <p:spPr bwMode="auto">
            <a:xfrm>
              <a:off x="3168" y="3456"/>
              <a:ext cx="624" cy="240"/>
            </a:xfrm>
            <a:prstGeom prst="hexagon">
              <a:avLst>
                <a:gd name="adj" fmla="val 65000"/>
                <a:gd name="vf" fmla="val 115470"/>
              </a:avLst>
            </a:prstGeom>
            <a:noFill/>
            <a:ln w="9525">
              <a:solidFill>
                <a:schemeClr val="tx1"/>
              </a:solidFill>
              <a:miter lim="800000"/>
              <a:headEnd/>
              <a:tailEnd/>
            </a:ln>
            <a:effectLst/>
          </p:spPr>
          <p:txBody>
            <a:bodyPr wrap="none" anchor="ctr"/>
            <a:lstStyle/>
            <a:p>
              <a:endParaRPr lang="it-IT"/>
            </a:p>
          </p:txBody>
        </p:sp>
        <p:sp>
          <p:nvSpPr>
            <p:cNvPr id="763926" name="Line 22"/>
            <p:cNvSpPr>
              <a:spLocks noChangeShapeType="1"/>
            </p:cNvSpPr>
            <p:nvPr/>
          </p:nvSpPr>
          <p:spPr bwMode="auto">
            <a:xfrm>
              <a:off x="3792" y="3600"/>
              <a:ext cx="0" cy="240"/>
            </a:xfrm>
            <a:prstGeom prst="line">
              <a:avLst/>
            </a:prstGeom>
            <a:noFill/>
            <a:ln w="9525">
              <a:solidFill>
                <a:schemeClr val="tx1"/>
              </a:solidFill>
              <a:round/>
              <a:headEnd/>
              <a:tailEnd/>
            </a:ln>
            <a:effectLst/>
          </p:spPr>
          <p:txBody>
            <a:bodyPr/>
            <a:lstStyle/>
            <a:p>
              <a:endParaRPr lang="it-IT"/>
            </a:p>
          </p:txBody>
        </p:sp>
        <p:sp>
          <p:nvSpPr>
            <p:cNvPr id="763927" name="Line 23"/>
            <p:cNvSpPr>
              <a:spLocks noChangeShapeType="1"/>
            </p:cNvSpPr>
            <p:nvPr/>
          </p:nvSpPr>
          <p:spPr bwMode="auto">
            <a:xfrm flipV="1">
              <a:off x="4896" y="3360"/>
              <a:ext cx="0" cy="240"/>
            </a:xfrm>
            <a:prstGeom prst="line">
              <a:avLst/>
            </a:prstGeom>
            <a:noFill/>
            <a:ln w="9525">
              <a:solidFill>
                <a:schemeClr val="tx1"/>
              </a:solidFill>
              <a:round/>
              <a:headEnd/>
              <a:tailEnd/>
            </a:ln>
            <a:effectLst/>
          </p:spPr>
          <p:txBody>
            <a:bodyPr/>
            <a:lstStyle/>
            <a:p>
              <a:endParaRPr lang="it-IT"/>
            </a:p>
          </p:txBody>
        </p:sp>
      </p:grpSp>
      <p:pic>
        <p:nvPicPr>
          <p:cNvPr id="763928" name="Picture 24" descr="J0078622"/>
          <p:cNvPicPr>
            <a:picLocks noChangeAspect="1" noChangeArrowheads="1"/>
          </p:cNvPicPr>
          <p:nvPr/>
        </p:nvPicPr>
        <p:blipFill>
          <a:blip r:embed="rId3" cstate="print"/>
          <a:srcRect/>
          <a:stretch>
            <a:fillRect/>
          </a:stretch>
        </p:blipFill>
        <p:spPr bwMode="auto">
          <a:xfrm>
            <a:off x="838200" y="4648200"/>
            <a:ext cx="531813" cy="1143000"/>
          </a:xfrm>
          <a:prstGeom prst="rect">
            <a:avLst/>
          </a:prstGeom>
          <a:noFill/>
        </p:spPr>
      </p:pic>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46856" y="125760"/>
            <a:ext cx="8229600" cy="1143000"/>
          </a:xfrm>
        </p:spPr>
        <p:txBody>
          <a:bodyPr/>
          <a:lstStyle/>
          <a:p>
            <a:r>
              <a:rPr lang="it-IT" b="1" dirty="0" smtClean="0">
                <a:solidFill>
                  <a:srgbClr val="FF0000"/>
                </a:solidFill>
              </a:rPr>
              <a:t>Differenza forma Alfa e Beta</a:t>
            </a:r>
            <a:endParaRPr lang="it-IT" b="1" dirty="0">
              <a:solidFill>
                <a:srgbClr val="FF0000"/>
              </a:solidFill>
            </a:endParaRPr>
          </a:p>
        </p:txBody>
      </p:sp>
      <p:pic>
        <p:nvPicPr>
          <p:cNvPr id="4098" name="Picture 2"/>
          <p:cNvPicPr>
            <a:picLocks noChangeAspect="1" noChangeArrowheads="1"/>
          </p:cNvPicPr>
          <p:nvPr/>
        </p:nvPicPr>
        <p:blipFill>
          <a:blip r:embed="rId2" cstate="print"/>
          <a:srcRect/>
          <a:stretch>
            <a:fillRect/>
          </a:stretch>
        </p:blipFill>
        <p:spPr bwMode="auto">
          <a:xfrm>
            <a:off x="179512" y="1196752"/>
            <a:ext cx="8591864" cy="518457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pic>
        <p:nvPicPr>
          <p:cNvPr id="5122" name="Picture 2"/>
          <p:cNvPicPr>
            <a:picLocks noChangeAspect="1" noChangeArrowheads="1"/>
          </p:cNvPicPr>
          <p:nvPr/>
        </p:nvPicPr>
        <p:blipFill>
          <a:blip r:embed="rId2" cstate="print"/>
          <a:srcRect/>
          <a:stretch>
            <a:fillRect/>
          </a:stretch>
        </p:blipFill>
        <p:spPr bwMode="auto">
          <a:xfrm>
            <a:off x="179512" y="1484784"/>
            <a:ext cx="8733689" cy="518796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315416"/>
            <a:ext cx="8229600" cy="1143000"/>
          </a:xfrm>
        </p:spPr>
        <p:txBody>
          <a:bodyPr/>
          <a:lstStyle/>
          <a:p>
            <a:r>
              <a:rPr lang="it-IT" b="1" dirty="0" smtClean="0">
                <a:solidFill>
                  <a:srgbClr val="FF0000"/>
                </a:solidFill>
                <a:latin typeface="Times New Roman" pitchFamily="18" charset="0"/>
                <a:cs typeface="Times New Roman" pitchFamily="18" charset="0"/>
              </a:rPr>
              <a:t>I CARBOIDRATI </a:t>
            </a:r>
            <a:endParaRPr lang="it-IT" b="1" dirty="0">
              <a:solidFill>
                <a:srgbClr val="FF0000"/>
              </a:solidFill>
              <a:latin typeface="Times New Roman" pitchFamily="18" charset="0"/>
              <a:cs typeface="Times New Roman" pitchFamily="18" charset="0"/>
            </a:endParaRPr>
          </a:p>
        </p:txBody>
      </p:sp>
      <p:pic>
        <p:nvPicPr>
          <p:cNvPr id="6146" name="Picture 2"/>
          <p:cNvPicPr>
            <a:picLocks noChangeAspect="1" noChangeArrowheads="1"/>
          </p:cNvPicPr>
          <p:nvPr/>
        </p:nvPicPr>
        <p:blipFill>
          <a:blip r:embed="rId2" cstate="print"/>
          <a:srcRect/>
          <a:stretch>
            <a:fillRect/>
          </a:stretch>
        </p:blipFill>
        <p:spPr bwMode="auto">
          <a:xfrm>
            <a:off x="251520" y="836712"/>
            <a:ext cx="8410323" cy="1751633"/>
          </a:xfrm>
          <a:prstGeom prst="rect">
            <a:avLst/>
          </a:prstGeom>
          <a:noFill/>
          <a:ln w="9525">
            <a:noFill/>
            <a:miter lim="800000"/>
            <a:headEnd/>
            <a:tailEnd/>
          </a:ln>
        </p:spPr>
      </p:pic>
      <p:pic>
        <p:nvPicPr>
          <p:cNvPr id="6147" name="Picture 3"/>
          <p:cNvPicPr>
            <a:picLocks noChangeAspect="1" noChangeArrowheads="1"/>
          </p:cNvPicPr>
          <p:nvPr/>
        </p:nvPicPr>
        <p:blipFill>
          <a:blip r:embed="rId3" cstate="print"/>
          <a:srcRect/>
          <a:stretch>
            <a:fillRect/>
          </a:stretch>
        </p:blipFill>
        <p:spPr bwMode="auto">
          <a:xfrm>
            <a:off x="0" y="2138109"/>
            <a:ext cx="9144000" cy="471989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Segnaposto numero diapositiva 3"/>
          <p:cNvSpPr>
            <a:spLocks noGrp="1"/>
          </p:cNvSpPr>
          <p:nvPr>
            <p:ph type="sldNum" sz="quarter" idx="12"/>
          </p:nvPr>
        </p:nvSpPr>
        <p:spPr/>
        <p:txBody>
          <a:bodyPr/>
          <a:lstStyle/>
          <a:p>
            <a:fld id="{BAF9942E-D9BC-45B5-90B0-98FA25528EF6}" type="slidenum">
              <a:rPr lang="it-IT"/>
              <a:pPr/>
              <a:t>14</a:t>
            </a:fld>
            <a:endParaRPr lang="it-IT"/>
          </a:p>
        </p:txBody>
      </p:sp>
      <p:grpSp>
        <p:nvGrpSpPr>
          <p:cNvPr id="2" name="Group 28"/>
          <p:cNvGrpSpPr>
            <a:grpSpLocks/>
          </p:cNvGrpSpPr>
          <p:nvPr/>
        </p:nvGrpSpPr>
        <p:grpSpPr bwMode="auto">
          <a:xfrm>
            <a:off x="342900" y="2781300"/>
            <a:ext cx="8729663" cy="1190625"/>
            <a:chOff x="216" y="1872"/>
            <a:chExt cx="5499" cy="750"/>
          </a:xfrm>
        </p:grpSpPr>
        <p:sp>
          <p:nvSpPr>
            <p:cNvPr id="24592" name="Text Box 16"/>
            <p:cNvSpPr txBox="1">
              <a:spLocks noChangeArrowheads="1"/>
            </p:cNvSpPr>
            <p:nvPr/>
          </p:nvSpPr>
          <p:spPr bwMode="auto">
            <a:xfrm>
              <a:off x="216" y="1872"/>
              <a:ext cx="953" cy="750"/>
            </a:xfrm>
            <a:prstGeom prst="rect">
              <a:avLst/>
            </a:prstGeom>
            <a:noFill/>
            <a:ln w="9525">
              <a:noFill/>
              <a:miter lim="800000"/>
              <a:headEnd/>
              <a:tailEnd/>
            </a:ln>
            <a:effectLst/>
          </p:spPr>
          <p:txBody>
            <a:bodyPr>
              <a:spAutoFit/>
            </a:bodyPr>
            <a:lstStyle/>
            <a:p>
              <a:r>
                <a:rPr lang="it-IT" sz="1800" b="1" u="sng"/>
                <a:t>Disaccaridi</a:t>
              </a:r>
            </a:p>
            <a:p>
              <a:r>
                <a:rPr lang="it-IT" sz="1800"/>
                <a:t>(formati da 2 molecole di zucchero)</a:t>
              </a:r>
            </a:p>
          </p:txBody>
        </p:sp>
        <p:sp>
          <p:nvSpPr>
            <p:cNvPr id="24593" name="AutoShape 17"/>
            <p:cNvSpPr>
              <a:spLocks/>
            </p:cNvSpPr>
            <p:nvPr/>
          </p:nvSpPr>
          <p:spPr bwMode="auto">
            <a:xfrm>
              <a:off x="1202" y="1929"/>
              <a:ext cx="90" cy="635"/>
            </a:xfrm>
            <a:prstGeom prst="leftBrace">
              <a:avLst>
                <a:gd name="adj1" fmla="val 58796"/>
                <a:gd name="adj2" fmla="val 50000"/>
              </a:avLst>
            </a:prstGeom>
            <a:noFill/>
            <a:ln w="9525">
              <a:solidFill>
                <a:schemeClr val="tx1"/>
              </a:solidFill>
              <a:round/>
              <a:headEnd/>
              <a:tailEnd/>
            </a:ln>
            <a:effectLst/>
          </p:spPr>
          <p:txBody>
            <a:bodyPr wrap="none" anchor="ctr"/>
            <a:lstStyle/>
            <a:p>
              <a:endParaRPr lang="it-IT"/>
            </a:p>
          </p:txBody>
        </p:sp>
        <p:sp>
          <p:nvSpPr>
            <p:cNvPr id="24594" name="Text Box 18"/>
            <p:cNvSpPr txBox="1">
              <a:spLocks noChangeArrowheads="1"/>
            </p:cNvSpPr>
            <p:nvPr/>
          </p:nvSpPr>
          <p:spPr bwMode="auto">
            <a:xfrm>
              <a:off x="1325" y="1958"/>
              <a:ext cx="4390" cy="577"/>
            </a:xfrm>
            <a:prstGeom prst="rect">
              <a:avLst/>
            </a:prstGeom>
            <a:noFill/>
            <a:ln w="9525">
              <a:noFill/>
              <a:miter lim="800000"/>
              <a:headEnd/>
              <a:tailEnd/>
            </a:ln>
            <a:effectLst/>
          </p:spPr>
          <p:txBody>
            <a:bodyPr wrap="none">
              <a:spAutoFit/>
            </a:bodyPr>
            <a:lstStyle/>
            <a:p>
              <a:r>
                <a:rPr lang="it-IT" sz="1800"/>
                <a:t>Glucosio +  fruttosio </a:t>
              </a:r>
              <a:r>
                <a:rPr lang="it-IT" sz="1800">
                  <a:sym typeface="Wingdings" pitchFamily="2" charset="2"/>
                </a:rPr>
                <a:t> </a:t>
              </a:r>
              <a:r>
                <a:rPr lang="it-IT" sz="1800" b="1">
                  <a:sym typeface="Wingdings" pitchFamily="2" charset="2"/>
                </a:rPr>
                <a:t>S</a:t>
              </a:r>
              <a:r>
                <a:rPr lang="it-IT" sz="1800" b="1"/>
                <a:t>accarosio</a:t>
              </a:r>
              <a:r>
                <a:rPr lang="it-IT" sz="1800"/>
                <a:t> </a:t>
              </a:r>
              <a:r>
                <a:rPr lang="it-IT" sz="1800">
                  <a:sym typeface="Wingdings" pitchFamily="2" charset="2"/>
                </a:rPr>
                <a:t>(comune zucchero da cucina)</a:t>
              </a:r>
            </a:p>
            <a:p>
              <a:r>
                <a:rPr lang="it-IT" sz="1800">
                  <a:sym typeface="Wingdings" pitchFamily="2" charset="2"/>
                </a:rPr>
                <a:t>Glucosio + glucosio  </a:t>
              </a:r>
              <a:r>
                <a:rPr lang="it-IT" sz="1800" b="1">
                  <a:sym typeface="Wingdings" pitchFamily="2" charset="2"/>
                </a:rPr>
                <a:t>Maltosio </a:t>
              </a:r>
              <a:r>
                <a:rPr lang="it-IT" sz="1800">
                  <a:sym typeface="Wingdings" pitchFamily="2" charset="2"/>
                </a:rPr>
                <a:t>(</a:t>
              </a:r>
              <a:r>
                <a:rPr lang="it-IT" sz="1800"/>
                <a:t>deriva da digestione dell’amido)</a:t>
              </a:r>
              <a:endParaRPr lang="it-IT" sz="1800" b="1">
                <a:sym typeface="Wingdings" pitchFamily="2" charset="2"/>
              </a:endParaRPr>
            </a:p>
            <a:p>
              <a:r>
                <a:rPr lang="it-IT" sz="1800">
                  <a:sym typeface="Wingdings" pitchFamily="2" charset="2"/>
                </a:rPr>
                <a:t>Glucosio + galattosio  </a:t>
              </a:r>
              <a:r>
                <a:rPr lang="it-IT" sz="1800" b="1">
                  <a:sym typeface="Wingdings" pitchFamily="2" charset="2"/>
                </a:rPr>
                <a:t>Lattosio</a:t>
              </a:r>
              <a:r>
                <a:rPr lang="it-IT" sz="1800">
                  <a:sym typeface="Wingdings" pitchFamily="2" charset="2"/>
                </a:rPr>
                <a:t> (in latte e latticini)</a:t>
              </a:r>
            </a:p>
          </p:txBody>
        </p:sp>
      </p:grpSp>
      <p:grpSp>
        <p:nvGrpSpPr>
          <p:cNvPr id="3" name="Group 33"/>
          <p:cNvGrpSpPr>
            <a:grpSpLocks/>
          </p:cNvGrpSpPr>
          <p:nvPr/>
        </p:nvGrpSpPr>
        <p:grpSpPr bwMode="auto">
          <a:xfrm>
            <a:off x="323850" y="4149725"/>
            <a:ext cx="8710613" cy="2563813"/>
            <a:chOff x="204" y="2704"/>
            <a:chExt cx="5487" cy="1615"/>
          </a:xfrm>
        </p:grpSpPr>
        <p:sp>
          <p:nvSpPr>
            <p:cNvPr id="24595" name="Text Box 19"/>
            <p:cNvSpPr txBox="1">
              <a:spLocks noChangeArrowheads="1"/>
            </p:cNvSpPr>
            <p:nvPr/>
          </p:nvSpPr>
          <p:spPr bwMode="auto">
            <a:xfrm>
              <a:off x="204" y="2790"/>
              <a:ext cx="998" cy="923"/>
            </a:xfrm>
            <a:prstGeom prst="rect">
              <a:avLst/>
            </a:prstGeom>
            <a:noFill/>
            <a:ln w="9525">
              <a:noFill/>
              <a:miter lim="800000"/>
              <a:headEnd/>
              <a:tailEnd/>
            </a:ln>
            <a:effectLst/>
          </p:spPr>
          <p:txBody>
            <a:bodyPr>
              <a:spAutoFit/>
            </a:bodyPr>
            <a:lstStyle/>
            <a:p>
              <a:pPr algn="ctr"/>
              <a:r>
                <a:rPr lang="it-IT" sz="1800" b="1" u="sng"/>
                <a:t>Polisaccaridi</a:t>
              </a:r>
            </a:p>
            <a:p>
              <a:pPr algn="ctr"/>
              <a:r>
                <a:rPr lang="it-IT" sz="1800"/>
                <a:t>(formati da più di 20 molecole di glucosio)</a:t>
              </a:r>
            </a:p>
          </p:txBody>
        </p:sp>
        <p:sp>
          <p:nvSpPr>
            <p:cNvPr id="24596" name="Text Box 20"/>
            <p:cNvSpPr txBox="1">
              <a:spLocks noChangeArrowheads="1"/>
            </p:cNvSpPr>
            <p:nvPr/>
          </p:nvSpPr>
          <p:spPr bwMode="auto">
            <a:xfrm>
              <a:off x="1292" y="2704"/>
              <a:ext cx="4399" cy="1615"/>
            </a:xfrm>
            <a:prstGeom prst="rect">
              <a:avLst/>
            </a:prstGeom>
            <a:noFill/>
            <a:ln w="9525">
              <a:noFill/>
              <a:miter lim="800000"/>
              <a:headEnd/>
              <a:tailEnd/>
            </a:ln>
            <a:effectLst/>
          </p:spPr>
          <p:txBody>
            <a:bodyPr wrap="none">
              <a:spAutoFit/>
            </a:bodyPr>
            <a:lstStyle/>
            <a:p>
              <a:r>
                <a:rPr lang="it-IT" sz="1800" b="1"/>
                <a:t>Amido</a:t>
              </a:r>
              <a:r>
                <a:rPr lang="it-IT" sz="1800"/>
                <a:t> </a:t>
              </a:r>
              <a:r>
                <a:rPr lang="it-IT" sz="1800">
                  <a:sym typeface="Wingdings" pitchFamily="2" charset="2"/>
                </a:rPr>
                <a:t> </a:t>
              </a:r>
              <a:r>
                <a:rPr lang="it-IT" sz="1800"/>
                <a:t>riserva energetica nei vegetali (cereali, tuberi, legumi)</a:t>
              </a:r>
            </a:p>
            <a:p>
              <a:r>
                <a:rPr lang="it-IT" sz="1800"/>
                <a:t>	  si accumula in amiloplasti nella cellula vegetale</a:t>
              </a:r>
            </a:p>
            <a:p>
              <a:r>
                <a:rPr lang="it-IT" sz="1800"/>
                <a:t>	  si trova nei semi e nelle radici</a:t>
              </a:r>
            </a:p>
            <a:p>
              <a:r>
                <a:rPr lang="it-IT" sz="1800" b="1"/>
                <a:t>Glicogeno</a:t>
              </a:r>
              <a:r>
                <a:rPr lang="it-IT" sz="1800"/>
                <a:t> </a:t>
              </a:r>
              <a:r>
                <a:rPr lang="it-IT" sz="1800">
                  <a:sym typeface="Wingdings" pitchFamily="2" charset="2"/>
                </a:rPr>
                <a:t> </a:t>
              </a:r>
              <a:r>
                <a:rPr lang="it-IT" sz="1800"/>
                <a:t>riserva energetica negli animali </a:t>
              </a:r>
            </a:p>
            <a:p>
              <a:r>
                <a:rPr lang="it-IT" sz="1800"/>
                <a:t>	      si accumula in muscoli e fegato</a:t>
              </a:r>
              <a:endParaRPr lang="it-IT" sz="1800">
                <a:sym typeface="Wingdings" pitchFamily="2" charset="2"/>
              </a:endParaRPr>
            </a:p>
            <a:p>
              <a:r>
                <a:rPr lang="it-IT" sz="1800" b="1"/>
                <a:t>Cellulosa</a:t>
              </a:r>
              <a:r>
                <a:rPr lang="it-IT" sz="1800"/>
                <a:t> </a:t>
              </a:r>
              <a:r>
                <a:rPr lang="it-IT" sz="1800">
                  <a:sym typeface="Wingdings" pitchFamily="2" charset="2"/>
                </a:rPr>
                <a:t> funzione di sostegno nei vegetali </a:t>
              </a:r>
            </a:p>
            <a:p>
              <a:r>
                <a:rPr lang="it-IT" sz="1800">
                  <a:sym typeface="Wingdings" pitchFamily="2" charset="2"/>
                </a:rPr>
                <a:t>	      si trova nella parete cellulare delle cellule vegetali</a:t>
              </a:r>
            </a:p>
            <a:p>
              <a:r>
                <a:rPr lang="it-IT" sz="1800">
                  <a:sym typeface="Wingdings" pitchFamily="2" charset="2"/>
                </a:rPr>
                <a:t>	      può essere digerita solo dagli erbivori</a:t>
              </a:r>
            </a:p>
            <a:p>
              <a:r>
                <a:rPr lang="it-IT" sz="1800">
                  <a:sym typeface="Wingdings" pitchFamily="2" charset="2"/>
                </a:rPr>
                <a:t>	      è il composto organico più abbondante sulla Terra</a:t>
              </a:r>
              <a:endParaRPr lang="it-IT" sz="1800"/>
            </a:p>
          </p:txBody>
        </p:sp>
        <p:sp>
          <p:nvSpPr>
            <p:cNvPr id="24597" name="AutoShape 21"/>
            <p:cNvSpPr>
              <a:spLocks/>
            </p:cNvSpPr>
            <p:nvPr/>
          </p:nvSpPr>
          <p:spPr bwMode="auto">
            <a:xfrm>
              <a:off x="1202" y="2757"/>
              <a:ext cx="90" cy="991"/>
            </a:xfrm>
            <a:prstGeom prst="leftBrace">
              <a:avLst>
                <a:gd name="adj1" fmla="val 91759"/>
                <a:gd name="adj2" fmla="val 50000"/>
              </a:avLst>
            </a:prstGeom>
            <a:noFill/>
            <a:ln w="9525">
              <a:solidFill>
                <a:schemeClr val="tx1"/>
              </a:solidFill>
              <a:round/>
              <a:headEnd/>
              <a:tailEnd/>
            </a:ln>
            <a:effectLst/>
          </p:spPr>
          <p:txBody>
            <a:bodyPr wrap="none" anchor="ctr"/>
            <a:lstStyle/>
            <a:p>
              <a:endParaRPr lang="it-IT"/>
            </a:p>
          </p:txBody>
        </p:sp>
      </p:grpSp>
      <p:sp>
        <p:nvSpPr>
          <p:cNvPr id="24598" name="Text Box 22"/>
          <p:cNvSpPr txBox="1">
            <a:spLocks noChangeArrowheads="1"/>
          </p:cNvSpPr>
          <p:nvPr/>
        </p:nvSpPr>
        <p:spPr bwMode="auto">
          <a:xfrm>
            <a:off x="152400" y="115888"/>
            <a:ext cx="8915400" cy="457200"/>
          </a:xfrm>
          <a:prstGeom prst="rect">
            <a:avLst/>
          </a:prstGeom>
          <a:noFill/>
          <a:ln w="9525">
            <a:noFill/>
            <a:miter lim="800000"/>
            <a:headEnd/>
            <a:tailEnd/>
          </a:ln>
          <a:effectLst/>
        </p:spPr>
        <p:txBody>
          <a:bodyPr>
            <a:spAutoFit/>
          </a:bodyPr>
          <a:lstStyle/>
          <a:p>
            <a:pPr algn="ctr"/>
            <a:r>
              <a:rPr lang="it-IT" sz="2400" b="1" dirty="0">
                <a:solidFill>
                  <a:srgbClr val="FF0000"/>
                </a:solidFill>
              </a:rPr>
              <a:t>I diversi tipi di </a:t>
            </a:r>
            <a:r>
              <a:rPr lang="it-IT" sz="2400" b="1" dirty="0" smtClean="0">
                <a:solidFill>
                  <a:srgbClr val="FF0000"/>
                </a:solidFill>
              </a:rPr>
              <a:t>glicidi o carboidrati</a:t>
            </a:r>
            <a:endParaRPr lang="it-IT" sz="2400" b="1" dirty="0">
              <a:solidFill>
                <a:srgbClr val="FF0000"/>
              </a:solidFill>
            </a:endParaRPr>
          </a:p>
        </p:txBody>
      </p:sp>
      <p:grpSp>
        <p:nvGrpSpPr>
          <p:cNvPr id="4" name="Group 30"/>
          <p:cNvGrpSpPr>
            <a:grpSpLocks/>
          </p:cNvGrpSpPr>
          <p:nvPr/>
        </p:nvGrpSpPr>
        <p:grpSpPr bwMode="auto">
          <a:xfrm>
            <a:off x="250825" y="836613"/>
            <a:ext cx="1944688" cy="1790700"/>
            <a:chOff x="158" y="527"/>
            <a:chExt cx="1225" cy="1128"/>
          </a:xfrm>
        </p:grpSpPr>
        <p:sp>
          <p:nvSpPr>
            <p:cNvPr id="24580" name="Text Box 4"/>
            <p:cNvSpPr txBox="1">
              <a:spLocks noChangeArrowheads="1"/>
            </p:cNvSpPr>
            <p:nvPr/>
          </p:nvSpPr>
          <p:spPr bwMode="auto">
            <a:xfrm>
              <a:off x="158" y="905"/>
              <a:ext cx="1147" cy="750"/>
            </a:xfrm>
            <a:prstGeom prst="rect">
              <a:avLst/>
            </a:prstGeom>
            <a:noFill/>
            <a:ln w="9525">
              <a:noFill/>
              <a:miter lim="800000"/>
              <a:headEnd/>
              <a:tailEnd/>
            </a:ln>
            <a:effectLst/>
          </p:spPr>
          <p:txBody>
            <a:bodyPr>
              <a:spAutoFit/>
            </a:bodyPr>
            <a:lstStyle/>
            <a:p>
              <a:pPr algn="ctr"/>
              <a:r>
                <a:rPr lang="it-IT" sz="1800" b="1" u="sng"/>
                <a:t>Monosaccaridi</a:t>
              </a:r>
            </a:p>
            <a:p>
              <a:pPr algn="ctr"/>
              <a:r>
                <a:rPr lang="it-IT" sz="1800"/>
                <a:t>(formati da 1 molecola di zucchero)</a:t>
              </a:r>
            </a:p>
          </p:txBody>
        </p:sp>
        <p:sp>
          <p:nvSpPr>
            <p:cNvPr id="24599" name="AutoShape 23"/>
            <p:cNvSpPr>
              <a:spLocks/>
            </p:cNvSpPr>
            <p:nvPr/>
          </p:nvSpPr>
          <p:spPr bwMode="auto">
            <a:xfrm>
              <a:off x="1338" y="527"/>
              <a:ext cx="45" cy="953"/>
            </a:xfrm>
            <a:prstGeom prst="leftBrace">
              <a:avLst>
                <a:gd name="adj1" fmla="val 176481"/>
                <a:gd name="adj2" fmla="val 50000"/>
              </a:avLst>
            </a:prstGeom>
            <a:noFill/>
            <a:ln w="9525">
              <a:solidFill>
                <a:schemeClr val="tx1"/>
              </a:solidFill>
              <a:round/>
              <a:headEnd/>
              <a:tailEnd/>
            </a:ln>
            <a:effectLst/>
          </p:spPr>
          <p:txBody>
            <a:bodyPr wrap="none" anchor="ctr"/>
            <a:lstStyle/>
            <a:p>
              <a:endParaRPr lang="it-IT"/>
            </a:p>
          </p:txBody>
        </p:sp>
      </p:grpSp>
      <p:grpSp>
        <p:nvGrpSpPr>
          <p:cNvPr id="5" name="Group 31"/>
          <p:cNvGrpSpPr>
            <a:grpSpLocks/>
          </p:cNvGrpSpPr>
          <p:nvPr/>
        </p:nvGrpSpPr>
        <p:grpSpPr bwMode="auto">
          <a:xfrm>
            <a:off x="2165350" y="692150"/>
            <a:ext cx="6727825" cy="1008063"/>
            <a:chOff x="1364" y="436"/>
            <a:chExt cx="4238" cy="635"/>
          </a:xfrm>
        </p:grpSpPr>
        <p:sp>
          <p:nvSpPr>
            <p:cNvPr id="24583" name="Text Box 7"/>
            <p:cNvSpPr txBox="1">
              <a:spLocks noChangeArrowheads="1"/>
            </p:cNvSpPr>
            <p:nvPr/>
          </p:nvSpPr>
          <p:spPr bwMode="auto">
            <a:xfrm>
              <a:off x="1364" y="568"/>
              <a:ext cx="293" cy="231"/>
            </a:xfrm>
            <a:prstGeom prst="rect">
              <a:avLst/>
            </a:prstGeom>
            <a:noFill/>
            <a:ln w="9525">
              <a:noFill/>
              <a:miter lim="800000"/>
              <a:headEnd/>
              <a:tailEnd/>
            </a:ln>
            <a:effectLst/>
          </p:spPr>
          <p:txBody>
            <a:bodyPr wrap="none">
              <a:spAutoFit/>
            </a:bodyPr>
            <a:lstStyle/>
            <a:p>
              <a:r>
                <a:rPr lang="it-IT" sz="1800" b="1"/>
                <a:t>5C</a:t>
              </a:r>
            </a:p>
          </p:txBody>
        </p:sp>
        <p:sp>
          <p:nvSpPr>
            <p:cNvPr id="24585" name="AutoShape 9"/>
            <p:cNvSpPr>
              <a:spLocks/>
            </p:cNvSpPr>
            <p:nvPr/>
          </p:nvSpPr>
          <p:spPr bwMode="auto">
            <a:xfrm>
              <a:off x="1935" y="436"/>
              <a:ext cx="45" cy="590"/>
            </a:xfrm>
            <a:prstGeom prst="leftBrace">
              <a:avLst>
                <a:gd name="adj1" fmla="val 109259"/>
                <a:gd name="adj2" fmla="val 50000"/>
              </a:avLst>
            </a:prstGeom>
            <a:noFill/>
            <a:ln w="9525">
              <a:solidFill>
                <a:schemeClr val="tx1"/>
              </a:solidFill>
              <a:round/>
              <a:headEnd/>
              <a:tailEnd/>
            </a:ln>
            <a:effectLst/>
          </p:spPr>
          <p:txBody>
            <a:bodyPr wrap="none" anchor="ctr"/>
            <a:lstStyle/>
            <a:p>
              <a:endParaRPr lang="it-IT"/>
            </a:p>
          </p:txBody>
        </p:sp>
        <p:sp>
          <p:nvSpPr>
            <p:cNvPr id="24586" name="Text Box 10"/>
            <p:cNvSpPr txBox="1">
              <a:spLocks noChangeArrowheads="1"/>
            </p:cNvSpPr>
            <p:nvPr/>
          </p:nvSpPr>
          <p:spPr bwMode="auto">
            <a:xfrm>
              <a:off x="1980" y="486"/>
              <a:ext cx="1083" cy="404"/>
            </a:xfrm>
            <a:prstGeom prst="rect">
              <a:avLst/>
            </a:prstGeom>
            <a:noFill/>
            <a:ln w="9525">
              <a:noFill/>
              <a:miter lim="800000"/>
              <a:headEnd/>
              <a:tailEnd/>
            </a:ln>
            <a:effectLst/>
          </p:spPr>
          <p:txBody>
            <a:bodyPr wrap="none">
              <a:spAutoFit/>
            </a:bodyPr>
            <a:lstStyle/>
            <a:p>
              <a:r>
                <a:rPr lang="it-IT" sz="1800" b="1"/>
                <a:t>Ribosio</a:t>
              </a:r>
            </a:p>
            <a:p>
              <a:r>
                <a:rPr lang="it-IT" sz="1800" b="1"/>
                <a:t>Desossiribosio</a:t>
              </a:r>
            </a:p>
          </p:txBody>
        </p:sp>
        <p:sp>
          <p:nvSpPr>
            <p:cNvPr id="24587" name="AutoShape 11"/>
            <p:cNvSpPr>
              <a:spLocks/>
            </p:cNvSpPr>
            <p:nvPr/>
          </p:nvSpPr>
          <p:spPr bwMode="auto">
            <a:xfrm>
              <a:off x="3024" y="436"/>
              <a:ext cx="45" cy="635"/>
            </a:xfrm>
            <a:prstGeom prst="rightBrace">
              <a:avLst>
                <a:gd name="adj1" fmla="val 117593"/>
                <a:gd name="adj2" fmla="val 50000"/>
              </a:avLst>
            </a:prstGeom>
            <a:noFill/>
            <a:ln w="9525">
              <a:solidFill>
                <a:schemeClr val="tx1"/>
              </a:solidFill>
              <a:round/>
              <a:headEnd/>
              <a:tailEnd/>
            </a:ln>
            <a:effectLst/>
          </p:spPr>
          <p:txBody>
            <a:bodyPr wrap="none" anchor="ctr"/>
            <a:lstStyle/>
            <a:p>
              <a:endParaRPr lang="it-IT"/>
            </a:p>
          </p:txBody>
        </p:sp>
        <p:sp>
          <p:nvSpPr>
            <p:cNvPr id="24588" name="Line 12"/>
            <p:cNvSpPr>
              <a:spLocks noChangeShapeType="1"/>
            </p:cNvSpPr>
            <p:nvPr/>
          </p:nvSpPr>
          <p:spPr bwMode="auto">
            <a:xfrm>
              <a:off x="3069" y="708"/>
              <a:ext cx="363" cy="0"/>
            </a:xfrm>
            <a:prstGeom prst="line">
              <a:avLst/>
            </a:prstGeom>
            <a:noFill/>
            <a:ln w="9525">
              <a:solidFill>
                <a:schemeClr val="tx1"/>
              </a:solidFill>
              <a:round/>
              <a:headEnd/>
              <a:tailEnd type="triangle" w="med" len="med"/>
            </a:ln>
            <a:effectLst/>
          </p:spPr>
          <p:txBody>
            <a:bodyPr/>
            <a:lstStyle/>
            <a:p>
              <a:endParaRPr lang="it-IT"/>
            </a:p>
          </p:txBody>
        </p:sp>
        <p:sp>
          <p:nvSpPr>
            <p:cNvPr id="24589" name="Text Box 13"/>
            <p:cNvSpPr txBox="1">
              <a:spLocks noChangeArrowheads="1"/>
            </p:cNvSpPr>
            <p:nvPr/>
          </p:nvSpPr>
          <p:spPr bwMode="auto">
            <a:xfrm>
              <a:off x="3464" y="588"/>
              <a:ext cx="2138" cy="231"/>
            </a:xfrm>
            <a:prstGeom prst="rect">
              <a:avLst/>
            </a:prstGeom>
            <a:noFill/>
            <a:ln w="9525">
              <a:noFill/>
              <a:miter lim="800000"/>
              <a:headEnd/>
              <a:tailEnd/>
            </a:ln>
            <a:effectLst/>
          </p:spPr>
          <p:txBody>
            <a:bodyPr wrap="none">
              <a:spAutoFit/>
            </a:bodyPr>
            <a:lstStyle/>
            <a:p>
              <a:r>
                <a:rPr lang="it-IT" sz="1800"/>
                <a:t>Componenti degli acidi nucleici</a:t>
              </a:r>
            </a:p>
          </p:txBody>
        </p:sp>
        <p:sp>
          <p:nvSpPr>
            <p:cNvPr id="24600" name="Line 24"/>
            <p:cNvSpPr>
              <a:spLocks noChangeShapeType="1"/>
            </p:cNvSpPr>
            <p:nvPr/>
          </p:nvSpPr>
          <p:spPr bwMode="auto">
            <a:xfrm>
              <a:off x="1655" y="709"/>
              <a:ext cx="272" cy="0"/>
            </a:xfrm>
            <a:prstGeom prst="line">
              <a:avLst/>
            </a:prstGeom>
            <a:noFill/>
            <a:ln w="9525">
              <a:solidFill>
                <a:schemeClr val="tx1"/>
              </a:solidFill>
              <a:round/>
              <a:headEnd/>
              <a:tailEnd type="triangle" w="med" len="med"/>
            </a:ln>
            <a:effectLst/>
          </p:spPr>
          <p:txBody>
            <a:bodyPr/>
            <a:lstStyle/>
            <a:p>
              <a:endParaRPr lang="it-IT"/>
            </a:p>
          </p:txBody>
        </p:sp>
      </p:grpSp>
      <p:grpSp>
        <p:nvGrpSpPr>
          <p:cNvPr id="6" name="Group 32"/>
          <p:cNvGrpSpPr>
            <a:grpSpLocks/>
          </p:cNvGrpSpPr>
          <p:nvPr/>
        </p:nvGrpSpPr>
        <p:grpSpPr bwMode="auto">
          <a:xfrm>
            <a:off x="2162175" y="1724025"/>
            <a:ext cx="4879975" cy="984250"/>
            <a:chOff x="1362" y="1086"/>
            <a:chExt cx="3074" cy="620"/>
          </a:xfrm>
        </p:grpSpPr>
        <p:sp>
          <p:nvSpPr>
            <p:cNvPr id="24590" name="AutoShape 14"/>
            <p:cNvSpPr>
              <a:spLocks/>
            </p:cNvSpPr>
            <p:nvPr/>
          </p:nvSpPr>
          <p:spPr bwMode="auto">
            <a:xfrm>
              <a:off x="1935" y="1116"/>
              <a:ext cx="45" cy="590"/>
            </a:xfrm>
            <a:prstGeom prst="leftBrace">
              <a:avLst>
                <a:gd name="adj1" fmla="val 109259"/>
                <a:gd name="adj2" fmla="val 50000"/>
              </a:avLst>
            </a:prstGeom>
            <a:noFill/>
            <a:ln w="9525">
              <a:solidFill>
                <a:schemeClr val="tx1"/>
              </a:solidFill>
              <a:round/>
              <a:headEnd/>
              <a:tailEnd/>
            </a:ln>
            <a:effectLst/>
          </p:spPr>
          <p:txBody>
            <a:bodyPr wrap="none" anchor="ctr"/>
            <a:lstStyle/>
            <a:p>
              <a:endParaRPr lang="it-IT"/>
            </a:p>
          </p:txBody>
        </p:sp>
        <p:sp>
          <p:nvSpPr>
            <p:cNvPr id="24591" name="Text Box 15"/>
            <p:cNvSpPr txBox="1">
              <a:spLocks noChangeArrowheads="1"/>
            </p:cNvSpPr>
            <p:nvPr/>
          </p:nvSpPr>
          <p:spPr bwMode="auto">
            <a:xfrm>
              <a:off x="2013" y="1086"/>
              <a:ext cx="2423" cy="582"/>
            </a:xfrm>
            <a:prstGeom prst="rect">
              <a:avLst/>
            </a:prstGeom>
            <a:noFill/>
            <a:ln w="9525">
              <a:noFill/>
              <a:miter lim="800000"/>
              <a:headEnd/>
              <a:tailEnd/>
            </a:ln>
            <a:effectLst/>
          </p:spPr>
          <p:txBody>
            <a:bodyPr wrap="none">
              <a:spAutoFit/>
            </a:bodyPr>
            <a:lstStyle/>
            <a:p>
              <a:r>
                <a:rPr lang="it-IT" sz="1800" b="1" dirty="0"/>
                <a:t>Glucosio </a:t>
              </a:r>
              <a:r>
                <a:rPr lang="it-IT" sz="1800" b="1" dirty="0">
                  <a:sym typeface="Wingdings" pitchFamily="2" charset="2"/>
                </a:rPr>
                <a:t> </a:t>
              </a:r>
              <a:r>
                <a:rPr lang="it-IT" sz="1800" dirty="0">
                  <a:sym typeface="Wingdings" pitchFamily="2" charset="2"/>
                </a:rPr>
                <a:t>principale fonte di energia</a:t>
              </a:r>
              <a:r>
                <a:rPr lang="it-IT" sz="1800" b="1" dirty="0"/>
                <a:t> </a:t>
              </a:r>
              <a:endParaRPr lang="it-IT" sz="1800" dirty="0"/>
            </a:p>
            <a:p>
              <a:r>
                <a:rPr lang="it-IT" sz="1800" b="1" dirty="0"/>
                <a:t>Fruttosio</a:t>
              </a:r>
              <a:r>
                <a:rPr lang="it-IT" sz="1800" dirty="0"/>
                <a:t> </a:t>
              </a:r>
              <a:r>
                <a:rPr lang="it-IT" sz="1800" dirty="0">
                  <a:sym typeface="Wingdings" pitchFamily="2" charset="2"/>
                </a:rPr>
                <a:t> si trova nella frutta</a:t>
              </a:r>
              <a:endParaRPr lang="it-IT" sz="1800" dirty="0"/>
            </a:p>
            <a:p>
              <a:r>
                <a:rPr lang="it-IT" sz="1800" b="1" dirty="0" smtClean="0"/>
                <a:t>Galattosio </a:t>
              </a:r>
              <a:r>
                <a:rPr lang="it-IT" dirty="0" smtClean="0">
                  <a:sym typeface="Wingdings" pitchFamily="2" charset="2"/>
                </a:rPr>
                <a:t> destrogiro del glucosio</a:t>
              </a:r>
              <a:endParaRPr lang="it-IT" sz="1800" b="1" dirty="0"/>
            </a:p>
          </p:txBody>
        </p:sp>
        <p:sp>
          <p:nvSpPr>
            <p:cNvPr id="24601" name="Text Box 25"/>
            <p:cNvSpPr txBox="1">
              <a:spLocks noChangeArrowheads="1"/>
            </p:cNvSpPr>
            <p:nvPr/>
          </p:nvSpPr>
          <p:spPr bwMode="auto">
            <a:xfrm>
              <a:off x="1362" y="1249"/>
              <a:ext cx="293" cy="231"/>
            </a:xfrm>
            <a:prstGeom prst="rect">
              <a:avLst/>
            </a:prstGeom>
            <a:noFill/>
            <a:ln w="9525">
              <a:noFill/>
              <a:miter lim="800000"/>
              <a:headEnd/>
              <a:tailEnd/>
            </a:ln>
            <a:effectLst/>
          </p:spPr>
          <p:txBody>
            <a:bodyPr wrap="none">
              <a:spAutoFit/>
            </a:bodyPr>
            <a:lstStyle/>
            <a:p>
              <a:r>
                <a:rPr lang="it-IT" sz="1800" b="1"/>
                <a:t>6C</a:t>
              </a:r>
            </a:p>
          </p:txBody>
        </p:sp>
        <p:sp>
          <p:nvSpPr>
            <p:cNvPr id="24602" name="Line 26"/>
            <p:cNvSpPr>
              <a:spLocks noChangeShapeType="1"/>
            </p:cNvSpPr>
            <p:nvPr/>
          </p:nvSpPr>
          <p:spPr bwMode="auto">
            <a:xfrm>
              <a:off x="1629" y="1390"/>
              <a:ext cx="272" cy="0"/>
            </a:xfrm>
            <a:prstGeom prst="line">
              <a:avLst/>
            </a:prstGeom>
            <a:noFill/>
            <a:ln w="9525">
              <a:solidFill>
                <a:schemeClr val="tx1"/>
              </a:solidFill>
              <a:round/>
              <a:headEnd/>
              <a:tailEnd type="triangle" w="med" len="med"/>
            </a:ln>
            <a:effectLst/>
          </p:spPr>
          <p:txBody>
            <a:bodyPr/>
            <a:lstStyle/>
            <a:p>
              <a:endParaRPr lang="it-IT"/>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gtEl>
                                        <p:attrNameLst>
                                          <p:attrName>style.visibility</p:attrName>
                                        </p:attrNameLst>
                                      </p:cBhvr>
                                      <p:to>
                                        <p:strVal val="visible"/>
                                      </p:to>
                                    </p:set>
                                    <p:anim calcmode="lin" valueType="num">
                                      <p:cBhvr additive="base">
                                        <p:cTn id="25" dur="500" fill="hold"/>
                                        <p:tgtEl>
                                          <p:spTgt spid="2"/>
                                        </p:tgtEl>
                                        <p:attrNameLst>
                                          <p:attrName>ppt_x</p:attrName>
                                        </p:attrNameLst>
                                      </p:cBhvr>
                                      <p:tavLst>
                                        <p:tav tm="0">
                                          <p:val>
                                            <p:strVal val="#ppt_x"/>
                                          </p:val>
                                        </p:tav>
                                        <p:tav tm="100000">
                                          <p:val>
                                            <p:strVal val="#ppt_x"/>
                                          </p:val>
                                        </p:tav>
                                      </p:tavLst>
                                    </p:anim>
                                    <p:anim calcmode="lin" valueType="num">
                                      <p:cBhvr additive="base">
                                        <p:cTn id="26"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gtEl>
                                        <p:attrNameLst>
                                          <p:attrName>style.visibility</p:attrName>
                                        </p:attrNameLst>
                                      </p:cBhvr>
                                      <p:to>
                                        <p:strVal val="visible"/>
                                      </p:to>
                                    </p:set>
                                    <p:anim calcmode="lin" valueType="num">
                                      <p:cBhvr additive="base">
                                        <p:cTn id="31" dur="500" fill="hold"/>
                                        <p:tgtEl>
                                          <p:spTgt spid="3"/>
                                        </p:tgtEl>
                                        <p:attrNameLst>
                                          <p:attrName>ppt_x</p:attrName>
                                        </p:attrNameLst>
                                      </p:cBhvr>
                                      <p:tavLst>
                                        <p:tav tm="0">
                                          <p:val>
                                            <p:strVal val="#ppt_x"/>
                                          </p:val>
                                        </p:tav>
                                        <p:tav tm="100000">
                                          <p:val>
                                            <p:strVal val="#ppt_x"/>
                                          </p:val>
                                        </p:tav>
                                      </p:tavLst>
                                    </p:anim>
                                    <p:anim calcmode="lin" valueType="num">
                                      <p:cBhvr additive="base">
                                        <p:cTn id="32"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Segnaposto numero diapositiva 3"/>
          <p:cNvSpPr>
            <a:spLocks noGrp="1"/>
          </p:cNvSpPr>
          <p:nvPr>
            <p:ph type="sldNum" sz="quarter" idx="12"/>
          </p:nvPr>
        </p:nvSpPr>
        <p:spPr/>
        <p:txBody>
          <a:bodyPr/>
          <a:lstStyle/>
          <a:p>
            <a:fld id="{E90306DC-0AC1-441D-A3EB-C297733EAD2F}" type="slidenum">
              <a:rPr lang="it-IT"/>
              <a:pPr/>
              <a:t>15</a:t>
            </a:fld>
            <a:endParaRPr lang="it-IT"/>
          </a:p>
        </p:txBody>
      </p:sp>
      <p:sp>
        <p:nvSpPr>
          <p:cNvPr id="26628" name="Text Box 4"/>
          <p:cNvSpPr txBox="1">
            <a:spLocks noChangeArrowheads="1"/>
          </p:cNvSpPr>
          <p:nvPr/>
        </p:nvSpPr>
        <p:spPr bwMode="auto">
          <a:xfrm>
            <a:off x="120650" y="92075"/>
            <a:ext cx="8915400" cy="457200"/>
          </a:xfrm>
          <a:prstGeom prst="rect">
            <a:avLst/>
          </a:prstGeom>
          <a:noFill/>
          <a:ln w="9525">
            <a:noFill/>
            <a:miter lim="800000"/>
            <a:headEnd/>
            <a:tailEnd/>
          </a:ln>
          <a:effectLst/>
        </p:spPr>
        <p:txBody>
          <a:bodyPr>
            <a:spAutoFit/>
          </a:bodyPr>
          <a:lstStyle/>
          <a:p>
            <a:pPr algn="ctr"/>
            <a:r>
              <a:rPr lang="it-IT" sz="2400" b="1"/>
              <a:t>Come si formano i disaccaridi?</a:t>
            </a:r>
          </a:p>
        </p:txBody>
      </p:sp>
      <p:grpSp>
        <p:nvGrpSpPr>
          <p:cNvPr id="2" name="Group 71"/>
          <p:cNvGrpSpPr>
            <a:grpSpLocks/>
          </p:cNvGrpSpPr>
          <p:nvPr/>
        </p:nvGrpSpPr>
        <p:grpSpPr bwMode="auto">
          <a:xfrm>
            <a:off x="107950" y="1250950"/>
            <a:ext cx="2089150" cy="936625"/>
            <a:chOff x="68" y="788"/>
            <a:chExt cx="1316" cy="590"/>
          </a:xfrm>
        </p:grpSpPr>
        <p:sp>
          <p:nvSpPr>
            <p:cNvPr id="26630" name="AutoShape 6"/>
            <p:cNvSpPr>
              <a:spLocks noChangeArrowheads="1"/>
            </p:cNvSpPr>
            <p:nvPr/>
          </p:nvSpPr>
          <p:spPr bwMode="auto">
            <a:xfrm>
              <a:off x="68" y="788"/>
              <a:ext cx="817" cy="590"/>
            </a:xfrm>
            <a:prstGeom prst="hexagon">
              <a:avLst>
                <a:gd name="adj" fmla="val 34619"/>
                <a:gd name="vf" fmla="val 115470"/>
              </a:avLst>
            </a:prstGeom>
            <a:solidFill>
              <a:srgbClr val="FFFF00"/>
            </a:solidFill>
            <a:ln w="9525">
              <a:solidFill>
                <a:schemeClr val="tx1"/>
              </a:solidFill>
              <a:miter lim="800000"/>
              <a:headEnd/>
              <a:tailEnd/>
            </a:ln>
            <a:effectLst/>
          </p:spPr>
          <p:txBody>
            <a:bodyPr wrap="none" anchor="ctr"/>
            <a:lstStyle/>
            <a:p>
              <a:pPr algn="ctr"/>
              <a:r>
                <a:rPr lang="it-IT" b="1"/>
                <a:t>Glucosio</a:t>
              </a:r>
            </a:p>
          </p:txBody>
        </p:sp>
        <p:sp>
          <p:nvSpPr>
            <p:cNvPr id="26631" name="Text Box 7"/>
            <p:cNvSpPr txBox="1">
              <a:spLocks noChangeArrowheads="1"/>
            </p:cNvSpPr>
            <p:nvPr/>
          </p:nvSpPr>
          <p:spPr bwMode="auto">
            <a:xfrm>
              <a:off x="1042" y="940"/>
              <a:ext cx="342" cy="231"/>
            </a:xfrm>
            <a:prstGeom prst="rect">
              <a:avLst/>
            </a:prstGeom>
            <a:solidFill>
              <a:srgbClr val="FFFF00"/>
            </a:solidFill>
            <a:ln w="9525">
              <a:noFill/>
              <a:miter lim="800000"/>
              <a:headEnd/>
              <a:tailEnd/>
            </a:ln>
            <a:effectLst/>
          </p:spPr>
          <p:txBody>
            <a:bodyPr wrap="none">
              <a:spAutoFit/>
            </a:bodyPr>
            <a:lstStyle/>
            <a:p>
              <a:r>
                <a:rPr lang="it-IT" sz="1800" b="1"/>
                <a:t>OH</a:t>
              </a:r>
            </a:p>
          </p:txBody>
        </p:sp>
        <p:sp>
          <p:nvSpPr>
            <p:cNvPr id="26632" name="Line 8"/>
            <p:cNvSpPr>
              <a:spLocks noChangeShapeType="1"/>
            </p:cNvSpPr>
            <p:nvPr/>
          </p:nvSpPr>
          <p:spPr bwMode="auto">
            <a:xfrm>
              <a:off x="894" y="1078"/>
              <a:ext cx="181" cy="0"/>
            </a:xfrm>
            <a:prstGeom prst="line">
              <a:avLst/>
            </a:prstGeom>
            <a:noFill/>
            <a:ln w="9525">
              <a:solidFill>
                <a:schemeClr val="tx1"/>
              </a:solidFill>
              <a:round/>
              <a:headEnd/>
              <a:tailEnd/>
            </a:ln>
            <a:effectLst/>
          </p:spPr>
          <p:txBody>
            <a:bodyPr/>
            <a:lstStyle/>
            <a:p>
              <a:endParaRPr lang="it-IT"/>
            </a:p>
          </p:txBody>
        </p:sp>
      </p:grpSp>
      <p:grpSp>
        <p:nvGrpSpPr>
          <p:cNvPr id="3" name="Group 72"/>
          <p:cNvGrpSpPr>
            <a:grpSpLocks/>
          </p:cNvGrpSpPr>
          <p:nvPr/>
        </p:nvGrpSpPr>
        <p:grpSpPr bwMode="auto">
          <a:xfrm>
            <a:off x="2300288" y="1250950"/>
            <a:ext cx="2055812" cy="936625"/>
            <a:chOff x="1449" y="788"/>
            <a:chExt cx="1295" cy="590"/>
          </a:xfrm>
        </p:grpSpPr>
        <p:sp>
          <p:nvSpPr>
            <p:cNvPr id="26629" name="AutoShape 5"/>
            <p:cNvSpPr>
              <a:spLocks noChangeArrowheads="1"/>
            </p:cNvSpPr>
            <p:nvPr/>
          </p:nvSpPr>
          <p:spPr bwMode="auto">
            <a:xfrm>
              <a:off x="1927" y="788"/>
              <a:ext cx="817" cy="590"/>
            </a:xfrm>
            <a:prstGeom prst="hexagon">
              <a:avLst>
                <a:gd name="adj" fmla="val 34619"/>
                <a:gd name="vf" fmla="val 115470"/>
              </a:avLst>
            </a:prstGeom>
            <a:solidFill>
              <a:srgbClr val="FF33CC"/>
            </a:solidFill>
            <a:ln w="9525">
              <a:solidFill>
                <a:schemeClr val="tx1"/>
              </a:solidFill>
              <a:miter lim="800000"/>
              <a:headEnd/>
              <a:tailEnd/>
            </a:ln>
            <a:effectLst/>
          </p:spPr>
          <p:txBody>
            <a:bodyPr wrap="none" anchor="ctr"/>
            <a:lstStyle/>
            <a:p>
              <a:pPr algn="ctr"/>
              <a:r>
                <a:rPr lang="it-IT" b="1"/>
                <a:t>Fruttosio</a:t>
              </a:r>
            </a:p>
          </p:txBody>
        </p:sp>
        <p:sp>
          <p:nvSpPr>
            <p:cNvPr id="26633" name="Text Box 9"/>
            <p:cNvSpPr txBox="1">
              <a:spLocks noChangeArrowheads="1"/>
            </p:cNvSpPr>
            <p:nvPr/>
          </p:nvSpPr>
          <p:spPr bwMode="auto">
            <a:xfrm>
              <a:off x="1449" y="959"/>
              <a:ext cx="342" cy="231"/>
            </a:xfrm>
            <a:prstGeom prst="rect">
              <a:avLst/>
            </a:prstGeom>
            <a:solidFill>
              <a:srgbClr val="FF33CC"/>
            </a:solidFill>
            <a:ln w="9525">
              <a:noFill/>
              <a:miter lim="800000"/>
              <a:headEnd/>
              <a:tailEnd/>
            </a:ln>
            <a:effectLst/>
          </p:spPr>
          <p:txBody>
            <a:bodyPr wrap="none">
              <a:spAutoFit/>
            </a:bodyPr>
            <a:lstStyle/>
            <a:p>
              <a:r>
                <a:rPr lang="it-IT" sz="1800" b="1"/>
                <a:t>HO</a:t>
              </a:r>
            </a:p>
          </p:txBody>
        </p:sp>
        <p:sp>
          <p:nvSpPr>
            <p:cNvPr id="26634" name="Line 10"/>
            <p:cNvSpPr>
              <a:spLocks noChangeShapeType="1"/>
            </p:cNvSpPr>
            <p:nvPr/>
          </p:nvSpPr>
          <p:spPr bwMode="auto">
            <a:xfrm>
              <a:off x="1741" y="1088"/>
              <a:ext cx="181" cy="0"/>
            </a:xfrm>
            <a:prstGeom prst="line">
              <a:avLst/>
            </a:prstGeom>
            <a:noFill/>
            <a:ln w="9525">
              <a:solidFill>
                <a:schemeClr val="tx1"/>
              </a:solidFill>
              <a:round/>
              <a:headEnd/>
              <a:tailEnd/>
            </a:ln>
            <a:effectLst/>
          </p:spPr>
          <p:txBody>
            <a:bodyPr/>
            <a:lstStyle/>
            <a:p>
              <a:endParaRPr lang="it-IT"/>
            </a:p>
          </p:txBody>
        </p:sp>
      </p:grpSp>
      <p:sp>
        <p:nvSpPr>
          <p:cNvPr id="26641" name="Line 17"/>
          <p:cNvSpPr>
            <a:spLocks noChangeShapeType="1"/>
          </p:cNvSpPr>
          <p:nvPr/>
        </p:nvSpPr>
        <p:spPr bwMode="auto">
          <a:xfrm>
            <a:off x="5580063" y="1971675"/>
            <a:ext cx="71437" cy="71438"/>
          </a:xfrm>
          <a:prstGeom prst="line">
            <a:avLst/>
          </a:prstGeom>
          <a:noFill/>
          <a:ln w="9525">
            <a:solidFill>
              <a:schemeClr val="tx1"/>
            </a:solidFill>
            <a:round/>
            <a:headEnd/>
            <a:tailEnd type="triangle" w="med" len="med"/>
          </a:ln>
          <a:effectLst/>
        </p:spPr>
        <p:txBody>
          <a:bodyPr/>
          <a:lstStyle/>
          <a:p>
            <a:endParaRPr lang="it-IT"/>
          </a:p>
        </p:txBody>
      </p:sp>
      <p:grpSp>
        <p:nvGrpSpPr>
          <p:cNvPr id="4" name="Group 73"/>
          <p:cNvGrpSpPr>
            <a:grpSpLocks/>
          </p:cNvGrpSpPr>
          <p:nvPr/>
        </p:nvGrpSpPr>
        <p:grpSpPr bwMode="auto">
          <a:xfrm>
            <a:off x="1692275" y="765175"/>
            <a:ext cx="4464050" cy="1719263"/>
            <a:chOff x="1066" y="482"/>
            <a:chExt cx="2812" cy="1083"/>
          </a:xfrm>
        </p:grpSpPr>
        <p:sp>
          <p:nvSpPr>
            <p:cNvPr id="26635" name="Line 11"/>
            <p:cNvSpPr>
              <a:spLocks noChangeShapeType="1"/>
            </p:cNvSpPr>
            <p:nvPr/>
          </p:nvSpPr>
          <p:spPr bwMode="auto">
            <a:xfrm>
              <a:off x="2842" y="1060"/>
              <a:ext cx="793" cy="10"/>
            </a:xfrm>
            <a:prstGeom prst="line">
              <a:avLst/>
            </a:prstGeom>
            <a:noFill/>
            <a:ln w="9525">
              <a:solidFill>
                <a:schemeClr val="tx1"/>
              </a:solidFill>
              <a:round/>
              <a:headEnd/>
              <a:tailEnd type="triangle" w="med" len="med"/>
            </a:ln>
            <a:effectLst/>
          </p:spPr>
          <p:txBody>
            <a:bodyPr/>
            <a:lstStyle/>
            <a:p>
              <a:endParaRPr lang="it-IT"/>
            </a:p>
          </p:txBody>
        </p:sp>
        <p:sp>
          <p:nvSpPr>
            <p:cNvPr id="26643" name="Text Box 19"/>
            <p:cNvSpPr txBox="1">
              <a:spLocks noChangeArrowheads="1"/>
            </p:cNvSpPr>
            <p:nvPr/>
          </p:nvSpPr>
          <p:spPr bwMode="auto">
            <a:xfrm>
              <a:off x="2653" y="482"/>
              <a:ext cx="1225" cy="442"/>
            </a:xfrm>
            <a:prstGeom prst="rect">
              <a:avLst/>
            </a:prstGeom>
            <a:noFill/>
            <a:ln w="9525">
              <a:noFill/>
              <a:miter lim="800000"/>
              <a:headEnd/>
              <a:tailEnd/>
            </a:ln>
            <a:effectLst/>
          </p:spPr>
          <p:txBody>
            <a:bodyPr>
              <a:spAutoFit/>
            </a:bodyPr>
            <a:lstStyle/>
            <a:p>
              <a:r>
                <a:rPr lang="it-IT" b="1">
                  <a:solidFill>
                    <a:srgbClr val="FF0000"/>
                  </a:solidFill>
                </a:rPr>
                <a:t>Reazione di condensazione</a:t>
              </a:r>
            </a:p>
          </p:txBody>
        </p:sp>
        <p:sp>
          <p:nvSpPr>
            <p:cNvPr id="26639" name="Oval 15"/>
            <p:cNvSpPr>
              <a:spLocks noChangeArrowheads="1"/>
            </p:cNvSpPr>
            <p:nvPr/>
          </p:nvSpPr>
          <p:spPr bwMode="auto">
            <a:xfrm>
              <a:off x="1066" y="833"/>
              <a:ext cx="544" cy="454"/>
            </a:xfrm>
            <a:prstGeom prst="ellipse">
              <a:avLst/>
            </a:prstGeom>
            <a:noFill/>
            <a:ln w="28575">
              <a:solidFill>
                <a:srgbClr val="FF0000"/>
              </a:solidFill>
              <a:round/>
              <a:headEnd/>
              <a:tailEnd/>
            </a:ln>
            <a:effectLst/>
          </p:spPr>
          <p:txBody>
            <a:bodyPr wrap="none" anchor="ctr"/>
            <a:lstStyle/>
            <a:p>
              <a:endParaRPr lang="it-IT"/>
            </a:p>
          </p:txBody>
        </p:sp>
        <p:sp>
          <p:nvSpPr>
            <p:cNvPr id="26640" name="Freeform 16"/>
            <p:cNvSpPr>
              <a:spLocks/>
            </p:cNvSpPr>
            <p:nvPr/>
          </p:nvSpPr>
          <p:spPr bwMode="auto">
            <a:xfrm>
              <a:off x="3061" y="1030"/>
              <a:ext cx="454" cy="212"/>
            </a:xfrm>
            <a:custGeom>
              <a:avLst/>
              <a:gdLst/>
              <a:ahLst/>
              <a:cxnLst>
                <a:cxn ang="0">
                  <a:pos x="0" y="30"/>
                </a:cxn>
                <a:cxn ang="0">
                  <a:pos x="227" y="30"/>
                </a:cxn>
                <a:cxn ang="0">
                  <a:pos x="454" y="212"/>
                </a:cxn>
              </a:cxnLst>
              <a:rect l="0" t="0" r="r" b="b"/>
              <a:pathLst>
                <a:path w="454" h="212">
                  <a:moveTo>
                    <a:pt x="0" y="30"/>
                  </a:moveTo>
                  <a:cubicBezTo>
                    <a:pt x="75" y="15"/>
                    <a:pt x="151" y="0"/>
                    <a:pt x="227" y="30"/>
                  </a:cubicBezTo>
                  <a:cubicBezTo>
                    <a:pt x="303" y="60"/>
                    <a:pt x="416" y="174"/>
                    <a:pt x="454" y="212"/>
                  </a:cubicBezTo>
                </a:path>
              </a:pathLst>
            </a:custGeom>
            <a:noFill/>
            <a:ln w="9525">
              <a:solidFill>
                <a:schemeClr val="tx1"/>
              </a:solidFill>
              <a:round/>
              <a:headEnd/>
              <a:tailEnd/>
            </a:ln>
            <a:effectLst/>
          </p:spPr>
          <p:txBody>
            <a:bodyPr/>
            <a:lstStyle/>
            <a:p>
              <a:endParaRPr lang="it-IT"/>
            </a:p>
          </p:txBody>
        </p:sp>
        <p:sp>
          <p:nvSpPr>
            <p:cNvPr id="26642" name="Text Box 18"/>
            <p:cNvSpPr txBox="1">
              <a:spLocks noChangeArrowheads="1"/>
            </p:cNvSpPr>
            <p:nvPr/>
          </p:nvSpPr>
          <p:spPr bwMode="auto">
            <a:xfrm>
              <a:off x="3321" y="1257"/>
              <a:ext cx="401" cy="231"/>
            </a:xfrm>
            <a:prstGeom prst="rect">
              <a:avLst/>
            </a:prstGeom>
            <a:noFill/>
            <a:ln w="9525">
              <a:noFill/>
              <a:miter lim="800000"/>
              <a:headEnd/>
              <a:tailEnd/>
            </a:ln>
            <a:effectLst/>
          </p:spPr>
          <p:txBody>
            <a:bodyPr wrap="none">
              <a:spAutoFit/>
            </a:bodyPr>
            <a:lstStyle/>
            <a:p>
              <a:r>
                <a:rPr lang="it-IT" sz="1800" b="1">
                  <a:solidFill>
                    <a:srgbClr val="FF0000"/>
                  </a:solidFill>
                </a:rPr>
                <a:t>H</a:t>
              </a:r>
              <a:r>
                <a:rPr lang="it-IT" sz="1800" b="1" baseline="-25000">
                  <a:solidFill>
                    <a:srgbClr val="FF0000"/>
                  </a:solidFill>
                </a:rPr>
                <a:t>2</a:t>
              </a:r>
              <a:r>
                <a:rPr lang="it-IT" sz="1800" b="1">
                  <a:solidFill>
                    <a:srgbClr val="FF0000"/>
                  </a:solidFill>
                </a:rPr>
                <a:t>O</a:t>
              </a:r>
            </a:p>
          </p:txBody>
        </p:sp>
        <p:sp>
          <p:nvSpPr>
            <p:cNvPr id="26645" name="Oval 21"/>
            <p:cNvSpPr>
              <a:spLocks noChangeArrowheads="1"/>
            </p:cNvSpPr>
            <p:nvPr/>
          </p:nvSpPr>
          <p:spPr bwMode="auto">
            <a:xfrm>
              <a:off x="3198" y="1202"/>
              <a:ext cx="635" cy="363"/>
            </a:xfrm>
            <a:prstGeom prst="ellipse">
              <a:avLst/>
            </a:prstGeom>
            <a:noFill/>
            <a:ln w="28575">
              <a:solidFill>
                <a:srgbClr val="FF0000"/>
              </a:solidFill>
              <a:round/>
              <a:headEnd/>
              <a:tailEnd/>
            </a:ln>
            <a:effectLst/>
          </p:spPr>
          <p:txBody>
            <a:bodyPr wrap="none" anchor="ctr"/>
            <a:lstStyle/>
            <a:p>
              <a:endParaRPr lang="it-IT"/>
            </a:p>
          </p:txBody>
        </p:sp>
      </p:grpSp>
      <p:grpSp>
        <p:nvGrpSpPr>
          <p:cNvPr id="5" name="Group 84"/>
          <p:cNvGrpSpPr>
            <a:grpSpLocks/>
          </p:cNvGrpSpPr>
          <p:nvPr/>
        </p:nvGrpSpPr>
        <p:grpSpPr bwMode="auto">
          <a:xfrm>
            <a:off x="109538" y="2987675"/>
            <a:ext cx="2089150" cy="936625"/>
            <a:chOff x="69" y="1882"/>
            <a:chExt cx="1316" cy="590"/>
          </a:xfrm>
        </p:grpSpPr>
        <p:sp>
          <p:nvSpPr>
            <p:cNvPr id="26652" name="AutoShape 28"/>
            <p:cNvSpPr>
              <a:spLocks noChangeArrowheads="1"/>
            </p:cNvSpPr>
            <p:nvPr/>
          </p:nvSpPr>
          <p:spPr bwMode="auto">
            <a:xfrm>
              <a:off x="69" y="1882"/>
              <a:ext cx="817" cy="590"/>
            </a:xfrm>
            <a:prstGeom prst="hexagon">
              <a:avLst>
                <a:gd name="adj" fmla="val 34619"/>
                <a:gd name="vf" fmla="val 115470"/>
              </a:avLst>
            </a:prstGeom>
            <a:solidFill>
              <a:srgbClr val="FFFF00"/>
            </a:solidFill>
            <a:ln w="9525">
              <a:solidFill>
                <a:schemeClr val="tx1"/>
              </a:solidFill>
              <a:miter lim="800000"/>
              <a:headEnd/>
              <a:tailEnd/>
            </a:ln>
            <a:effectLst/>
          </p:spPr>
          <p:txBody>
            <a:bodyPr wrap="none" anchor="ctr"/>
            <a:lstStyle/>
            <a:p>
              <a:pPr algn="ctr"/>
              <a:r>
                <a:rPr lang="it-IT" b="1"/>
                <a:t>Glucosio</a:t>
              </a:r>
            </a:p>
          </p:txBody>
        </p:sp>
        <p:sp>
          <p:nvSpPr>
            <p:cNvPr id="26653" name="Text Box 29"/>
            <p:cNvSpPr txBox="1">
              <a:spLocks noChangeArrowheads="1"/>
            </p:cNvSpPr>
            <p:nvPr/>
          </p:nvSpPr>
          <p:spPr bwMode="auto">
            <a:xfrm>
              <a:off x="1043" y="2034"/>
              <a:ext cx="342" cy="231"/>
            </a:xfrm>
            <a:prstGeom prst="rect">
              <a:avLst/>
            </a:prstGeom>
            <a:solidFill>
              <a:srgbClr val="FFFF00"/>
            </a:solidFill>
            <a:ln w="9525">
              <a:noFill/>
              <a:miter lim="800000"/>
              <a:headEnd/>
              <a:tailEnd/>
            </a:ln>
            <a:effectLst/>
          </p:spPr>
          <p:txBody>
            <a:bodyPr wrap="none">
              <a:spAutoFit/>
            </a:bodyPr>
            <a:lstStyle/>
            <a:p>
              <a:r>
                <a:rPr lang="it-IT" sz="1800" b="1"/>
                <a:t>OH</a:t>
              </a:r>
            </a:p>
          </p:txBody>
        </p:sp>
        <p:sp>
          <p:nvSpPr>
            <p:cNvPr id="26654" name="Line 30"/>
            <p:cNvSpPr>
              <a:spLocks noChangeShapeType="1"/>
            </p:cNvSpPr>
            <p:nvPr/>
          </p:nvSpPr>
          <p:spPr bwMode="auto">
            <a:xfrm>
              <a:off x="895" y="2172"/>
              <a:ext cx="181" cy="0"/>
            </a:xfrm>
            <a:prstGeom prst="line">
              <a:avLst/>
            </a:prstGeom>
            <a:noFill/>
            <a:ln w="9525">
              <a:solidFill>
                <a:schemeClr val="tx1"/>
              </a:solidFill>
              <a:round/>
              <a:headEnd/>
              <a:tailEnd/>
            </a:ln>
            <a:effectLst/>
          </p:spPr>
          <p:txBody>
            <a:bodyPr/>
            <a:lstStyle/>
            <a:p>
              <a:endParaRPr lang="it-IT"/>
            </a:p>
          </p:txBody>
        </p:sp>
      </p:grpSp>
      <p:grpSp>
        <p:nvGrpSpPr>
          <p:cNvPr id="6" name="Group 85"/>
          <p:cNvGrpSpPr>
            <a:grpSpLocks/>
          </p:cNvGrpSpPr>
          <p:nvPr/>
        </p:nvGrpSpPr>
        <p:grpSpPr bwMode="auto">
          <a:xfrm>
            <a:off x="2300288" y="2987675"/>
            <a:ext cx="2055812" cy="936625"/>
            <a:chOff x="1449" y="1882"/>
            <a:chExt cx="1295" cy="590"/>
          </a:xfrm>
        </p:grpSpPr>
        <p:sp>
          <p:nvSpPr>
            <p:cNvPr id="26656" name="AutoShape 32"/>
            <p:cNvSpPr>
              <a:spLocks noChangeArrowheads="1"/>
            </p:cNvSpPr>
            <p:nvPr/>
          </p:nvSpPr>
          <p:spPr bwMode="auto">
            <a:xfrm>
              <a:off x="1927" y="1882"/>
              <a:ext cx="817" cy="590"/>
            </a:xfrm>
            <a:prstGeom prst="hexagon">
              <a:avLst>
                <a:gd name="adj" fmla="val 34619"/>
                <a:gd name="vf" fmla="val 115470"/>
              </a:avLst>
            </a:prstGeom>
            <a:solidFill>
              <a:srgbClr val="FFFF00"/>
            </a:solidFill>
            <a:ln w="9525">
              <a:solidFill>
                <a:schemeClr val="tx1"/>
              </a:solidFill>
              <a:miter lim="800000"/>
              <a:headEnd/>
              <a:tailEnd/>
            </a:ln>
            <a:effectLst/>
          </p:spPr>
          <p:txBody>
            <a:bodyPr wrap="none" anchor="ctr"/>
            <a:lstStyle/>
            <a:p>
              <a:pPr algn="ctr"/>
              <a:r>
                <a:rPr lang="it-IT" b="1"/>
                <a:t>Glucosio</a:t>
              </a:r>
            </a:p>
          </p:txBody>
        </p:sp>
        <p:sp>
          <p:nvSpPr>
            <p:cNvPr id="26657" name="Text Box 33"/>
            <p:cNvSpPr txBox="1">
              <a:spLocks noChangeArrowheads="1"/>
            </p:cNvSpPr>
            <p:nvPr/>
          </p:nvSpPr>
          <p:spPr bwMode="auto">
            <a:xfrm>
              <a:off x="1449" y="2053"/>
              <a:ext cx="342" cy="231"/>
            </a:xfrm>
            <a:prstGeom prst="rect">
              <a:avLst/>
            </a:prstGeom>
            <a:solidFill>
              <a:srgbClr val="FFFF00"/>
            </a:solidFill>
            <a:ln w="9525">
              <a:noFill/>
              <a:miter lim="800000"/>
              <a:headEnd/>
              <a:tailEnd/>
            </a:ln>
            <a:effectLst/>
          </p:spPr>
          <p:txBody>
            <a:bodyPr wrap="none">
              <a:spAutoFit/>
            </a:bodyPr>
            <a:lstStyle/>
            <a:p>
              <a:r>
                <a:rPr lang="it-IT" sz="1800" b="1"/>
                <a:t>HO</a:t>
              </a:r>
            </a:p>
          </p:txBody>
        </p:sp>
        <p:sp>
          <p:nvSpPr>
            <p:cNvPr id="26658" name="Line 34"/>
            <p:cNvSpPr>
              <a:spLocks noChangeShapeType="1"/>
            </p:cNvSpPr>
            <p:nvPr/>
          </p:nvSpPr>
          <p:spPr bwMode="auto">
            <a:xfrm>
              <a:off x="1741" y="2182"/>
              <a:ext cx="181" cy="0"/>
            </a:xfrm>
            <a:prstGeom prst="line">
              <a:avLst/>
            </a:prstGeom>
            <a:noFill/>
            <a:ln w="9525">
              <a:solidFill>
                <a:schemeClr val="tx1"/>
              </a:solidFill>
              <a:round/>
              <a:headEnd/>
              <a:tailEnd/>
            </a:ln>
            <a:effectLst/>
          </p:spPr>
          <p:txBody>
            <a:bodyPr/>
            <a:lstStyle/>
            <a:p>
              <a:endParaRPr lang="it-IT"/>
            </a:p>
          </p:txBody>
        </p:sp>
      </p:grpSp>
      <p:sp>
        <p:nvSpPr>
          <p:cNvPr id="26670" name="Line 46"/>
          <p:cNvSpPr>
            <a:spLocks noChangeShapeType="1"/>
          </p:cNvSpPr>
          <p:nvPr/>
        </p:nvSpPr>
        <p:spPr bwMode="auto">
          <a:xfrm>
            <a:off x="5580063" y="3717925"/>
            <a:ext cx="71437" cy="71438"/>
          </a:xfrm>
          <a:prstGeom prst="line">
            <a:avLst/>
          </a:prstGeom>
          <a:noFill/>
          <a:ln w="9525">
            <a:solidFill>
              <a:schemeClr val="tx1"/>
            </a:solidFill>
            <a:round/>
            <a:headEnd/>
            <a:tailEnd type="triangle" w="med" len="med"/>
          </a:ln>
          <a:effectLst/>
        </p:spPr>
        <p:txBody>
          <a:bodyPr/>
          <a:lstStyle/>
          <a:p>
            <a:endParaRPr lang="it-IT"/>
          </a:p>
        </p:txBody>
      </p:sp>
      <p:grpSp>
        <p:nvGrpSpPr>
          <p:cNvPr id="7" name="Group 86"/>
          <p:cNvGrpSpPr>
            <a:grpSpLocks/>
          </p:cNvGrpSpPr>
          <p:nvPr/>
        </p:nvGrpSpPr>
        <p:grpSpPr bwMode="auto">
          <a:xfrm>
            <a:off x="1692275" y="2501900"/>
            <a:ext cx="4465638" cy="1728788"/>
            <a:chOff x="1066" y="1576"/>
            <a:chExt cx="2813" cy="1089"/>
          </a:xfrm>
        </p:grpSpPr>
        <p:sp>
          <p:nvSpPr>
            <p:cNvPr id="26660" name="Line 36"/>
            <p:cNvSpPr>
              <a:spLocks noChangeShapeType="1"/>
            </p:cNvSpPr>
            <p:nvPr/>
          </p:nvSpPr>
          <p:spPr bwMode="auto">
            <a:xfrm>
              <a:off x="2843" y="2154"/>
              <a:ext cx="793" cy="10"/>
            </a:xfrm>
            <a:prstGeom prst="line">
              <a:avLst/>
            </a:prstGeom>
            <a:noFill/>
            <a:ln w="9525">
              <a:solidFill>
                <a:schemeClr val="tx1"/>
              </a:solidFill>
              <a:round/>
              <a:headEnd/>
              <a:tailEnd type="triangle" w="med" len="med"/>
            </a:ln>
            <a:effectLst/>
          </p:spPr>
          <p:txBody>
            <a:bodyPr/>
            <a:lstStyle/>
            <a:p>
              <a:endParaRPr lang="it-IT"/>
            </a:p>
          </p:txBody>
        </p:sp>
        <p:sp>
          <p:nvSpPr>
            <p:cNvPr id="26661" name="Text Box 37"/>
            <p:cNvSpPr txBox="1">
              <a:spLocks noChangeArrowheads="1"/>
            </p:cNvSpPr>
            <p:nvPr/>
          </p:nvSpPr>
          <p:spPr bwMode="auto">
            <a:xfrm>
              <a:off x="2654" y="1576"/>
              <a:ext cx="1225" cy="442"/>
            </a:xfrm>
            <a:prstGeom prst="rect">
              <a:avLst/>
            </a:prstGeom>
            <a:noFill/>
            <a:ln w="9525">
              <a:noFill/>
              <a:miter lim="800000"/>
              <a:headEnd/>
              <a:tailEnd/>
            </a:ln>
            <a:effectLst/>
          </p:spPr>
          <p:txBody>
            <a:bodyPr>
              <a:spAutoFit/>
            </a:bodyPr>
            <a:lstStyle/>
            <a:p>
              <a:r>
                <a:rPr lang="it-IT" b="1">
                  <a:solidFill>
                    <a:srgbClr val="FF0000"/>
                  </a:solidFill>
                </a:rPr>
                <a:t>Reazione di condensazione</a:t>
              </a:r>
            </a:p>
          </p:txBody>
        </p:sp>
        <p:sp>
          <p:nvSpPr>
            <p:cNvPr id="26668" name="Oval 44"/>
            <p:cNvSpPr>
              <a:spLocks noChangeArrowheads="1"/>
            </p:cNvSpPr>
            <p:nvPr/>
          </p:nvSpPr>
          <p:spPr bwMode="auto">
            <a:xfrm>
              <a:off x="1066" y="1933"/>
              <a:ext cx="544" cy="454"/>
            </a:xfrm>
            <a:prstGeom prst="ellipse">
              <a:avLst/>
            </a:prstGeom>
            <a:noFill/>
            <a:ln w="28575">
              <a:solidFill>
                <a:srgbClr val="FF0000"/>
              </a:solidFill>
              <a:round/>
              <a:headEnd/>
              <a:tailEnd/>
            </a:ln>
            <a:effectLst/>
          </p:spPr>
          <p:txBody>
            <a:bodyPr wrap="none" anchor="ctr"/>
            <a:lstStyle/>
            <a:p>
              <a:endParaRPr lang="it-IT"/>
            </a:p>
          </p:txBody>
        </p:sp>
        <p:sp>
          <p:nvSpPr>
            <p:cNvPr id="26669" name="Freeform 45"/>
            <p:cNvSpPr>
              <a:spLocks/>
            </p:cNvSpPr>
            <p:nvPr/>
          </p:nvSpPr>
          <p:spPr bwMode="auto">
            <a:xfrm>
              <a:off x="3061" y="2130"/>
              <a:ext cx="454" cy="212"/>
            </a:xfrm>
            <a:custGeom>
              <a:avLst/>
              <a:gdLst/>
              <a:ahLst/>
              <a:cxnLst>
                <a:cxn ang="0">
                  <a:pos x="0" y="30"/>
                </a:cxn>
                <a:cxn ang="0">
                  <a:pos x="227" y="30"/>
                </a:cxn>
                <a:cxn ang="0">
                  <a:pos x="454" y="212"/>
                </a:cxn>
              </a:cxnLst>
              <a:rect l="0" t="0" r="r" b="b"/>
              <a:pathLst>
                <a:path w="454" h="212">
                  <a:moveTo>
                    <a:pt x="0" y="30"/>
                  </a:moveTo>
                  <a:cubicBezTo>
                    <a:pt x="75" y="15"/>
                    <a:pt x="151" y="0"/>
                    <a:pt x="227" y="30"/>
                  </a:cubicBezTo>
                  <a:cubicBezTo>
                    <a:pt x="303" y="60"/>
                    <a:pt x="416" y="174"/>
                    <a:pt x="454" y="212"/>
                  </a:cubicBezTo>
                </a:path>
              </a:pathLst>
            </a:custGeom>
            <a:noFill/>
            <a:ln w="9525">
              <a:solidFill>
                <a:schemeClr val="tx1"/>
              </a:solidFill>
              <a:round/>
              <a:headEnd/>
              <a:tailEnd/>
            </a:ln>
            <a:effectLst/>
          </p:spPr>
          <p:txBody>
            <a:bodyPr/>
            <a:lstStyle/>
            <a:p>
              <a:endParaRPr lang="it-IT"/>
            </a:p>
          </p:txBody>
        </p:sp>
        <p:sp>
          <p:nvSpPr>
            <p:cNvPr id="26671" name="Text Box 47"/>
            <p:cNvSpPr txBox="1">
              <a:spLocks noChangeArrowheads="1"/>
            </p:cNvSpPr>
            <p:nvPr/>
          </p:nvSpPr>
          <p:spPr bwMode="auto">
            <a:xfrm>
              <a:off x="3321" y="2357"/>
              <a:ext cx="401" cy="231"/>
            </a:xfrm>
            <a:prstGeom prst="rect">
              <a:avLst/>
            </a:prstGeom>
            <a:noFill/>
            <a:ln w="9525">
              <a:noFill/>
              <a:miter lim="800000"/>
              <a:headEnd/>
              <a:tailEnd/>
            </a:ln>
            <a:effectLst/>
          </p:spPr>
          <p:txBody>
            <a:bodyPr wrap="none">
              <a:spAutoFit/>
            </a:bodyPr>
            <a:lstStyle/>
            <a:p>
              <a:r>
                <a:rPr lang="it-IT" sz="1800" b="1">
                  <a:solidFill>
                    <a:srgbClr val="FF0000"/>
                  </a:solidFill>
                </a:rPr>
                <a:t>H</a:t>
              </a:r>
              <a:r>
                <a:rPr lang="it-IT" sz="1800" b="1" baseline="-25000">
                  <a:solidFill>
                    <a:srgbClr val="FF0000"/>
                  </a:solidFill>
                </a:rPr>
                <a:t>2</a:t>
              </a:r>
              <a:r>
                <a:rPr lang="it-IT" sz="1800" b="1">
                  <a:solidFill>
                    <a:srgbClr val="FF0000"/>
                  </a:solidFill>
                </a:rPr>
                <a:t>O</a:t>
              </a:r>
            </a:p>
          </p:txBody>
        </p:sp>
        <p:sp>
          <p:nvSpPr>
            <p:cNvPr id="26672" name="Oval 48"/>
            <p:cNvSpPr>
              <a:spLocks noChangeArrowheads="1"/>
            </p:cNvSpPr>
            <p:nvPr/>
          </p:nvSpPr>
          <p:spPr bwMode="auto">
            <a:xfrm>
              <a:off x="3198" y="2302"/>
              <a:ext cx="635" cy="363"/>
            </a:xfrm>
            <a:prstGeom prst="ellipse">
              <a:avLst/>
            </a:prstGeom>
            <a:noFill/>
            <a:ln w="28575">
              <a:solidFill>
                <a:srgbClr val="FF0000"/>
              </a:solidFill>
              <a:round/>
              <a:headEnd/>
              <a:tailEnd/>
            </a:ln>
            <a:effectLst/>
          </p:spPr>
          <p:txBody>
            <a:bodyPr wrap="none" anchor="ctr"/>
            <a:lstStyle/>
            <a:p>
              <a:endParaRPr lang="it-IT"/>
            </a:p>
          </p:txBody>
        </p:sp>
      </p:grpSp>
      <p:grpSp>
        <p:nvGrpSpPr>
          <p:cNvPr id="8" name="Group 89"/>
          <p:cNvGrpSpPr>
            <a:grpSpLocks/>
          </p:cNvGrpSpPr>
          <p:nvPr/>
        </p:nvGrpSpPr>
        <p:grpSpPr bwMode="auto">
          <a:xfrm>
            <a:off x="109538" y="5003800"/>
            <a:ext cx="2089150" cy="936625"/>
            <a:chOff x="69" y="3152"/>
            <a:chExt cx="1316" cy="590"/>
          </a:xfrm>
        </p:grpSpPr>
        <p:sp>
          <p:nvSpPr>
            <p:cNvPr id="26674" name="AutoShape 50"/>
            <p:cNvSpPr>
              <a:spLocks noChangeArrowheads="1"/>
            </p:cNvSpPr>
            <p:nvPr/>
          </p:nvSpPr>
          <p:spPr bwMode="auto">
            <a:xfrm>
              <a:off x="69" y="3152"/>
              <a:ext cx="817" cy="590"/>
            </a:xfrm>
            <a:prstGeom prst="hexagon">
              <a:avLst>
                <a:gd name="adj" fmla="val 34619"/>
                <a:gd name="vf" fmla="val 115470"/>
              </a:avLst>
            </a:prstGeom>
            <a:solidFill>
              <a:srgbClr val="FFFF00"/>
            </a:solidFill>
            <a:ln w="9525">
              <a:solidFill>
                <a:schemeClr val="tx1"/>
              </a:solidFill>
              <a:miter lim="800000"/>
              <a:headEnd/>
              <a:tailEnd/>
            </a:ln>
            <a:effectLst/>
          </p:spPr>
          <p:txBody>
            <a:bodyPr wrap="none" anchor="ctr"/>
            <a:lstStyle/>
            <a:p>
              <a:pPr algn="ctr"/>
              <a:r>
                <a:rPr lang="it-IT" b="1"/>
                <a:t>Glucosio</a:t>
              </a:r>
            </a:p>
          </p:txBody>
        </p:sp>
        <p:sp>
          <p:nvSpPr>
            <p:cNvPr id="26675" name="Text Box 51"/>
            <p:cNvSpPr txBox="1">
              <a:spLocks noChangeArrowheads="1"/>
            </p:cNvSpPr>
            <p:nvPr/>
          </p:nvSpPr>
          <p:spPr bwMode="auto">
            <a:xfrm>
              <a:off x="1043" y="3304"/>
              <a:ext cx="342" cy="231"/>
            </a:xfrm>
            <a:prstGeom prst="rect">
              <a:avLst/>
            </a:prstGeom>
            <a:solidFill>
              <a:srgbClr val="FFFF00"/>
            </a:solidFill>
            <a:ln w="9525">
              <a:noFill/>
              <a:miter lim="800000"/>
              <a:headEnd/>
              <a:tailEnd/>
            </a:ln>
            <a:effectLst/>
          </p:spPr>
          <p:txBody>
            <a:bodyPr wrap="none">
              <a:spAutoFit/>
            </a:bodyPr>
            <a:lstStyle/>
            <a:p>
              <a:r>
                <a:rPr lang="it-IT" sz="1800" b="1"/>
                <a:t>OH</a:t>
              </a:r>
            </a:p>
          </p:txBody>
        </p:sp>
        <p:sp>
          <p:nvSpPr>
            <p:cNvPr id="26676" name="Line 52"/>
            <p:cNvSpPr>
              <a:spLocks noChangeShapeType="1"/>
            </p:cNvSpPr>
            <p:nvPr/>
          </p:nvSpPr>
          <p:spPr bwMode="auto">
            <a:xfrm>
              <a:off x="895" y="3442"/>
              <a:ext cx="181" cy="0"/>
            </a:xfrm>
            <a:prstGeom prst="line">
              <a:avLst/>
            </a:prstGeom>
            <a:noFill/>
            <a:ln w="9525">
              <a:solidFill>
                <a:schemeClr val="tx1"/>
              </a:solidFill>
              <a:round/>
              <a:headEnd/>
              <a:tailEnd/>
            </a:ln>
            <a:effectLst/>
          </p:spPr>
          <p:txBody>
            <a:bodyPr/>
            <a:lstStyle/>
            <a:p>
              <a:endParaRPr lang="it-IT"/>
            </a:p>
          </p:txBody>
        </p:sp>
      </p:grpSp>
      <p:grpSp>
        <p:nvGrpSpPr>
          <p:cNvPr id="9" name="Group 90"/>
          <p:cNvGrpSpPr>
            <a:grpSpLocks/>
          </p:cNvGrpSpPr>
          <p:nvPr/>
        </p:nvGrpSpPr>
        <p:grpSpPr bwMode="auto">
          <a:xfrm>
            <a:off x="2339975" y="5003800"/>
            <a:ext cx="2017713" cy="936625"/>
            <a:chOff x="1474" y="3152"/>
            <a:chExt cx="1271" cy="590"/>
          </a:xfrm>
        </p:grpSpPr>
        <p:sp>
          <p:nvSpPr>
            <p:cNvPr id="26678" name="AutoShape 54"/>
            <p:cNvSpPr>
              <a:spLocks noChangeArrowheads="1"/>
            </p:cNvSpPr>
            <p:nvPr/>
          </p:nvSpPr>
          <p:spPr bwMode="auto">
            <a:xfrm>
              <a:off x="1928" y="3152"/>
              <a:ext cx="817" cy="590"/>
            </a:xfrm>
            <a:prstGeom prst="hexagon">
              <a:avLst>
                <a:gd name="adj" fmla="val 34619"/>
                <a:gd name="vf" fmla="val 115470"/>
              </a:avLst>
            </a:prstGeom>
            <a:solidFill>
              <a:schemeClr val="folHlink"/>
            </a:solidFill>
            <a:ln w="9525">
              <a:solidFill>
                <a:schemeClr val="tx1"/>
              </a:solidFill>
              <a:miter lim="800000"/>
              <a:headEnd/>
              <a:tailEnd/>
            </a:ln>
            <a:effectLst/>
          </p:spPr>
          <p:txBody>
            <a:bodyPr wrap="none" anchor="ctr"/>
            <a:lstStyle/>
            <a:p>
              <a:pPr algn="ctr"/>
              <a:r>
                <a:rPr lang="it-IT" b="1"/>
                <a:t>Galattosio</a:t>
              </a:r>
            </a:p>
          </p:txBody>
        </p:sp>
        <p:sp>
          <p:nvSpPr>
            <p:cNvPr id="26679" name="Text Box 55"/>
            <p:cNvSpPr txBox="1">
              <a:spLocks noChangeArrowheads="1"/>
            </p:cNvSpPr>
            <p:nvPr/>
          </p:nvSpPr>
          <p:spPr bwMode="auto">
            <a:xfrm>
              <a:off x="1474" y="3323"/>
              <a:ext cx="342" cy="231"/>
            </a:xfrm>
            <a:prstGeom prst="rect">
              <a:avLst/>
            </a:prstGeom>
            <a:solidFill>
              <a:schemeClr val="folHlink"/>
            </a:solidFill>
            <a:ln w="9525">
              <a:noFill/>
              <a:miter lim="800000"/>
              <a:headEnd/>
              <a:tailEnd/>
            </a:ln>
            <a:effectLst/>
          </p:spPr>
          <p:txBody>
            <a:bodyPr wrap="none">
              <a:spAutoFit/>
            </a:bodyPr>
            <a:lstStyle/>
            <a:p>
              <a:r>
                <a:rPr lang="it-IT" sz="1800" b="1"/>
                <a:t>HO</a:t>
              </a:r>
            </a:p>
          </p:txBody>
        </p:sp>
        <p:sp>
          <p:nvSpPr>
            <p:cNvPr id="26680" name="Line 56"/>
            <p:cNvSpPr>
              <a:spLocks noChangeShapeType="1"/>
            </p:cNvSpPr>
            <p:nvPr/>
          </p:nvSpPr>
          <p:spPr bwMode="auto">
            <a:xfrm>
              <a:off x="1742" y="3452"/>
              <a:ext cx="181" cy="0"/>
            </a:xfrm>
            <a:prstGeom prst="line">
              <a:avLst/>
            </a:prstGeom>
            <a:noFill/>
            <a:ln w="9525">
              <a:solidFill>
                <a:schemeClr val="tx1"/>
              </a:solidFill>
              <a:round/>
              <a:headEnd/>
              <a:tailEnd/>
            </a:ln>
            <a:effectLst/>
          </p:spPr>
          <p:txBody>
            <a:bodyPr/>
            <a:lstStyle/>
            <a:p>
              <a:endParaRPr lang="it-IT"/>
            </a:p>
          </p:txBody>
        </p:sp>
      </p:grpSp>
      <p:sp>
        <p:nvSpPr>
          <p:cNvPr id="26692" name="Line 68"/>
          <p:cNvSpPr>
            <a:spLocks noChangeShapeType="1"/>
          </p:cNvSpPr>
          <p:nvPr/>
        </p:nvSpPr>
        <p:spPr bwMode="auto">
          <a:xfrm>
            <a:off x="5581650" y="5724525"/>
            <a:ext cx="71438" cy="71438"/>
          </a:xfrm>
          <a:prstGeom prst="line">
            <a:avLst/>
          </a:prstGeom>
          <a:noFill/>
          <a:ln w="9525">
            <a:solidFill>
              <a:schemeClr val="tx1"/>
            </a:solidFill>
            <a:round/>
            <a:headEnd/>
            <a:tailEnd type="triangle" w="med" len="med"/>
          </a:ln>
          <a:effectLst/>
        </p:spPr>
        <p:txBody>
          <a:bodyPr/>
          <a:lstStyle/>
          <a:p>
            <a:endParaRPr lang="it-IT"/>
          </a:p>
        </p:txBody>
      </p:sp>
      <p:grpSp>
        <p:nvGrpSpPr>
          <p:cNvPr id="10" name="Group 91"/>
          <p:cNvGrpSpPr>
            <a:grpSpLocks/>
          </p:cNvGrpSpPr>
          <p:nvPr/>
        </p:nvGrpSpPr>
        <p:grpSpPr bwMode="auto">
          <a:xfrm>
            <a:off x="1693863" y="4518025"/>
            <a:ext cx="4464050" cy="1719263"/>
            <a:chOff x="1067" y="2846"/>
            <a:chExt cx="2812" cy="1083"/>
          </a:xfrm>
        </p:grpSpPr>
        <p:sp>
          <p:nvSpPr>
            <p:cNvPr id="26682" name="Line 58"/>
            <p:cNvSpPr>
              <a:spLocks noChangeShapeType="1"/>
            </p:cNvSpPr>
            <p:nvPr/>
          </p:nvSpPr>
          <p:spPr bwMode="auto">
            <a:xfrm>
              <a:off x="2843" y="3424"/>
              <a:ext cx="793" cy="10"/>
            </a:xfrm>
            <a:prstGeom prst="line">
              <a:avLst/>
            </a:prstGeom>
            <a:noFill/>
            <a:ln w="9525">
              <a:solidFill>
                <a:schemeClr val="tx1"/>
              </a:solidFill>
              <a:round/>
              <a:headEnd/>
              <a:tailEnd type="triangle" w="med" len="med"/>
            </a:ln>
            <a:effectLst/>
          </p:spPr>
          <p:txBody>
            <a:bodyPr/>
            <a:lstStyle/>
            <a:p>
              <a:endParaRPr lang="it-IT"/>
            </a:p>
          </p:txBody>
        </p:sp>
        <p:sp>
          <p:nvSpPr>
            <p:cNvPr id="26683" name="Text Box 59"/>
            <p:cNvSpPr txBox="1">
              <a:spLocks noChangeArrowheads="1"/>
            </p:cNvSpPr>
            <p:nvPr/>
          </p:nvSpPr>
          <p:spPr bwMode="auto">
            <a:xfrm>
              <a:off x="2654" y="2846"/>
              <a:ext cx="1225" cy="442"/>
            </a:xfrm>
            <a:prstGeom prst="rect">
              <a:avLst/>
            </a:prstGeom>
            <a:noFill/>
            <a:ln w="9525">
              <a:noFill/>
              <a:miter lim="800000"/>
              <a:headEnd/>
              <a:tailEnd/>
            </a:ln>
            <a:effectLst/>
          </p:spPr>
          <p:txBody>
            <a:bodyPr>
              <a:spAutoFit/>
            </a:bodyPr>
            <a:lstStyle/>
            <a:p>
              <a:r>
                <a:rPr lang="it-IT" b="1">
                  <a:solidFill>
                    <a:srgbClr val="FF0000"/>
                  </a:solidFill>
                </a:rPr>
                <a:t>Reazione di condensazione</a:t>
              </a:r>
            </a:p>
          </p:txBody>
        </p:sp>
        <p:sp>
          <p:nvSpPr>
            <p:cNvPr id="26690" name="Oval 66"/>
            <p:cNvSpPr>
              <a:spLocks noChangeArrowheads="1"/>
            </p:cNvSpPr>
            <p:nvPr/>
          </p:nvSpPr>
          <p:spPr bwMode="auto">
            <a:xfrm>
              <a:off x="1067" y="3197"/>
              <a:ext cx="588" cy="454"/>
            </a:xfrm>
            <a:prstGeom prst="ellipse">
              <a:avLst/>
            </a:prstGeom>
            <a:noFill/>
            <a:ln w="28575">
              <a:solidFill>
                <a:srgbClr val="FF0000"/>
              </a:solidFill>
              <a:round/>
              <a:headEnd/>
              <a:tailEnd/>
            </a:ln>
            <a:effectLst/>
          </p:spPr>
          <p:txBody>
            <a:bodyPr wrap="none" anchor="ctr"/>
            <a:lstStyle/>
            <a:p>
              <a:endParaRPr lang="it-IT"/>
            </a:p>
          </p:txBody>
        </p:sp>
        <p:sp>
          <p:nvSpPr>
            <p:cNvPr id="26691" name="Freeform 67"/>
            <p:cNvSpPr>
              <a:spLocks/>
            </p:cNvSpPr>
            <p:nvPr/>
          </p:nvSpPr>
          <p:spPr bwMode="auto">
            <a:xfrm>
              <a:off x="3062" y="3394"/>
              <a:ext cx="454" cy="212"/>
            </a:xfrm>
            <a:custGeom>
              <a:avLst/>
              <a:gdLst/>
              <a:ahLst/>
              <a:cxnLst>
                <a:cxn ang="0">
                  <a:pos x="0" y="30"/>
                </a:cxn>
                <a:cxn ang="0">
                  <a:pos x="227" y="30"/>
                </a:cxn>
                <a:cxn ang="0">
                  <a:pos x="454" y="212"/>
                </a:cxn>
              </a:cxnLst>
              <a:rect l="0" t="0" r="r" b="b"/>
              <a:pathLst>
                <a:path w="454" h="212">
                  <a:moveTo>
                    <a:pt x="0" y="30"/>
                  </a:moveTo>
                  <a:cubicBezTo>
                    <a:pt x="75" y="15"/>
                    <a:pt x="151" y="0"/>
                    <a:pt x="227" y="30"/>
                  </a:cubicBezTo>
                  <a:cubicBezTo>
                    <a:pt x="303" y="60"/>
                    <a:pt x="416" y="174"/>
                    <a:pt x="454" y="212"/>
                  </a:cubicBezTo>
                </a:path>
              </a:pathLst>
            </a:custGeom>
            <a:noFill/>
            <a:ln w="9525">
              <a:solidFill>
                <a:schemeClr val="tx1"/>
              </a:solidFill>
              <a:round/>
              <a:headEnd/>
              <a:tailEnd/>
            </a:ln>
            <a:effectLst/>
          </p:spPr>
          <p:txBody>
            <a:bodyPr/>
            <a:lstStyle/>
            <a:p>
              <a:endParaRPr lang="it-IT"/>
            </a:p>
          </p:txBody>
        </p:sp>
        <p:sp>
          <p:nvSpPr>
            <p:cNvPr id="26693" name="Text Box 69"/>
            <p:cNvSpPr txBox="1">
              <a:spLocks noChangeArrowheads="1"/>
            </p:cNvSpPr>
            <p:nvPr/>
          </p:nvSpPr>
          <p:spPr bwMode="auto">
            <a:xfrm>
              <a:off x="3322" y="3621"/>
              <a:ext cx="401" cy="231"/>
            </a:xfrm>
            <a:prstGeom prst="rect">
              <a:avLst/>
            </a:prstGeom>
            <a:noFill/>
            <a:ln w="9525">
              <a:noFill/>
              <a:miter lim="800000"/>
              <a:headEnd/>
              <a:tailEnd/>
            </a:ln>
            <a:effectLst/>
          </p:spPr>
          <p:txBody>
            <a:bodyPr wrap="none">
              <a:spAutoFit/>
            </a:bodyPr>
            <a:lstStyle/>
            <a:p>
              <a:r>
                <a:rPr lang="it-IT" sz="1800" b="1">
                  <a:solidFill>
                    <a:srgbClr val="FF0000"/>
                  </a:solidFill>
                </a:rPr>
                <a:t>H</a:t>
              </a:r>
              <a:r>
                <a:rPr lang="it-IT" sz="1800" b="1" baseline="-25000">
                  <a:solidFill>
                    <a:srgbClr val="FF0000"/>
                  </a:solidFill>
                </a:rPr>
                <a:t>2</a:t>
              </a:r>
              <a:r>
                <a:rPr lang="it-IT" sz="1800" b="1">
                  <a:solidFill>
                    <a:srgbClr val="FF0000"/>
                  </a:solidFill>
                </a:rPr>
                <a:t>O</a:t>
              </a:r>
            </a:p>
          </p:txBody>
        </p:sp>
        <p:sp>
          <p:nvSpPr>
            <p:cNvPr id="26694" name="Oval 70"/>
            <p:cNvSpPr>
              <a:spLocks noChangeArrowheads="1"/>
            </p:cNvSpPr>
            <p:nvPr/>
          </p:nvSpPr>
          <p:spPr bwMode="auto">
            <a:xfrm>
              <a:off x="3199" y="3566"/>
              <a:ext cx="635" cy="363"/>
            </a:xfrm>
            <a:prstGeom prst="ellipse">
              <a:avLst/>
            </a:prstGeom>
            <a:noFill/>
            <a:ln w="28575">
              <a:solidFill>
                <a:srgbClr val="FF0000"/>
              </a:solidFill>
              <a:round/>
              <a:headEnd/>
              <a:tailEnd/>
            </a:ln>
            <a:effectLst/>
          </p:spPr>
          <p:txBody>
            <a:bodyPr wrap="none" anchor="ctr"/>
            <a:lstStyle/>
            <a:p>
              <a:endParaRPr lang="it-IT"/>
            </a:p>
          </p:txBody>
        </p:sp>
      </p:grpSp>
      <p:grpSp>
        <p:nvGrpSpPr>
          <p:cNvPr id="11" name="Group 83"/>
          <p:cNvGrpSpPr>
            <a:grpSpLocks/>
          </p:cNvGrpSpPr>
          <p:nvPr/>
        </p:nvGrpSpPr>
        <p:grpSpPr bwMode="auto">
          <a:xfrm>
            <a:off x="5965825" y="1179513"/>
            <a:ext cx="3141663" cy="1385887"/>
            <a:chOff x="3758" y="743"/>
            <a:chExt cx="1979" cy="873"/>
          </a:xfrm>
        </p:grpSpPr>
        <p:sp>
          <p:nvSpPr>
            <p:cNvPr id="26636" name="AutoShape 12"/>
            <p:cNvSpPr>
              <a:spLocks noChangeArrowheads="1"/>
            </p:cNvSpPr>
            <p:nvPr/>
          </p:nvSpPr>
          <p:spPr bwMode="auto">
            <a:xfrm>
              <a:off x="4920" y="743"/>
              <a:ext cx="817" cy="590"/>
            </a:xfrm>
            <a:prstGeom prst="hexagon">
              <a:avLst>
                <a:gd name="adj" fmla="val 34619"/>
                <a:gd name="vf" fmla="val 115470"/>
              </a:avLst>
            </a:prstGeom>
            <a:solidFill>
              <a:schemeClr val="accent1"/>
            </a:solidFill>
            <a:ln w="9525">
              <a:solidFill>
                <a:schemeClr val="tx1"/>
              </a:solidFill>
              <a:miter lim="800000"/>
              <a:headEnd/>
              <a:tailEnd/>
            </a:ln>
            <a:effectLst/>
          </p:spPr>
          <p:txBody>
            <a:bodyPr wrap="none" anchor="ctr"/>
            <a:lstStyle/>
            <a:p>
              <a:pPr algn="ctr"/>
              <a:endParaRPr lang="it-IT" b="1"/>
            </a:p>
          </p:txBody>
        </p:sp>
        <p:sp>
          <p:nvSpPr>
            <p:cNvPr id="26637" name="AutoShape 13"/>
            <p:cNvSpPr>
              <a:spLocks noChangeArrowheads="1"/>
            </p:cNvSpPr>
            <p:nvPr/>
          </p:nvSpPr>
          <p:spPr bwMode="auto">
            <a:xfrm>
              <a:off x="3758" y="743"/>
              <a:ext cx="817" cy="590"/>
            </a:xfrm>
            <a:prstGeom prst="hexagon">
              <a:avLst>
                <a:gd name="adj" fmla="val 34619"/>
                <a:gd name="vf" fmla="val 115470"/>
              </a:avLst>
            </a:prstGeom>
            <a:solidFill>
              <a:schemeClr val="accent1"/>
            </a:solidFill>
            <a:ln w="9525">
              <a:solidFill>
                <a:schemeClr val="tx1"/>
              </a:solidFill>
              <a:miter lim="800000"/>
              <a:headEnd/>
              <a:tailEnd/>
            </a:ln>
            <a:effectLst/>
          </p:spPr>
          <p:txBody>
            <a:bodyPr wrap="none" anchor="ctr"/>
            <a:lstStyle/>
            <a:p>
              <a:pPr algn="ctr"/>
              <a:endParaRPr lang="it-IT" b="1"/>
            </a:p>
          </p:txBody>
        </p:sp>
        <p:sp>
          <p:nvSpPr>
            <p:cNvPr id="26638" name="Text Box 14"/>
            <p:cNvSpPr txBox="1">
              <a:spLocks noChangeArrowheads="1"/>
            </p:cNvSpPr>
            <p:nvPr/>
          </p:nvSpPr>
          <p:spPr bwMode="auto">
            <a:xfrm>
              <a:off x="4286" y="1366"/>
              <a:ext cx="937" cy="250"/>
            </a:xfrm>
            <a:prstGeom prst="rect">
              <a:avLst/>
            </a:prstGeom>
            <a:solidFill>
              <a:schemeClr val="accent1"/>
            </a:solidFill>
            <a:ln w="9525">
              <a:noFill/>
              <a:miter lim="800000"/>
              <a:headEnd/>
              <a:tailEnd/>
            </a:ln>
            <a:effectLst/>
          </p:spPr>
          <p:txBody>
            <a:bodyPr wrap="none">
              <a:spAutoFit/>
            </a:bodyPr>
            <a:lstStyle/>
            <a:p>
              <a:r>
                <a:rPr lang="it-IT" b="1"/>
                <a:t>Saccarosio</a:t>
              </a:r>
            </a:p>
          </p:txBody>
        </p:sp>
        <p:sp>
          <p:nvSpPr>
            <p:cNvPr id="26698" name="Text Box 74"/>
            <p:cNvSpPr txBox="1">
              <a:spLocks noChangeArrowheads="1"/>
            </p:cNvSpPr>
            <p:nvPr/>
          </p:nvSpPr>
          <p:spPr bwMode="auto">
            <a:xfrm>
              <a:off x="4632" y="912"/>
              <a:ext cx="244" cy="250"/>
            </a:xfrm>
            <a:prstGeom prst="rect">
              <a:avLst/>
            </a:prstGeom>
            <a:noFill/>
            <a:ln w="9525">
              <a:noFill/>
              <a:miter lim="800000"/>
              <a:headEnd/>
              <a:tailEnd/>
            </a:ln>
            <a:effectLst/>
          </p:spPr>
          <p:txBody>
            <a:bodyPr wrap="none">
              <a:spAutoFit/>
            </a:bodyPr>
            <a:lstStyle/>
            <a:p>
              <a:r>
                <a:rPr lang="it-IT"/>
                <a:t>O</a:t>
              </a:r>
            </a:p>
          </p:txBody>
        </p:sp>
        <p:sp>
          <p:nvSpPr>
            <p:cNvPr id="26699" name="Line 75"/>
            <p:cNvSpPr>
              <a:spLocks noChangeShapeType="1"/>
            </p:cNvSpPr>
            <p:nvPr/>
          </p:nvSpPr>
          <p:spPr bwMode="auto">
            <a:xfrm>
              <a:off x="4559" y="1026"/>
              <a:ext cx="135" cy="0"/>
            </a:xfrm>
            <a:prstGeom prst="line">
              <a:avLst/>
            </a:prstGeom>
            <a:noFill/>
            <a:ln w="9525">
              <a:solidFill>
                <a:schemeClr val="tx1"/>
              </a:solidFill>
              <a:round/>
              <a:headEnd/>
              <a:tailEnd/>
            </a:ln>
            <a:effectLst/>
          </p:spPr>
          <p:txBody>
            <a:bodyPr/>
            <a:lstStyle/>
            <a:p>
              <a:endParaRPr lang="it-IT"/>
            </a:p>
          </p:txBody>
        </p:sp>
        <p:sp>
          <p:nvSpPr>
            <p:cNvPr id="26700" name="Line 76"/>
            <p:cNvSpPr>
              <a:spLocks noChangeShapeType="1"/>
            </p:cNvSpPr>
            <p:nvPr/>
          </p:nvSpPr>
          <p:spPr bwMode="auto">
            <a:xfrm>
              <a:off x="4786" y="1026"/>
              <a:ext cx="135" cy="0"/>
            </a:xfrm>
            <a:prstGeom prst="line">
              <a:avLst/>
            </a:prstGeom>
            <a:noFill/>
            <a:ln w="9525">
              <a:solidFill>
                <a:schemeClr val="tx1"/>
              </a:solidFill>
              <a:round/>
              <a:headEnd/>
              <a:tailEnd/>
            </a:ln>
            <a:effectLst/>
          </p:spPr>
          <p:txBody>
            <a:bodyPr/>
            <a:lstStyle/>
            <a:p>
              <a:endParaRPr lang="it-IT"/>
            </a:p>
          </p:txBody>
        </p:sp>
      </p:grpSp>
      <p:grpSp>
        <p:nvGrpSpPr>
          <p:cNvPr id="12" name="Group 87"/>
          <p:cNvGrpSpPr>
            <a:grpSpLocks/>
          </p:cNvGrpSpPr>
          <p:nvPr/>
        </p:nvGrpSpPr>
        <p:grpSpPr bwMode="auto">
          <a:xfrm>
            <a:off x="5967413" y="2916238"/>
            <a:ext cx="3141662" cy="1376362"/>
            <a:chOff x="3759" y="1837"/>
            <a:chExt cx="1979" cy="867"/>
          </a:xfrm>
        </p:grpSpPr>
        <p:sp>
          <p:nvSpPr>
            <p:cNvPr id="26663" name="AutoShape 39"/>
            <p:cNvSpPr>
              <a:spLocks noChangeArrowheads="1"/>
            </p:cNvSpPr>
            <p:nvPr/>
          </p:nvSpPr>
          <p:spPr bwMode="auto">
            <a:xfrm>
              <a:off x="4921" y="1837"/>
              <a:ext cx="817" cy="590"/>
            </a:xfrm>
            <a:prstGeom prst="hexagon">
              <a:avLst>
                <a:gd name="adj" fmla="val 34619"/>
                <a:gd name="vf" fmla="val 115470"/>
              </a:avLst>
            </a:prstGeom>
            <a:solidFill>
              <a:srgbClr val="FF6600"/>
            </a:solidFill>
            <a:ln w="9525">
              <a:solidFill>
                <a:schemeClr val="tx1"/>
              </a:solidFill>
              <a:miter lim="800000"/>
              <a:headEnd/>
              <a:tailEnd/>
            </a:ln>
            <a:effectLst/>
          </p:spPr>
          <p:txBody>
            <a:bodyPr wrap="none" anchor="ctr"/>
            <a:lstStyle/>
            <a:p>
              <a:pPr algn="ctr"/>
              <a:endParaRPr lang="it-IT" b="1"/>
            </a:p>
          </p:txBody>
        </p:sp>
        <p:sp>
          <p:nvSpPr>
            <p:cNvPr id="26664" name="AutoShape 40"/>
            <p:cNvSpPr>
              <a:spLocks noChangeArrowheads="1"/>
            </p:cNvSpPr>
            <p:nvPr/>
          </p:nvSpPr>
          <p:spPr bwMode="auto">
            <a:xfrm>
              <a:off x="3759" y="1837"/>
              <a:ext cx="817" cy="590"/>
            </a:xfrm>
            <a:prstGeom prst="hexagon">
              <a:avLst>
                <a:gd name="adj" fmla="val 34619"/>
                <a:gd name="vf" fmla="val 115470"/>
              </a:avLst>
            </a:prstGeom>
            <a:solidFill>
              <a:srgbClr val="FF6600"/>
            </a:solidFill>
            <a:ln w="9525">
              <a:solidFill>
                <a:schemeClr val="tx1"/>
              </a:solidFill>
              <a:miter lim="800000"/>
              <a:headEnd/>
              <a:tailEnd/>
            </a:ln>
            <a:effectLst/>
          </p:spPr>
          <p:txBody>
            <a:bodyPr wrap="none" anchor="ctr"/>
            <a:lstStyle/>
            <a:p>
              <a:pPr algn="ctr"/>
              <a:endParaRPr lang="it-IT" b="1"/>
            </a:p>
          </p:txBody>
        </p:sp>
        <p:sp>
          <p:nvSpPr>
            <p:cNvPr id="26665" name="Text Box 41"/>
            <p:cNvSpPr txBox="1">
              <a:spLocks noChangeArrowheads="1"/>
            </p:cNvSpPr>
            <p:nvPr/>
          </p:nvSpPr>
          <p:spPr bwMode="auto">
            <a:xfrm>
              <a:off x="4392" y="2454"/>
              <a:ext cx="756" cy="250"/>
            </a:xfrm>
            <a:prstGeom prst="rect">
              <a:avLst/>
            </a:prstGeom>
            <a:solidFill>
              <a:srgbClr val="FF6600"/>
            </a:solidFill>
            <a:ln w="9525">
              <a:noFill/>
              <a:miter lim="800000"/>
              <a:headEnd/>
              <a:tailEnd/>
            </a:ln>
            <a:effectLst/>
          </p:spPr>
          <p:txBody>
            <a:bodyPr wrap="none">
              <a:spAutoFit/>
            </a:bodyPr>
            <a:lstStyle/>
            <a:p>
              <a:r>
                <a:rPr lang="it-IT" b="1"/>
                <a:t>Maltosio</a:t>
              </a:r>
            </a:p>
          </p:txBody>
        </p:sp>
        <p:sp>
          <p:nvSpPr>
            <p:cNvPr id="26701" name="Text Box 77"/>
            <p:cNvSpPr txBox="1">
              <a:spLocks noChangeArrowheads="1"/>
            </p:cNvSpPr>
            <p:nvPr/>
          </p:nvSpPr>
          <p:spPr bwMode="auto">
            <a:xfrm>
              <a:off x="4631" y="2024"/>
              <a:ext cx="244" cy="250"/>
            </a:xfrm>
            <a:prstGeom prst="rect">
              <a:avLst/>
            </a:prstGeom>
            <a:noFill/>
            <a:ln w="9525">
              <a:noFill/>
              <a:miter lim="800000"/>
              <a:headEnd/>
              <a:tailEnd/>
            </a:ln>
            <a:effectLst/>
          </p:spPr>
          <p:txBody>
            <a:bodyPr wrap="none">
              <a:spAutoFit/>
            </a:bodyPr>
            <a:lstStyle/>
            <a:p>
              <a:r>
                <a:rPr lang="it-IT"/>
                <a:t>O</a:t>
              </a:r>
            </a:p>
          </p:txBody>
        </p:sp>
        <p:sp>
          <p:nvSpPr>
            <p:cNvPr id="26702" name="Line 78"/>
            <p:cNvSpPr>
              <a:spLocks noChangeShapeType="1"/>
            </p:cNvSpPr>
            <p:nvPr/>
          </p:nvSpPr>
          <p:spPr bwMode="auto">
            <a:xfrm>
              <a:off x="4558" y="2138"/>
              <a:ext cx="135" cy="0"/>
            </a:xfrm>
            <a:prstGeom prst="line">
              <a:avLst/>
            </a:prstGeom>
            <a:noFill/>
            <a:ln w="9525">
              <a:solidFill>
                <a:schemeClr val="tx1"/>
              </a:solidFill>
              <a:round/>
              <a:headEnd/>
              <a:tailEnd/>
            </a:ln>
            <a:effectLst/>
          </p:spPr>
          <p:txBody>
            <a:bodyPr/>
            <a:lstStyle/>
            <a:p>
              <a:endParaRPr lang="it-IT"/>
            </a:p>
          </p:txBody>
        </p:sp>
        <p:sp>
          <p:nvSpPr>
            <p:cNvPr id="26703" name="Line 79"/>
            <p:cNvSpPr>
              <a:spLocks noChangeShapeType="1"/>
            </p:cNvSpPr>
            <p:nvPr/>
          </p:nvSpPr>
          <p:spPr bwMode="auto">
            <a:xfrm>
              <a:off x="4785" y="2138"/>
              <a:ext cx="135" cy="0"/>
            </a:xfrm>
            <a:prstGeom prst="line">
              <a:avLst/>
            </a:prstGeom>
            <a:noFill/>
            <a:ln w="9525">
              <a:solidFill>
                <a:schemeClr val="tx1"/>
              </a:solidFill>
              <a:round/>
              <a:headEnd/>
              <a:tailEnd/>
            </a:ln>
            <a:effectLst/>
          </p:spPr>
          <p:txBody>
            <a:bodyPr/>
            <a:lstStyle/>
            <a:p>
              <a:endParaRPr lang="it-IT"/>
            </a:p>
          </p:txBody>
        </p:sp>
      </p:grpSp>
      <p:grpSp>
        <p:nvGrpSpPr>
          <p:cNvPr id="13" name="Group 88"/>
          <p:cNvGrpSpPr>
            <a:grpSpLocks/>
          </p:cNvGrpSpPr>
          <p:nvPr/>
        </p:nvGrpSpPr>
        <p:grpSpPr bwMode="auto">
          <a:xfrm>
            <a:off x="6011863" y="4932363"/>
            <a:ext cx="3141662" cy="1376362"/>
            <a:chOff x="3787" y="3107"/>
            <a:chExt cx="1979" cy="867"/>
          </a:xfrm>
        </p:grpSpPr>
        <p:sp>
          <p:nvSpPr>
            <p:cNvPr id="26685" name="AutoShape 61"/>
            <p:cNvSpPr>
              <a:spLocks noChangeArrowheads="1"/>
            </p:cNvSpPr>
            <p:nvPr/>
          </p:nvSpPr>
          <p:spPr bwMode="auto">
            <a:xfrm>
              <a:off x="4949" y="3107"/>
              <a:ext cx="817" cy="590"/>
            </a:xfrm>
            <a:prstGeom prst="hexagon">
              <a:avLst>
                <a:gd name="adj" fmla="val 34619"/>
                <a:gd name="vf" fmla="val 115470"/>
              </a:avLst>
            </a:prstGeom>
            <a:solidFill>
              <a:srgbClr val="FFCC99"/>
            </a:solidFill>
            <a:ln w="9525">
              <a:solidFill>
                <a:schemeClr val="tx1"/>
              </a:solidFill>
              <a:miter lim="800000"/>
              <a:headEnd/>
              <a:tailEnd/>
            </a:ln>
            <a:effectLst/>
          </p:spPr>
          <p:txBody>
            <a:bodyPr wrap="none" anchor="ctr"/>
            <a:lstStyle/>
            <a:p>
              <a:pPr algn="ctr"/>
              <a:endParaRPr lang="it-IT" b="1"/>
            </a:p>
          </p:txBody>
        </p:sp>
        <p:sp>
          <p:nvSpPr>
            <p:cNvPr id="26686" name="AutoShape 62"/>
            <p:cNvSpPr>
              <a:spLocks noChangeArrowheads="1"/>
            </p:cNvSpPr>
            <p:nvPr/>
          </p:nvSpPr>
          <p:spPr bwMode="auto">
            <a:xfrm>
              <a:off x="3787" y="3107"/>
              <a:ext cx="817" cy="590"/>
            </a:xfrm>
            <a:prstGeom prst="hexagon">
              <a:avLst>
                <a:gd name="adj" fmla="val 34619"/>
                <a:gd name="vf" fmla="val 115470"/>
              </a:avLst>
            </a:prstGeom>
            <a:solidFill>
              <a:srgbClr val="FFCC99"/>
            </a:solidFill>
            <a:ln w="9525">
              <a:solidFill>
                <a:schemeClr val="tx1"/>
              </a:solidFill>
              <a:miter lim="800000"/>
              <a:headEnd/>
              <a:tailEnd/>
            </a:ln>
            <a:effectLst/>
          </p:spPr>
          <p:txBody>
            <a:bodyPr wrap="none" anchor="ctr"/>
            <a:lstStyle/>
            <a:p>
              <a:pPr algn="ctr"/>
              <a:endParaRPr lang="it-IT" b="1"/>
            </a:p>
          </p:txBody>
        </p:sp>
        <p:sp>
          <p:nvSpPr>
            <p:cNvPr id="26687" name="Text Box 63"/>
            <p:cNvSpPr txBox="1">
              <a:spLocks noChangeArrowheads="1"/>
            </p:cNvSpPr>
            <p:nvPr/>
          </p:nvSpPr>
          <p:spPr bwMode="auto">
            <a:xfrm>
              <a:off x="4422" y="3724"/>
              <a:ext cx="734" cy="250"/>
            </a:xfrm>
            <a:prstGeom prst="rect">
              <a:avLst/>
            </a:prstGeom>
            <a:solidFill>
              <a:srgbClr val="FFCC99"/>
            </a:solidFill>
            <a:ln w="9525">
              <a:noFill/>
              <a:miter lim="800000"/>
              <a:headEnd/>
              <a:tailEnd/>
            </a:ln>
            <a:effectLst/>
          </p:spPr>
          <p:txBody>
            <a:bodyPr wrap="none">
              <a:spAutoFit/>
            </a:bodyPr>
            <a:lstStyle/>
            <a:p>
              <a:r>
                <a:rPr lang="it-IT" b="1"/>
                <a:t>Lattosio</a:t>
              </a:r>
            </a:p>
          </p:txBody>
        </p:sp>
        <p:sp>
          <p:nvSpPr>
            <p:cNvPr id="26704" name="Text Box 80"/>
            <p:cNvSpPr txBox="1">
              <a:spLocks noChangeArrowheads="1"/>
            </p:cNvSpPr>
            <p:nvPr/>
          </p:nvSpPr>
          <p:spPr bwMode="auto">
            <a:xfrm>
              <a:off x="4632" y="3316"/>
              <a:ext cx="244" cy="250"/>
            </a:xfrm>
            <a:prstGeom prst="rect">
              <a:avLst/>
            </a:prstGeom>
            <a:noFill/>
            <a:ln w="9525">
              <a:noFill/>
              <a:miter lim="800000"/>
              <a:headEnd/>
              <a:tailEnd/>
            </a:ln>
            <a:effectLst/>
          </p:spPr>
          <p:txBody>
            <a:bodyPr wrap="none">
              <a:spAutoFit/>
            </a:bodyPr>
            <a:lstStyle/>
            <a:p>
              <a:r>
                <a:rPr lang="it-IT"/>
                <a:t>O</a:t>
              </a:r>
            </a:p>
          </p:txBody>
        </p:sp>
        <p:sp>
          <p:nvSpPr>
            <p:cNvPr id="26705" name="Line 81"/>
            <p:cNvSpPr>
              <a:spLocks noChangeShapeType="1"/>
            </p:cNvSpPr>
            <p:nvPr/>
          </p:nvSpPr>
          <p:spPr bwMode="auto">
            <a:xfrm>
              <a:off x="4559" y="3430"/>
              <a:ext cx="135" cy="0"/>
            </a:xfrm>
            <a:prstGeom prst="line">
              <a:avLst/>
            </a:prstGeom>
            <a:noFill/>
            <a:ln w="9525">
              <a:solidFill>
                <a:schemeClr val="tx1"/>
              </a:solidFill>
              <a:round/>
              <a:headEnd/>
              <a:tailEnd/>
            </a:ln>
            <a:effectLst/>
          </p:spPr>
          <p:txBody>
            <a:bodyPr/>
            <a:lstStyle/>
            <a:p>
              <a:endParaRPr lang="it-IT"/>
            </a:p>
          </p:txBody>
        </p:sp>
        <p:sp>
          <p:nvSpPr>
            <p:cNvPr id="26706" name="Line 82"/>
            <p:cNvSpPr>
              <a:spLocks noChangeShapeType="1"/>
            </p:cNvSpPr>
            <p:nvPr/>
          </p:nvSpPr>
          <p:spPr bwMode="auto">
            <a:xfrm>
              <a:off x="4786" y="3430"/>
              <a:ext cx="135" cy="0"/>
            </a:xfrm>
            <a:prstGeom prst="line">
              <a:avLst/>
            </a:prstGeom>
            <a:noFill/>
            <a:ln w="9525">
              <a:solidFill>
                <a:schemeClr val="tx1"/>
              </a:solidFill>
              <a:round/>
              <a:headEnd/>
              <a:tailEnd/>
            </a:ln>
            <a:effectLst/>
          </p:spPr>
          <p:txBody>
            <a:bodyPr/>
            <a:lstStyle/>
            <a:p>
              <a:endParaRPr lang="it-IT"/>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1"/>
                                        </p:tgtEl>
                                        <p:attrNameLst>
                                          <p:attrName>style.visibility</p:attrName>
                                        </p:attrNameLst>
                                      </p:cBhvr>
                                      <p:to>
                                        <p:strVal val="visible"/>
                                      </p:to>
                                    </p:set>
                                    <p:anim calcmode="lin" valueType="num">
                                      <p:cBhvr additive="base">
                                        <p:cTn id="25" dur="500" fill="hold"/>
                                        <p:tgtEl>
                                          <p:spTgt spid="11"/>
                                        </p:tgtEl>
                                        <p:attrNameLst>
                                          <p:attrName>ppt_x</p:attrName>
                                        </p:attrNameLst>
                                      </p:cBhvr>
                                      <p:tavLst>
                                        <p:tav tm="0">
                                          <p:val>
                                            <p:strVal val="#ppt_x"/>
                                          </p:val>
                                        </p:tav>
                                        <p:tav tm="100000">
                                          <p:val>
                                            <p:strVal val="#ppt_x"/>
                                          </p:val>
                                        </p:tav>
                                      </p:tavLst>
                                    </p:anim>
                                    <p:anim calcmode="lin" valueType="num">
                                      <p:cBhvr additive="base">
                                        <p:cTn id="26"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
                                        </p:tgtEl>
                                        <p:attrNameLst>
                                          <p:attrName>style.visibility</p:attrName>
                                        </p:attrNameLst>
                                      </p:cBhvr>
                                      <p:to>
                                        <p:strVal val="visible"/>
                                      </p:to>
                                    </p:set>
                                    <p:anim calcmode="lin" valueType="num">
                                      <p:cBhvr additive="base">
                                        <p:cTn id="31" dur="500" fill="hold"/>
                                        <p:tgtEl>
                                          <p:spTgt spid="5"/>
                                        </p:tgtEl>
                                        <p:attrNameLst>
                                          <p:attrName>ppt_x</p:attrName>
                                        </p:attrNameLst>
                                      </p:cBhvr>
                                      <p:tavLst>
                                        <p:tav tm="0">
                                          <p:val>
                                            <p:strVal val="#ppt_x"/>
                                          </p:val>
                                        </p:tav>
                                        <p:tav tm="100000">
                                          <p:val>
                                            <p:strVal val="#ppt_x"/>
                                          </p:val>
                                        </p:tav>
                                      </p:tavLst>
                                    </p:anim>
                                    <p:anim calcmode="lin" valueType="num">
                                      <p:cBhvr additive="base">
                                        <p:cTn id="3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6"/>
                                        </p:tgtEl>
                                        <p:attrNameLst>
                                          <p:attrName>style.visibility</p:attrName>
                                        </p:attrNameLst>
                                      </p:cBhvr>
                                      <p:to>
                                        <p:strVal val="visible"/>
                                      </p:to>
                                    </p:set>
                                    <p:anim calcmode="lin" valueType="num">
                                      <p:cBhvr additive="base">
                                        <p:cTn id="37" dur="500" fill="hold"/>
                                        <p:tgtEl>
                                          <p:spTgt spid="6"/>
                                        </p:tgtEl>
                                        <p:attrNameLst>
                                          <p:attrName>ppt_x</p:attrName>
                                        </p:attrNameLst>
                                      </p:cBhvr>
                                      <p:tavLst>
                                        <p:tav tm="0">
                                          <p:val>
                                            <p:strVal val="#ppt_x"/>
                                          </p:val>
                                        </p:tav>
                                        <p:tav tm="100000">
                                          <p:val>
                                            <p:strVal val="#ppt_x"/>
                                          </p:val>
                                        </p:tav>
                                      </p:tavLst>
                                    </p:anim>
                                    <p:anim calcmode="lin" valueType="num">
                                      <p:cBhvr additive="base">
                                        <p:cTn id="3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7"/>
                                        </p:tgtEl>
                                        <p:attrNameLst>
                                          <p:attrName>style.visibility</p:attrName>
                                        </p:attrNameLst>
                                      </p:cBhvr>
                                      <p:to>
                                        <p:strVal val="visible"/>
                                      </p:to>
                                    </p:set>
                                    <p:anim calcmode="lin" valueType="num">
                                      <p:cBhvr additive="base">
                                        <p:cTn id="43" dur="500" fill="hold"/>
                                        <p:tgtEl>
                                          <p:spTgt spid="7"/>
                                        </p:tgtEl>
                                        <p:attrNameLst>
                                          <p:attrName>ppt_x</p:attrName>
                                        </p:attrNameLst>
                                      </p:cBhvr>
                                      <p:tavLst>
                                        <p:tav tm="0">
                                          <p:val>
                                            <p:strVal val="#ppt_x"/>
                                          </p:val>
                                        </p:tav>
                                        <p:tav tm="100000">
                                          <p:val>
                                            <p:strVal val="#ppt_x"/>
                                          </p:val>
                                        </p:tav>
                                      </p:tavLst>
                                    </p:anim>
                                    <p:anim calcmode="lin" valueType="num">
                                      <p:cBhvr additive="base">
                                        <p:cTn id="4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12"/>
                                        </p:tgtEl>
                                        <p:attrNameLst>
                                          <p:attrName>style.visibility</p:attrName>
                                        </p:attrNameLst>
                                      </p:cBhvr>
                                      <p:to>
                                        <p:strVal val="visible"/>
                                      </p:to>
                                    </p:set>
                                    <p:anim calcmode="lin" valueType="num">
                                      <p:cBhvr additive="base">
                                        <p:cTn id="49" dur="500" fill="hold"/>
                                        <p:tgtEl>
                                          <p:spTgt spid="12"/>
                                        </p:tgtEl>
                                        <p:attrNameLst>
                                          <p:attrName>ppt_x</p:attrName>
                                        </p:attrNameLst>
                                      </p:cBhvr>
                                      <p:tavLst>
                                        <p:tav tm="0">
                                          <p:val>
                                            <p:strVal val="#ppt_x"/>
                                          </p:val>
                                        </p:tav>
                                        <p:tav tm="100000">
                                          <p:val>
                                            <p:strVal val="#ppt_x"/>
                                          </p:val>
                                        </p:tav>
                                      </p:tavLst>
                                    </p:anim>
                                    <p:anim calcmode="lin" valueType="num">
                                      <p:cBhvr additive="base">
                                        <p:cTn id="50"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8"/>
                                        </p:tgtEl>
                                        <p:attrNameLst>
                                          <p:attrName>style.visibility</p:attrName>
                                        </p:attrNameLst>
                                      </p:cBhvr>
                                      <p:to>
                                        <p:strVal val="visible"/>
                                      </p:to>
                                    </p:set>
                                    <p:anim calcmode="lin" valueType="num">
                                      <p:cBhvr additive="base">
                                        <p:cTn id="55" dur="500" fill="hold"/>
                                        <p:tgtEl>
                                          <p:spTgt spid="8"/>
                                        </p:tgtEl>
                                        <p:attrNameLst>
                                          <p:attrName>ppt_x</p:attrName>
                                        </p:attrNameLst>
                                      </p:cBhvr>
                                      <p:tavLst>
                                        <p:tav tm="0">
                                          <p:val>
                                            <p:strVal val="#ppt_x"/>
                                          </p:val>
                                        </p:tav>
                                        <p:tav tm="100000">
                                          <p:val>
                                            <p:strVal val="#ppt_x"/>
                                          </p:val>
                                        </p:tav>
                                      </p:tavLst>
                                    </p:anim>
                                    <p:anim calcmode="lin" valueType="num">
                                      <p:cBhvr additive="base">
                                        <p:cTn id="5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9"/>
                                        </p:tgtEl>
                                        <p:attrNameLst>
                                          <p:attrName>style.visibility</p:attrName>
                                        </p:attrNameLst>
                                      </p:cBhvr>
                                      <p:to>
                                        <p:strVal val="visible"/>
                                      </p:to>
                                    </p:set>
                                    <p:anim calcmode="lin" valueType="num">
                                      <p:cBhvr additive="base">
                                        <p:cTn id="61" dur="500" fill="hold"/>
                                        <p:tgtEl>
                                          <p:spTgt spid="9"/>
                                        </p:tgtEl>
                                        <p:attrNameLst>
                                          <p:attrName>ppt_x</p:attrName>
                                        </p:attrNameLst>
                                      </p:cBhvr>
                                      <p:tavLst>
                                        <p:tav tm="0">
                                          <p:val>
                                            <p:strVal val="#ppt_x"/>
                                          </p:val>
                                        </p:tav>
                                        <p:tav tm="100000">
                                          <p:val>
                                            <p:strVal val="#ppt_x"/>
                                          </p:val>
                                        </p:tav>
                                      </p:tavLst>
                                    </p:anim>
                                    <p:anim calcmode="lin" valueType="num">
                                      <p:cBhvr additive="base">
                                        <p:cTn id="6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10"/>
                                        </p:tgtEl>
                                        <p:attrNameLst>
                                          <p:attrName>style.visibility</p:attrName>
                                        </p:attrNameLst>
                                      </p:cBhvr>
                                      <p:to>
                                        <p:strVal val="visible"/>
                                      </p:to>
                                    </p:set>
                                    <p:anim calcmode="lin" valueType="num">
                                      <p:cBhvr additive="base">
                                        <p:cTn id="67" dur="500" fill="hold"/>
                                        <p:tgtEl>
                                          <p:spTgt spid="10"/>
                                        </p:tgtEl>
                                        <p:attrNameLst>
                                          <p:attrName>ppt_x</p:attrName>
                                        </p:attrNameLst>
                                      </p:cBhvr>
                                      <p:tavLst>
                                        <p:tav tm="0">
                                          <p:val>
                                            <p:strVal val="#ppt_x"/>
                                          </p:val>
                                        </p:tav>
                                        <p:tav tm="100000">
                                          <p:val>
                                            <p:strVal val="#ppt_x"/>
                                          </p:val>
                                        </p:tav>
                                      </p:tavLst>
                                    </p:anim>
                                    <p:anim calcmode="lin" valueType="num">
                                      <p:cBhvr additive="base">
                                        <p:cTn id="6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13"/>
                                        </p:tgtEl>
                                        <p:attrNameLst>
                                          <p:attrName>style.visibility</p:attrName>
                                        </p:attrNameLst>
                                      </p:cBhvr>
                                      <p:to>
                                        <p:strVal val="visible"/>
                                      </p:to>
                                    </p:set>
                                    <p:anim calcmode="lin" valueType="num">
                                      <p:cBhvr additive="base">
                                        <p:cTn id="73" dur="500" fill="hold"/>
                                        <p:tgtEl>
                                          <p:spTgt spid="13"/>
                                        </p:tgtEl>
                                        <p:attrNameLst>
                                          <p:attrName>ppt_x</p:attrName>
                                        </p:attrNameLst>
                                      </p:cBhvr>
                                      <p:tavLst>
                                        <p:tav tm="0">
                                          <p:val>
                                            <p:strVal val="#ppt_x"/>
                                          </p:val>
                                        </p:tav>
                                        <p:tav tm="100000">
                                          <p:val>
                                            <p:strVal val="#ppt_x"/>
                                          </p:val>
                                        </p:tav>
                                      </p:tavLst>
                                    </p:anim>
                                    <p:anim calcmode="lin" valueType="num">
                                      <p:cBhvr additive="base">
                                        <p:cTn id="74"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2" cstate="print"/>
          <a:srcRect/>
          <a:stretch>
            <a:fillRect/>
          </a:stretch>
        </p:blipFill>
        <p:spPr bwMode="auto">
          <a:xfrm>
            <a:off x="0" y="1844824"/>
            <a:ext cx="9144000" cy="4291190"/>
          </a:xfrm>
          <a:prstGeom prst="rect">
            <a:avLst/>
          </a:prstGeom>
          <a:noFill/>
          <a:ln w="9525">
            <a:noFill/>
            <a:miter lim="800000"/>
            <a:headEnd/>
            <a:tailEnd/>
          </a:ln>
        </p:spPr>
      </p:pic>
      <p:sp>
        <p:nvSpPr>
          <p:cNvPr id="4" name="Titolo 1"/>
          <p:cNvSpPr>
            <a:spLocks noGrp="1"/>
          </p:cNvSpPr>
          <p:nvPr>
            <p:ph type="title"/>
          </p:nvPr>
        </p:nvSpPr>
        <p:spPr/>
        <p:txBody>
          <a:bodyPr/>
          <a:lstStyle/>
          <a:p>
            <a:r>
              <a:rPr lang="it-IT" b="1" dirty="0" smtClean="0">
                <a:solidFill>
                  <a:srgbClr val="FF0000"/>
                </a:solidFill>
                <a:latin typeface="Times New Roman" pitchFamily="18" charset="0"/>
                <a:cs typeface="Times New Roman" pitchFamily="18" charset="0"/>
              </a:rPr>
              <a:t>I CARBOIDRATI </a:t>
            </a:r>
            <a:endParaRPr lang="it-IT" b="1" dirty="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Segnaposto numero diapositiva 3"/>
          <p:cNvSpPr>
            <a:spLocks noGrp="1"/>
          </p:cNvSpPr>
          <p:nvPr>
            <p:ph type="sldNum" sz="quarter" idx="12"/>
          </p:nvPr>
        </p:nvSpPr>
        <p:spPr/>
        <p:txBody>
          <a:bodyPr/>
          <a:lstStyle/>
          <a:p>
            <a:fld id="{2E6A848A-14FE-408F-97CB-2F17674207F2}" type="slidenum">
              <a:rPr lang="it-IT"/>
              <a:pPr/>
              <a:t>17</a:t>
            </a:fld>
            <a:endParaRPr lang="it-IT"/>
          </a:p>
        </p:txBody>
      </p:sp>
      <p:sp>
        <p:nvSpPr>
          <p:cNvPr id="27654" name="FlagCount" hidden="1">
            <a:hlinkClick r:id="rId2" action="ppaction://hlinkfile"/>
          </p:cNvPr>
          <p:cNvSpPr>
            <a:spLocks noChangeArrowheads="1"/>
          </p:cNvSpPr>
          <p:nvPr/>
        </p:nvSpPr>
        <p:spPr bwMode="auto">
          <a:xfrm>
            <a:off x="8169275" y="287338"/>
            <a:ext cx="381000" cy="317500"/>
          </a:xfrm>
          <a:prstGeom prst="wedgeRoundRectCallout">
            <a:avLst>
              <a:gd name="adj1" fmla="val -43750"/>
              <a:gd name="adj2" fmla="val 70000"/>
              <a:gd name="adj3" fmla="val 16667"/>
            </a:avLst>
          </a:prstGeom>
          <a:solidFill>
            <a:schemeClr val="accent1">
              <a:alpha val="25000"/>
            </a:schemeClr>
          </a:solidFill>
          <a:ln w="19050">
            <a:solidFill>
              <a:schemeClr val="tx1"/>
            </a:solidFill>
            <a:miter lim="800000"/>
            <a:headEnd/>
            <a:tailEnd/>
          </a:ln>
          <a:effectLst/>
        </p:spPr>
        <p:txBody>
          <a:bodyPr wrap="none" anchor="ctr"/>
          <a:lstStyle/>
          <a:p>
            <a:pPr algn="ctr" eaLnBrk="0" hangingPunct="0"/>
            <a:r>
              <a:rPr lang="en-US" sz="1200" b="1"/>
              <a:t>0</a:t>
            </a:r>
          </a:p>
        </p:txBody>
      </p:sp>
      <p:grpSp>
        <p:nvGrpSpPr>
          <p:cNvPr id="2" name="Group 72"/>
          <p:cNvGrpSpPr>
            <a:grpSpLocks/>
          </p:cNvGrpSpPr>
          <p:nvPr/>
        </p:nvGrpSpPr>
        <p:grpSpPr bwMode="auto">
          <a:xfrm>
            <a:off x="100013" y="1793875"/>
            <a:ext cx="8936037" cy="4659313"/>
            <a:chOff x="675" y="1663"/>
            <a:chExt cx="4795" cy="2389"/>
          </a:xfrm>
        </p:grpSpPr>
        <p:pic>
          <p:nvPicPr>
            <p:cNvPr id="27655" name="Picture 7"/>
            <p:cNvPicPr>
              <a:picLocks noChangeAspect="1" noChangeArrowheads="1"/>
            </p:cNvPicPr>
            <p:nvPr/>
          </p:nvPicPr>
          <p:blipFill>
            <a:blip r:embed="rId3" cstate="print"/>
            <a:srcRect/>
            <a:stretch>
              <a:fillRect/>
            </a:stretch>
          </p:blipFill>
          <p:spPr bwMode="auto">
            <a:xfrm>
              <a:off x="675" y="1731"/>
              <a:ext cx="4795" cy="2321"/>
            </a:xfrm>
            <a:prstGeom prst="rect">
              <a:avLst/>
            </a:prstGeom>
            <a:noFill/>
          </p:spPr>
        </p:pic>
        <p:sp>
          <p:nvSpPr>
            <p:cNvPr id="27656" name="Text Box 8"/>
            <p:cNvSpPr txBox="1">
              <a:spLocks noChangeArrowheads="1"/>
            </p:cNvSpPr>
            <p:nvPr/>
          </p:nvSpPr>
          <p:spPr bwMode="auto">
            <a:xfrm>
              <a:off x="2785" y="1672"/>
              <a:ext cx="1000" cy="328"/>
            </a:xfrm>
            <a:prstGeom prst="rect">
              <a:avLst/>
            </a:prstGeom>
            <a:noFill/>
            <a:ln w="9525">
              <a:noFill/>
              <a:miter lim="800000"/>
              <a:headEnd/>
              <a:tailEnd/>
            </a:ln>
            <a:effectLst/>
          </p:spPr>
          <p:txBody>
            <a:bodyPr>
              <a:spAutoFit/>
            </a:bodyPr>
            <a:lstStyle/>
            <a:p>
              <a:pPr eaLnBrk="0" hangingPunct="0"/>
              <a:r>
                <a:rPr lang="it-IT" sz="1200"/>
                <a:t>Granuli di amido in cellule di tubero di patata</a:t>
              </a:r>
            </a:p>
          </p:txBody>
        </p:sp>
        <p:sp>
          <p:nvSpPr>
            <p:cNvPr id="27657" name="Text Box 9"/>
            <p:cNvSpPr txBox="1">
              <a:spLocks noChangeArrowheads="1"/>
            </p:cNvSpPr>
            <p:nvPr/>
          </p:nvSpPr>
          <p:spPr bwMode="auto">
            <a:xfrm>
              <a:off x="2793" y="2241"/>
              <a:ext cx="1027" cy="234"/>
            </a:xfrm>
            <a:prstGeom prst="rect">
              <a:avLst/>
            </a:prstGeom>
            <a:noFill/>
            <a:ln w="9525">
              <a:noFill/>
              <a:miter lim="800000"/>
              <a:headEnd/>
              <a:tailEnd/>
            </a:ln>
            <a:effectLst/>
          </p:spPr>
          <p:txBody>
            <a:bodyPr>
              <a:spAutoFit/>
            </a:bodyPr>
            <a:lstStyle/>
            <a:p>
              <a:pPr eaLnBrk="0" hangingPunct="0"/>
              <a:r>
                <a:rPr lang="it-IT" sz="1200"/>
                <a:t>Granuli di glicogeno nel tessuto muscolare</a:t>
              </a:r>
            </a:p>
          </p:txBody>
        </p:sp>
        <p:sp>
          <p:nvSpPr>
            <p:cNvPr id="27658" name="Text Box 10"/>
            <p:cNvSpPr txBox="1">
              <a:spLocks noChangeArrowheads="1"/>
            </p:cNvSpPr>
            <p:nvPr/>
          </p:nvSpPr>
          <p:spPr bwMode="auto">
            <a:xfrm>
              <a:off x="2191" y="3142"/>
              <a:ext cx="1425" cy="234"/>
            </a:xfrm>
            <a:prstGeom prst="rect">
              <a:avLst/>
            </a:prstGeom>
            <a:noFill/>
            <a:ln w="9525">
              <a:noFill/>
              <a:miter lim="800000"/>
              <a:headEnd/>
              <a:tailEnd/>
            </a:ln>
            <a:effectLst/>
          </p:spPr>
          <p:txBody>
            <a:bodyPr>
              <a:spAutoFit/>
            </a:bodyPr>
            <a:lstStyle/>
            <a:p>
              <a:pPr eaLnBrk="0" hangingPunct="0"/>
              <a:r>
                <a:rPr lang="it-IT" sz="1200"/>
                <a:t>Fibre di cellulosa nella parete di una cellula vegetale</a:t>
              </a:r>
            </a:p>
          </p:txBody>
        </p:sp>
        <p:sp>
          <p:nvSpPr>
            <p:cNvPr id="27659" name="Text Box 11"/>
            <p:cNvSpPr txBox="1">
              <a:spLocks noChangeArrowheads="1"/>
            </p:cNvSpPr>
            <p:nvPr/>
          </p:nvSpPr>
          <p:spPr bwMode="auto">
            <a:xfrm>
              <a:off x="4806" y="1663"/>
              <a:ext cx="617" cy="234"/>
            </a:xfrm>
            <a:prstGeom prst="rect">
              <a:avLst/>
            </a:prstGeom>
            <a:noFill/>
            <a:ln w="9525">
              <a:noFill/>
              <a:miter lim="800000"/>
              <a:headEnd/>
              <a:tailEnd/>
            </a:ln>
            <a:effectLst/>
          </p:spPr>
          <p:txBody>
            <a:bodyPr>
              <a:spAutoFit/>
            </a:bodyPr>
            <a:lstStyle/>
            <a:p>
              <a:pPr eaLnBrk="0" hangingPunct="0"/>
              <a:r>
                <a:rPr lang="it-IT" sz="1200"/>
                <a:t>Monomeri di glucosio</a:t>
              </a:r>
            </a:p>
          </p:txBody>
        </p:sp>
        <p:sp>
          <p:nvSpPr>
            <p:cNvPr id="27660" name="Text Box 12"/>
            <p:cNvSpPr txBox="1">
              <a:spLocks noChangeArrowheads="1"/>
            </p:cNvSpPr>
            <p:nvPr/>
          </p:nvSpPr>
          <p:spPr bwMode="auto">
            <a:xfrm>
              <a:off x="2246" y="3418"/>
              <a:ext cx="833" cy="234"/>
            </a:xfrm>
            <a:prstGeom prst="rect">
              <a:avLst/>
            </a:prstGeom>
            <a:noFill/>
            <a:ln w="9525">
              <a:noFill/>
              <a:miter lim="800000"/>
              <a:headEnd/>
              <a:tailEnd/>
            </a:ln>
            <a:effectLst/>
          </p:spPr>
          <p:txBody>
            <a:bodyPr>
              <a:spAutoFit/>
            </a:bodyPr>
            <a:lstStyle/>
            <a:p>
              <a:pPr eaLnBrk="0" hangingPunct="0"/>
              <a:r>
                <a:rPr lang="it-IT" sz="1200"/>
                <a:t>Molecole </a:t>
              </a:r>
            </a:p>
            <a:p>
              <a:pPr eaLnBrk="0" hangingPunct="0"/>
              <a:r>
                <a:rPr lang="it-IT" sz="1200"/>
                <a:t>di cellulosa</a:t>
              </a:r>
            </a:p>
          </p:txBody>
        </p:sp>
        <p:sp>
          <p:nvSpPr>
            <p:cNvPr id="27661" name="Text Box 13"/>
            <p:cNvSpPr txBox="1">
              <a:spLocks noChangeArrowheads="1"/>
            </p:cNvSpPr>
            <p:nvPr/>
          </p:nvSpPr>
          <p:spPr bwMode="auto">
            <a:xfrm>
              <a:off x="4257" y="1685"/>
              <a:ext cx="832" cy="188"/>
            </a:xfrm>
            <a:prstGeom prst="rect">
              <a:avLst/>
            </a:prstGeom>
            <a:noFill/>
            <a:ln w="9525">
              <a:noFill/>
              <a:miter lim="800000"/>
              <a:headEnd/>
              <a:tailEnd/>
            </a:ln>
            <a:effectLst/>
          </p:spPr>
          <p:txBody>
            <a:bodyPr>
              <a:spAutoFit/>
            </a:bodyPr>
            <a:lstStyle/>
            <a:p>
              <a:pPr eaLnBrk="0" hangingPunct="0"/>
              <a:r>
                <a:rPr lang="it-IT" sz="1800" b="1"/>
                <a:t>Amido</a:t>
              </a:r>
            </a:p>
          </p:txBody>
        </p:sp>
        <p:sp>
          <p:nvSpPr>
            <p:cNvPr id="27662" name="Text Box 14"/>
            <p:cNvSpPr txBox="1">
              <a:spLocks noChangeArrowheads="1"/>
            </p:cNvSpPr>
            <p:nvPr/>
          </p:nvSpPr>
          <p:spPr bwMode="auto">
            <a:xfrm>
              <a:off x="4265" y="2522"/>
              <a:ext cx="832" cy="188"/>
            </a:xfrm>
            <a:prstGeom prst="rect">
              <a:avLst/>
            </a:prstGeom>
            <a:noFill/>
            <a:ln w="9525">
              <a:noFill/>
              <a:miter lim="800000"/>
              <a:headEnd/>
              <a:tailEnd/>
            </a:ln>
            <a:effectLst/>
          </p:spPr>
          <p:txBody>
            <a:bodyPr>
              <a:spAutoFit/>
            </a:bodyPr>
            <a:lstStyle/>
            <a:p>
              <a:pPr eaLnBrk="0" hangingPunct="0"/>
              <a:r>
                <a:rPr lang="it-IT" sz="1800" b="1"/>
                <a:t>Glicogeno</a:t>
              </a:r>
            </a:p>
          </p:txBody>
        </p:sp>
        <p:sp>
          <p:nvSpPr>
            <p:cNvPr id="27663" name="Text Box 15"/>
            <p:cNvSpPr txBox="1">
              <a:spLocks noChangeArrowheads="1"/>
            </p:cNvSpPr>
            <p:nvPr/>
          </p:nvSpPr>
          <p:spPr bwMode="auto">
            <a:xfrm>
              <a:off x="4265" y="3166"/>
              <a:ext cx="832" cy="188"/>
            </a:xfrm>
            <a:prstGeom prst="rect">
              <a:avLst/>
            </a:prstGeom>
            <a:noFill/>
            <a:ln w="9525">
              <a:noFill/>
              <a:miter lim="800000"/>
              <a:headEnd/>
              <a:tailEnd/>
            </a:ln>
            <a:effectLst/>
          </p:spPr>
          <p:txBody>
            <a:bodyPr>
              <a:spAutoFit/>
            </a:bodyPr>
            <a:lstStyle/>
            <a:p>
              <a:pPr eaLnBrk="0" hangingPunct="0"/>
              <a:r>
                <a:rPr lang="it-IT" sz="1800" b="1"/>
                <a:t>Cellulosa</a:t>
              </a:r>
            </a:p>
          </p:txBody>
        </p:sp>
        <p:sp>
          <p:nvSpPr>
            <p:cNvPr id="27713" name="Line 65"/>
            <p:cNvSpPr>
              <a:spLocks noChangeShapeType="1"/>
            </p:cNvSpPr>
            <p:nvPr/>
          </p:nvSpPr>
          <p:spPr bwMode="auto">
            <a:xfrm flipV="1">
              <a:off x="2407" y="1851"/>
              <a:ext cx="400" cy="59"/>
            </a:xfrm>
            <a:prstGeom prst="line">
              <a:avLst/>
            </a:prstGeom>
            <a:noFill/>
            <a:ln w="25400">
              <a:solidFill>
                <a:schemeClr val="tx1"/>
              </a:solidFill>
              <a:round/>
              <a:headEnd/>
              <a:tailEnd/>
            </a:ln>
            <a:effectLst/>
          </p:spPr>
          <p:txBody>
            <a:bodyPr wrap="none" anchor="ctr"/>
            <a:lstStyle/>
            <a:p>
              <a:endParaRPr lang="it-IT"/>
            </a:p>
          </p:txBody>
        </p:sp>
        <p:sp>
          <p:nvSpPr>
            <p:cNvPr id="27714" name="Line 66"/>
            <p:cNvSpPr>
              <a:spLocks noChangeShapeType="1"/>
            </p:cNvSpPr>
            <p:nvPr/>
          </p:nvSpPr>
          <p:spPr bwMode="auto">
            <a:xfrm flipV="1">
              <a:off x="2370" y="1851"/>
              <a:ext cx="430" cy="215"/>
            </a:xfrm>
            <a:prstGeom prst="line">
              <a:avLst/>
            </a:prstGeom>
            <a:noFill/>
            <a:ln w="25400">
              <a:solidFill>
                <a:schemeClr val="tx1"/>
              </a:solidFill>
              <a:round/>
              <a:headEnd/>
              <a:tailEnd/>
            </a:ln>
            <a:effectLst/>
          </p:spPr>
          <p:txBody>
            <a:bodyPr wrap="none" anchor="ctr"/>
            <a:lstStyle/>
            <a:p>
              <a:endParaRPr lang="it-IT"/>
            </a:p>
          </p:txBody>
        </p:sp>
        <p:sp>
          <p:nvSpPr>
            <p:cNvPr id="27715" name="Line 67"/>
            <p:cNvSpPr>
              <a:spLocks noChangeShapeType="1"/>
            </p:cNvSpPr>
            <p:nvPr/>
          </p:nvSpPr>
          <p:spPr bwMode="auto">
            <a:xfrm flipV="1">
              <a:off x="2274" y="2332"/>
              <a:ext cx="548" cy="415"/>
            </a:xfrm>
            <a:prstGeom prst="line">
              <a:avLst/>
            </a:prstGeom>
            <a:noFill/>
            <a:ln w="25400">
              <a:solidFill>
                <a:schemeClr val="tx1"/>
              </a:solidFill>
              <a:round/>
              <a:headEnd/>
              <a:tailEnd/>
            </a:ln>
            <a:effectLst/>
          </p:spPr>
          <p:txBody>
            <a:bodyPr wrap="none" anchor="ctr"/>
            <a:lstStyle/>
            <a:p>
              <a:endParaRPr lang="it-IT"/>
            </a:p>
          </p:txBody>
        </p:sp>
        <p:sp>
          <p:nvSpPr>
            <p:cNvPr id="27716" name="Line 68"/>
            <p:cNvSpPr>
              <a:spLocks noChangeShapeType="1"/>
            </p:cNvSpPr>
            <p:nvPr/>
          </p:nvSpPr>
          <p:spPr bwMode="auto">
            <a:xfrm flipV="1">
              <a:off x="2326" y="3665"/>
              <a:ext cx="0" cy="185"/>
            </a:xfrm>
            <a:prstGeom prst="line">
              <a:avLst/>
            </a:prstGeom>
            <a:noFill/>
            <a:ln w="25400">
              <a:solidFill>
                <a:schemeClr val="tx1"/>
              </a:solidFill>
              <a:round/>
              <a:headEnd/>
              <a:tailEnd/>
            </a:ln>
            <a:effectLst/>
          </p:spPr>
          <p:txBody>
            <a:bodyPr wrap="none" anchor="ctr"/>
            <a:lstStyle/>
            <a:p>
              <a:endParaRPr lang="it-IT"/>
            </a:p>
          </p:txBody>
        </p:sp>
        <p:sp>
          <p:nvSpPr>
            <p:cNvPr id="27717" name="Line 69"/>
            <p:cNvSpPr>
              <a:spLocks noChangeShapeType="1"/>
            </p:cNvSpPr>
            <p:nvPr/>
          </p:nvSpPr>
          <p:spPr bwMode="auto">
            <a:xfrm flipH="1" flipV="1">
              <a:off x="2324" y="3665"/>
              <a:ext cx="129" cy="200"/>
            </a:xfrm>
            <a:prstGeom prst="line">
              <a:avLst/>
            </a:prstGeom>
            <a:noFill/>
            <a:ln w="25400">
              <a:solidFill>
                <a:schemeClr val="tx1"/>
              </a:solidFill>
              <a:round/>
              <a:headEnd/>
              <a:tailEnd/>
            </a:ln>
            <a:effectLst/>
          </p:spPr>
          <p:txBody>
            <a:bodyPr wrap="none" anchor="ctr"/>
            <a:lstStyle/>
            <a:p>
              <a:endParaRPr lang="it-IT"/>
            </a:p>
          </p:txBody>
        </p:sp>
        <p:sp>
          <p:nvSpPr>
            <p:cNvPr id="27718" name="AutoShape 70"/>
            <p:cNvSpPr>
              <a:spLocks/>
            </p:cNvSpPr>
            <p:nvPr/>
          </p:nvSpPr>
          <p:spPr bwMode="auto">
            <a:xfrm rot="5400000">
              <a:off x="4988" y="1825"/>
              <a:ext cx="82" cy="304"/>
            </a:xfrm>
            <a:prstGeom prst="leftBrace">
              <a:avLst>
                <a:gd name="adj1" fmla="val 30894"/>
                <a:gd name="adj2" fmla="val 50000"/>
              </a:avLst>
            </a:prstGeom>
            <a:noFill/>
            <a:ln w="25400">
              <a:solidFill>
                <a:schemeClr val="tx1"/>
              </a:solidFill>
              <a:round/>
              <a:headEnd/>
              <a:tailEnd/>
            </a:ln>
            <a:effectLst/>
          </p:spPr>
          <p:txBody>
            <a:bodyPr wrap="none" anchor="ctr"/>
            <a:lstStyle/>
            <a:p>
              <a:endParaRPr lang="it-IT"/>
            </a:p>
          </p:txBody>
        </p:sp>
      </p:grpSp>
      <p:sp>
        <p:nvSpPr>
          <p:cNvPr id="27721" name="Rectangle 73"/>
          <p:cNvSpPr>
            <a:spLocks noChangeArrowheads="1"/>
          </p:cNvSpPr>
          <p:nvPr/>
        </p:nvSpPr>
        <p:spPr bwMode="auto">
          <a:xfrm>
            <a:off x="179388" y="908050"/>
            <a:ext cx="8713787" cy="701675"/>
          </a:xfrm>
          <a:prstGeom prst="rect">
            <a:avLst/>
          </a:prstGeom>
          <a:noFill/>
          <a:ln w="9525">
            <a:noFill/>
            <a:miter lim="800000"/>
            <a:headEnd/>
            <a:tailEnd/>
          </a:ln>
          <a:effectLst/>
        </p:spPr>
        <p:txBody>
          <a:bodyPr>
            <a:spAutoFit/>
          </a:bodyPr>
          <a:lstStyle/>
          <a:p>
            <a:pPr lvl="1"/>
            <a:r>
              <a:rPr lang="it-IT"/>
              <a:t>L’</a:t>
            </a:r>
            <a:r>
              <a:rPr lang="it-IT" b="1"/>
              <a:t>amido</a:t>
            </a:r>
            <a:r>
              <a:rPr lang="it-IT"/>
              <a:t> e il </a:t>
            </a:r>
            <a:r>
              <a:rPr lang="it-IT" b="1"/>
              <a:t>glicogeno</a:t>
            </a:r>
            <a:r>
              <a:rPr lang="it-IT"/>
              <a:t> immagazzinano zuccheri di riserva</a:t>
            </a:r>
          </a:p>
          <a:p>
            <a:pPr lvl="1"/>
            <a:r>
              <a:rPr lang="it-IT"/>
              <a:t>La </a:t>
            </a:r>
            <a:r>
              <a:rPr lang="it-IT" b="1"/>
              <a:t>cellulosa</a:t>
            </a:r>
            <a:r>
              <a:rPr lang="it-IT"/>
              <a:t> si trova nelle pareti delle cellule vegetali</a:t>
            </a:r>
          </a:p>
        </p:txBody>
      </p:sp>
      <p:sp>
        <p:nvSpPr>
          <p:cNvPr id="27722" name="Text Box 74"/>
          <p:cNvSpPr txBox="1">
            <a:spLocks noChangeArrowheads="1"/>
          </p:cNvSpPr>
          <p:nvPr/>
        </p:nvSpPr>
        <p:spPr bwMode="auto">
          <a:xfrm>
            <a:off x="228600" y="188913"/>
            <a:ext cx="8915400" cy="457200"/>
          </a:xfrm>
          <a:prstGeom prst="rect">
            <a:avLst/>
          </a:prstGeom>
          <a:noFill/>
          <a:ln w="9525">
            <a:noFill/>
            <a:miter lim="800000"/>
            <a:headEnd/>
            <a:tailEnd/>
          </a:ln>
          <a:effectLst/>
        </p:spPr>
        <p:txBody>
          <a:bodyPr>
            <a:spAutoFit/>
          </a:bodyPr>
          <a:lstStyle/>
          <a:p>
            <a:pPr algn="ctr"/>
            <a:r>
              <a:rPr lang="it-IT" sz="2400" b="1" dirty="0">
                <a:solidFill>
                  <a:srgbClr val="FF0000"/>
                </a:solidFill>
              </a:rPr>
              <a:t>I polisaccaridi di interesse biologico</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p:cNvPicPr>
            <a:picLocks noChangeAspect="1" noChangeArrowheads="1"/>
          </p:cNvPicPr>
          <p:nvPr/>
        </p:nvPicPr>
        <p:blipFill>
          <a:blip r:embed="rId2" cstate="print"/>
          <a:srcRect/>
          <a:stretch>
            <a:fillRect/>
          </a:stretch>
        </p:blipFill>
        <p:spPr bwMode="auto">
          <a:xfrm>
            <a:off x="0" y="1804867"/>
            <a:ext cx="9144000" cy="5053133"/>
          </a:xfrm>
          <a:prstGeom prst="rect">
            <a:avLst/>
          </a:prstGeom>
          <a:noFill/>
          <a:ln w="9525">
            <a:noFill/>
            <a:miter lim="800000"/>
            <a:headEnd/>
            <a:tailEnd/>
          </a:ln>
        </p:spPr>
      </p:pic>
      <p:sp>
        <p:nvSpPr>
          <p:cNvPr id="4" name="Titolo 1"/>
          <p:cNvSpPr>
            <a:spLocks noGrp="1"/>
          </p:cNvSpPr>
          <p:nvPr>
            <p:ph type="title"/>
          </p:nvPr>
        </p:nvSpPr>
        <p:spPr/>
        <p:txBody>
          <a:bodyPr/>
          <a:lstStyle/>
          <a:p>
            <a:r>
              <a:rPr lang="it-IT" b="1" dirty="0" smtClean="0">
                <a:solidFill>
                  <a:srgbClr val="FF0000"/>
                </a:solidFill>
                <a:latin typeface="Times New Roman" pitchFamily="18" charset="0"/>
                <a:cs typeface="Times New Roman" pitchFamily="18" charset="0"/>
              </a:rPr>
              <a:t>I CARBOIDRATI </a:t>
            </a:r>
            <a:endParaRPr lang="it-IT" b="1" dirty="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pic>
        <p:nvPicPr>
          <p:cNvPr id="10242" name="Picture 2"/>
          <p:cNvPicPr>
            <a:picLocks noChangeAspect="1" noChangeArrowheads="1"/>
          </p:cNvPicPr>
          <p:nvPr/>
        </p:nvPicPr>
        <p:blipFill>
          <a:blip r:embed="rId2" cstate="print"/>
          <a:srcRect/>
          <a:stretch>
            <a:fillRect/>
          </a:stretch>
        </p:blipFill>
        <p:spPr bwMode="auto">
          <a:xfrm>
            <a:off x="0" y="0"/>
            <a:ext cx="9144000" cy="3498365"/>
          </a:xfrm>
          <a:prstGeom prst="rect">
            <a:avLst/>
          </a:prstGeom>
          <a:noFill/>
          <a:ln w="9525">
            <a:noFill/>
            <a:miter lim="800000"/>
            <a:headEnd/>
            <a:tailEnd/>
          </a:ln>
        </p:spPr>
      </p:pic>
      <p:pic>
        <p:nvPicPr>
          <p:cNvPr id="10244" name="Picture 4" descr="http://www.nutrizioneesalute.it/medicina-per-tutti/images/medicina-sport/glicogeno-muscolare-energia.gif"/>
          <p:cNvPicPr>
            <a:picLocks noChangeAspect="1" noChangeArrowheads="1"/>
          </p:cNvPicPr>
          <p:nvPr/>
        </p:nvPicPr>
        <p:blipFill>
          <a:blip r:embed="rId3" cstate="print"/>
          <a:srcRect/>
          <a:stretch>
            <a:fillRect/>
          </a:stretch>
        </p:blipFill>
        <p:spPr bwMode="auto">
          <a:xfrm>
            <a:off x="0" y="4005064"/>
            <a:ext cx="4762500" cy="2095501"/>
          </a:xfrm>
          <a:prstGeom prst="rect">
            <a:avLst/>
          </a:prstGeom>
          <a:noFill/>
        </p:spPr>
      </p:pic>
      <p:pic>
        <p:nvPicPr>
          <p:cNvPr id="10246" name="Picture 6" descr="http://www.my-personaltrainer.it/alimentazione/img/struttura-cellulosa.jpg"/>
          <p:cNvPicPr>
            <a:picLocks noChangeAspect="1" noChangeArrowheads="1"/>
          </p:cNvPicPr>
          <p:nvPr/>
        </p:nvPicPr>
        <p:blipFill>
          <a:blip r:embed="rId4" cstate="print"/>
          <a:srcRect/>
          <a:stretch>
            <a:fillRect/>
          </a:stretch>
        </p:blipFill>
        <p:spPr bwMode="auto">
          <a:xfrm>
            <a:off x="5724128" y="3356992"/>
            <a:ext cx="3096344" cy="3226841"/>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Segnaposto numero diapositiva 3"/>
          <p:cNvSpPr>
            <a:spLocks noGrp="1"/>
          </p:cNvSpPr>
          <p:nvPr>
            <p:ph type="sldNum" sz="quarter" idx="12"/>
          </p:nvPr>
        </p:nvSpPr>
        <p:spPr/>
        <p:txBody>
          <a:bodyPr/>
          <a:lstStyle/>
          <a:p>
            <a:fld id="{FB349E3D-4BDF-4EBD-AC9E-73C6C5882789}" type="slidenum">
              <a:rPr lang="it-IT"/>
              <a:pPr/>
              <a:t>2</a:t>
            </a:fld>
            <a:endParaRPr lang="it-IT"/>
          </a:p>
        </p:txBody>
      </p:sp>
      <p:sp>
        <p:nvSpPr>
          <p:cNvPr id="35844" name="Text Box 4"/>
          <p:cNvSpPr txBox="1">
            <a:spLocks noChangeArrowheads="1"/>
          </p:cNvSpPr>
          <p:nvPr/>
        </p:nvSpPr>
        <p:spPr bwMode="auto">
          <a:xfrm>
            <a:off x="179388" y="2887663"/>
            <a:ext cx="2220912" cy="396875"/>
          </a:xfrm>
          <a:prstGeom prst="rect">
            <a:avLst/>
          </a:prstGeom>
          <a:noFill/>
          <a:ln w="9525">
            <a:noFill/>
            <a:miter lim="800000"/>
            <a:headEnd/>
            <a:tailEnd/>
          </a:ln>
          <a:effectLst/>
        </p:spPr>
        <p:txBody>
          <a:bodyPr wrap="none">
            <a:spAutoFit/>
          </a:bodyPr>
          <a:lstStyle/>
          <a:p>
            <a:r>
              <a:rPr lang="it-IT" dirty="0"/>
              <a:t>Composti chimici </a:t>
            </a:r>
          </a:p>
        </p:txBody>
      </p:sp>
      <p:grpSp>
        <p:nvGrpSpPr>
          <p:cNvPr id="2" name="Group 9"/>
          <p:cNvGrpSpPr>
            <a:grpSpLocks/>
          </p:cNvGrpSpPr>
          <p:nvPr/>
        </p:nvGrpSpPr>
        <p:grpSpPr bwMode="auto">
          <a:xfrm>
            <a:off x="2608263" y="1268413"/>
            <a:ext cx="3298825" cy="1512887"/>
            <a:chOff x="1643" y="799"/>
            <a:chExt cx="2078" cy="953"/>
          </a:xfrm>
        </p:grpSpPr>
        <p:sp>
          <p:nvSpPr>
            <p:cNvPr id="35845" name="Text Box 5"/>
            <p:cNvSpPr txBox="1">
              <a:spLocks noChangeArrowheads="1"/>
            </p:cNvSpPr>
            <p:nvPr/>
          </p:nvSpPr>
          <p:spPr bwMode="auto">
            <a:xfrm>
              <a:off x="1643" y="1150"/>
              <a:ext cx="919" cy="250"/>
            </a:xfrm>
            <a:prstGeom prst="rect">
              <a:avLst/>
            </a:prstGeom>
            <a:noFill/>
            <a:ln w="9525">
              <a:noFill/>
              <a:miter lim="800000"/>
              <a:headEnd/>
              <a:tailEnd/>
            </a:ln>
            <a:effectLst/>
          </p:spPr>
          <p:txBody>
            <a:bodyPr wrap="none">
              <a:spAutoFit/>
            </a:bodyPr>
            <a:lstStyle/>
            <a:p>
              <a:r>
                <a:rPr lang="it-IT"/>
                <a:t>Inorganici </a:t>
              </a:r>
            </a:p>
          </p:txBody>
        </p:sp>
        <p:sp>
          <p:nvSpPr>
            <p:cNvPr id="35847" name="AutoShape 7"/>
            <p:cNvSpPr>
              <a:spLocks/>
            </p:cNvSpPr>
            <p:nvPr/>
          </p:nvSpPr>
          <p:spPr bwMode="auto">
            <a:xfrm>
              <a:off x="2562" y="799"/>
              <a:ext cx="46" cy="953"/>
            </a:xfrm>
            <a:prstGeom prst="leftBrace">
              <a:avLst>
                <a:gd name="adj1" fmla="val 172645"/>
                <a:gd name="adj2" fmla="val 50000"/>
              </a:avLst>
            </a:prstGeom>
            <a:noFill/>
            <a:ln w="9525">
              <a:solidFill>
                <a:schemeClr val="tx1"/>
              </a:solidFill>
              <a:round/>
              <a:headEnd/>
              <a:tailEnd/>
            </a:ln>
            <a:effectLst/>
          </p:spPr>
          <p:txBody>
            <a:bodyPr wrap="none" anchor="ctr"/>
            <a:lstStyle/>
            <a:p>
              <a:endParaRPr lang="it-IT"/>
            </a:p>
          </p:txBody>
        </p:sp>
        <p:sp>
          <p:nvSpPr>
            <p:cNvPr id="35848" name="Text Box 8"/>
            <p:cNvSpPr txBox="1">
              <a:spLocks noChangeArrowheads="1"/>
            </p:cNvSpPr>
            <p:nvPr/>
          </p:nvSpPr>
          <p:spPr bwMode="auto">
            <a:xfrm>
              <a:off x="2686" y="958"/>
              <a:ext cx="1035" cy="634"/>
            </a:xfrm>
            <a:prstGeom prst="rect">
              <a:avLst/>
            </a:prstGeom>
            <a:noFill/>
            <a:ln w="9525">
              <a:noFill/>
              <a:miter lim="800000"/>
              <a:headEnd/>
              <a:tailEnd/>
            </a:ln>
            <a:effectLst/>
          </p:spPr>
          <p:txBody>
            <a:bodyPr wrap="none">
              <a:spAutoFit/>
            </a:bodyPr>
            <a:lstStyle/>
            <a:p>
              <a:r>
                <a:rPr lang="it-IT"/>
                <a:t>Acqua</a:t>
              </a:r>
            </a:p>
            <a:p>
              <a:endParaRPr lang="it-IT"/>
            </a:p>
            <a:p>
              <a:r>
                <a:rPr lang="it-IT"/>
                <a:t>Sali minerali</a:t>
              </a:r>
            </a:p>
          </p:txBody>
        </p:sp>
      </p:grpSp>
      <p:grpSp>
        <p:nvGrpSpPr>
          <p:cNvPr id="3" name="Group 12"/>
          <p:cNvGrpSpPr>
            <a:grpSpLocks/>
          </p:cNvGrpSpPr>
          <p:nvPr/>
        </p:nvGrpSpPr>
        <p:grpSpPr bwMode="auto">
          <a:xfrm>
            <a:off x="2627313" y="3197225"/>
            <a:ext cx="4194175" cy="1920875"/>
            <a:chOff x="1655" y="2014"/>
            <a:chExt cx="2642" cy="1210"/>
          </a:xfrm>
        </p:grpSpPr>
        <p:sp>
          <p:nvSpPr>
            <p:cNvPr id="35846" name="Text Box 6"/>
            <p:cNvSpPr txBox="1">
              <a:spLocks noChangeArrowheads="1"/>
            </p:cNvSpPr>
            <p:nvPr/>
          </p:nvSpPr>
          <p:spPr bwMode="auto">
            <a:xfrm>
              <a:off x="1655" y="2494"/>
              <a:ext cx="744" cy="250"/>
            </a:xfrm>
            <a:prstGeom prst="rect">
              <a:avLst/>
            </a:prstGeom>
            <a:noFill/>
            <a:ln w="9525">
              <a:noFill/>
              <a:miter lim="800000"/>
              <a:headEnd/>
              <a:tailEnd/>
            </a:ln>
            <a:effectLst/>
          </p:spPr>
          <p:txBody>
            <a:bodyPr wrap="none">
              <a:spAutoFit/>
            </a:bodyPr>
            <a:lstStyle/>
            <a:p>
              <a:r>
                <a:rPr lang="it-IT"/>
                <a:t>Organici</a:t>
              </a:r>
            </a:p>
          </p:txBody>
        </p:sp>
        <p:sp>
          <p:nvSpPr>
            <p:cNvPr id="35850" name="AutoShape 10"/>
            <p:cNvSpPr>
              <a:spLocks/>
            </p:cNvSpPr>
            <p:nvPr/>
          </p:nvSpPr>
          <p:spPr bwMode="auto">
            <a:xfrm>
              <a:off x="2562" y="2076"/>
              <a:ext cx="46" cy="1087"/>
            </a:xfrm>
            <a:prstGeom prst="leftBrace">
              <a:avLst>
                <a:gd name="adj1" fmla="val 196920"/>
                <a:gd name="adj2" fmla="val 50000"/>
              </a:avLst>
            </a:prstGeom>
            <a:noFill/>
            <a:ln w="9525">
              <a:solidFill>
                <a:schemeClr val="tx1"/>
              </a:solidFill>
              <a:round/>
              <a:headEnd/>
              <a:tailEnd/>
            </a:ln>
            <a:effectLst/>
          </p:spPr>
          <p:txBody>
            <a:bodyPr wrap="none" anchor="ctr"/>
            <a:lstStyle/>
            <a:p>
              <a:endParaRPr lang="it-IT"/>
            </a:p>
          </p:txBody>
        </p:sp>
        <p:sp>
          <p:nvSpPr>
            <p:cNvPr id="35851" name="Text Box 11"/>
            <p:cNvSpPr txBox="1">
              <a:spLocks noChangeArrowheads="1"/>
            </p:cNvSpPr>
            <p:nvPr/>
          </p:nvSpPr>
          <p:spPr bwMode="auto">
            <a:xfrm>
              <a:off x="2686" y="2014"/>
              <a:ext cx="1611" cy="1210"/>
            </a:xfrm>
            <a:prstGeom prst="rect">
              <a:avLst/>
            </a:prstGeom>
            <a:noFill/>
            <a:ln w="9525">
              <a:noFill/>
              <a:miter lim="800000"/>
              <a:headEnd/>
              <a:tailEnd/>
            </a:ln>
            <a:effectLst/>
          </p:spPr>
          <p:txBody>
            <a:bodyPr wrap="none">
              <a:spAutoFit/>
            </a:bodyPr>
            <a:lstStyle/>
            <a:p>
              <a:r>
                <a:rPr lang="it-IT"/>
                <a:t>Idrocarburi</a:t>
              </a:r>
            </a:p>
            <a:p>
              <a:endParaRPr lang="it-IT"/>
            </a:p>
            <a:p>
              <a:r>
                <a:rPr lang="it-IT"/>
                <a:t>Alcoli, aldeidi</a:t>
              </a:r>
            </a:p>
            <a:p>
              <a:endParaRPr lang="it-IT"/>
            </a:p>
            <a:p>
              <a:r>
                <a:rPr lang="it-IT"/>
                <a:t>Molecole biologiche </a:t>
              </a:r>
            </a:p>
            <a:p>
              <a:r>
                <a:rPr lang="it-IT"/>
                <a:t> o biomolecole</a:t>
              </a:r>
            </a:p>
          </p:txBody>
        </p:sp>
      </p:grpSp>
      <p:sp>
        <p:nvSpPr>
          <p:cNvPr id="35853" name="AutoShape 13"/>
          <p:cNvSpPr>
            <a:spLocks/>
          </p:cNvSpPr>
          <p:nvPr/>
        </p:nvSpPr>
        <p:spPr bwMode="auto">
          <a:xfrm>
            <a:off x="2411413" y="1916113"/>
            <a:ext cx="73025" cy="2376487"/>
          </a:xfrm>
          <a:prstGeom prst="leftBrace">
            <a:avLst>
              <a:gd name="adj1" fmla="val 271196"/>
              <a:gd name="adj2" fmla="val 50000"/>
            </a:avLst>
          </a:prstGeom>
          <a:noFill/>
          <a:ln w="9525">
            <a:solidFill>
              <a:schemeClr val="tx1"/>
            </a:solidFill>
            <a:round/>
            <a:headEnd/>
            <a:tailEnd/>
          </a:ln>
          <a:effectLst/>
        </p:spPr>
        <p:txBody>
          <a:bodyPr wrap="none" anchor="ctr"/>
          <a:lstStyle/>
          <a:p>
            <a:endParaRPr lang="it-IT"/>
          </a:p>
        </p:txBody>
      </p:sp>
      <p:grpSp>
        <p:nvGrpSpPr>
          <p:cNvPr id="4" name="Group 17"/>
          <p:cNvGrpSpPr>
            <a:grpSpLocks/>
          </p:cNvGrpSpPr>
          <p:nvPr/>
        </p:nvGrpSpPr>
        <p:grpSpPr bwMode="auto">
          <a:xfrm>
            <a:off x="6877050" y="3213100"/>
            <a:ext cx="1941513" cy="2835275"/>
            <a:chOff x="4332" y="2024"/>
            <a:chExt cx="1223" cy="1786"/>
          </a:xfrm>
        </p:grpSpPr>
        <p:sp>
          <p:nvSpPr>
            <p:cNvPr id="35854" name="AutoShape 14"/>
            <p:cNvSpPr>
              <a:spLocks/>
            </p:cNvSpPr>
            <p:nvPr/>
          </p:nvSpPr>
          <p:spPr bwMode="auto">
            <a:xfrm>
              <a:off x="4332" y="2077"/>
              <a:ext cx="45" cy="1678"/>
            </a:xfrm>
            <a:prstGeom prst="leftBrace">
              <a:avLst>
                <a:gd name="adj1" fmla="val 310741"/>
                <a:gd name="adj2" fmla="val 50000"/>
              </a:avLst>
            </a:prstGeom>
            <a:noFill/>
            <a:ln w="9525">
              <a:solidFill>
                <a:schemeClr val="tx1"/>
              </a:solidFill>
              <a:round/>
              <a:headEnd/>
              <a:tailEnd/>
            </a:ln>
            <a:effectLst/>
          </p:spPr>
          <p:txBody>
            <a:bodyPr wrap="none" anchor="ctr"/>
            <a:lstStyle/>
            <a:p>
              <a:endParaRPr lang="it-IT"/>
            </a:p>
          </p:txBody>
        </p:sp>
        <p:sp>
          <p:nvSpPr>
            <p:cNvPr id="35855" name="Text Box 15"/>
            <p:cNvSpPr txBox="1">
              <a:spLocks noChangeArrowheads="1"/>
            </p:cNvSpPr>
            <p:nvPr/>
          </p:nvSpPr>
          <p:spPr bwMode="auto">
            <a:xfrm>
              <a:off x="4455" y="2024"/>
              <a:ext cx="1100" cy="1786"/>
            </a:xfrm>
            <a:prstGeom prst="rect">
              <a:avLst/>
            </a:prstGeom>
            <a:noFill/>
            <a:ln w="9525">
              <a:noFill/>
              <a:miter lim="800000"/>
              <a:headEnd/>
              <a:tailEnd/>
            </a:ln>
            <a:effectLst/>
          </p:spPr>
          <p:txBody>
            <a:bodyPr wrap="none">
              <a:spAutoFit/>
            </a:bodyPr>
            <a:lstStyle/>
            <a:p>
              <a:r>
                <a:rPr lang="it-IT"/>
                <a:t>Glicidi</a:t>
              </a:r>
            </a:p>
            <a:p>
              <a:endParaRPr lang="it-IT"/>
            </a:p>
            <a:p>
              <a:r>
                <a:rPr lang="it-IT"/>
                <a:t>Lipidi</a:t>
              </a:r>
            </a:p>
            <a:p>
              <a:endParaRPr lang="it-IT"/>
            </a:p>
            <a:p>
              <a:r>
                <a:rPr lang="it-IT"/>
                <a:t>Proteine</a:t>
              </a:r>
            </a:p>
            <a:p>
              <a:endParaRPr lang="it-IT"/>
            </a:p>
            <a:p>
              <a:r>
                <a:rPr lang="it-IT"/>
                <a:t>Acidi nucleici</a:t>
              </a:r>
            </a:p>
            <a:p>
              <a:endParaRPr lang="it-IT"/>
            </a:p>
            <a:p>
              <a:r>
                <a:rPr lang="it-IT"/>
                <a:t>Vitamine</a:t>
              </a:r>
            </a:p>
          </p:txBody>
        </p:sp>
      </p:grpSp>
      <p:sp>
        <p:nvSpPr>
          <p:cNvPr id="35856" name="Text Box 16"/>
          <p:cNvSpPr txBox="1">
            <a:spLocks noChangeArrowheads="1"/>
          </p:cNvSpPr>
          <p:nvPr/>
        </p:nvSpPr>
        <p:spPr bwMode="auto">
          <a:xfrm>
            <a:off x="228600" y="152400"/>
            <a:ext cx="8686800" cy="457200"/>
          </a:xfrm>
          <a:prstGeom prst="rect">
            <a:avLst/>
          </a:prstGeom>
          <a:noFill/>
          <a:ln w="9525">
            <a:noFill/>
            <a:miter lim="800000"/>
            <a:headEnd/>
            <a:tailEnd/>
          </a:ln>
          <a:effectLst/>
        </p:spPr>
        <p:txBody>
          <a:bodyPr>
            <a:spAutoFit/>
          </a:bodyPr>
          <a:lstStyle/>
          <a:p>
            <a:pPr algn="ctr"/>
            <a:r>
              <a:rPr lang="it-IT" sz="2400" b="1" dirty="0">
                <a:solidFill>
                  <a:srgbClr val="FF0000"/>
                </a:solidFill>
              </a:rPr>
              <a:t>LA CLASSIFICAZIONE DEI COMPOSTI CHIMICI</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5844"/>
                                        </p:tgtEl>
                                        <p:attrNameLst>
                                          <p:attrName>style.visibility</p:attrName>
                                        </p:attrNameLst>
                                      </p:cBhvr>
                                      <p:to>
                                        <p:strVal val="visible"/>
                                      </p:to>
                                    </p:set>
                                    <p:anim calcmode="lin" valueType="num">
                                      <p:cBhvr additive="base">
                                        <p:cTn id="7" dur="500" fill="hold"/>
                                        <p:tgtEl>
                                          <p:spTgt spid="35844"/>
                                        </p:tgtEl>
                                        <p:attrNameLst>
                                          <p:attrName>ppt_x</p:attrName>
                                        </p:attrNameLst>
                                      </p:cBhvr>
                                      <p:tavLst>
                                        <p:tav tm="0">
                                          <p:val>
                                            <p:strVal val="#ppt_x"/>
                                          </p:val>
                                        </p:tav>
                                        <p:tav tm="100000">
                                          <p:val>
                                            <p:strVal val="#ppt_x"/>
                                          </p:val>
                                        </p:tav>
                                      </p:tavLst>
                                    </p:anim>
                                    <p:anim calcmode="lin" valueType="num">
                                      <p:cBhvr additive="base">
                                        <p:cTn id="8" dur="500" fill="hold"/>
                                        <p:tgtEl>
                                          <p:spTgt spid="35844"/>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5853"/>
                                        </p:tgtEl>
                                        <p:attrNameLst>
                                          <p:attrName>style.visibility</p:attrName>
                                        </p:attrNameLst>
                                      </p:cBhvr>
                                      <p:to>
                                        <p:strVal val="visible"/>
                                      </p:to>
                                    </p:set>
                                    <p:anim calcmode="lin" valueType="num">
                                      <p:cBhvr additive="base">
                                        <p:cTn id="11" dur="500" fill="hold"/>
                                        <p:tgtEl>
                                          <p:spTgt spid="35853"/>
                                        </p:tgtEl>
                                        <p:attrNameLst>
                                          <p:attrName>ppt_x</p:attrName>
                                        </p:attrNameLst>
                                      </p:cBhvr>
                                      <p:tavLst>
                                        <p:tav tm="0">
                                          <p:val>
                                            <p:strVal val="#ppt_x"/>
                                          </p:val>
                                        </p:tav>
                                        <p:tav tm="100000">
                                          <p:val>
                                            <p:strVal val="#ppt_x"/>
                                          </p:val>
                                        </p:tav>
                                      </p:tavLst>
                                    </p:anim>
                                    <p:anim calcmode="lin" valueType="num">
                                      <p:cBhvr additive="base">
                                        <p:cTn id="12" dur="500" fill="hold"/>
                                        <p:tgtEl>
                                          <p:spTgt spid="35853"/>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additive="base">
                                        <p:cTn id="17" dur="500" fill="hold"/>
                                        <p:tgtEl>
                                          <p:spTgt spid="2"/>
                                        </p:tgtEl>
                                        <p:attrNameLst>
                                          <p:attrName>ppt_x</p:attrName>
                                        </p:attrNameLst>
                                      </p:cBhvr>
                                      <p:tavLst>
                                        <p:tav tm="0">
                                          <p:val>
                                            <p:strVal val="#ppt_x"/>
                                          </p:val>
                                        </p:tav>
                                        <p:tav tm="100000">
                                          <p:val>
                                            <p:strVal val="#ppt_x"/>
                                          </p:val>
                                        </p:tav>
                                      </p:tavLst>
                                    </p:anim>
                                    <p:anim calcmode="lin" valueType="num">
                                      <p:cBhvr additive="base">
                                        <p:cTn id="1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gtEl>
                                        <p:attrNameLst>
                                          <p:attrName>style.visibility</p:attrName>
                                        </p:attrNameLst>
                                      </p:cBhvr>
                                      <p:to>
                                        <p:strVal val="visible"/>
                                      </p:to>
                                    </p:set>
                                    <p:anim calcmode="lin" valueType="num">
                                      <p:cBhvr additive="base">
                                        <p:cTn id="23" dur="500" fill="hold"/>
                                        <p:tgtEl>
                                          <p:spTgt spid="3"/>
                                        </p:tgtEl>
                                        <p:attrNameLst>
                                          <p:attrName>ppt_x</p:attrName>
                                        </p:attrNameLst>
                                      </p:cBhvr>
                                      <p:tavLst>
                                        <p:tav tm="0">
                                          <p:val>
                                            <p:strVal val="#ppt_x"/>
                                          </p:val>
                                        </p:tav>
                                        <p:tav tm="100000">
                                          <p:val>
                                            <p:strVal val="#ppt_x"/>
                                          </p:val>
                                        </p:tav>
                                      </p:tavLst>
                                    </p:anim>
                                    <p:anim calcmode="lin" valueType="num">
                                      <p:cBhvr additive="base">
                                        <p:cTn id="2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 presetClass="entr" presetSubtype="16" fill="hold" nodeType="clickEffect">
                                  <p:stCondLst>
                                    <p:cond delay="0"/>
                                  </p:stCondLst>
                                  <p:childTnLst>
                                    <p:set>
                                      <p:cBhvr>
                                        <p:cTn id="28" dur="1" fill="hold">
                                          <p:stCondLst>
                                            <p:cond delay="0"/>
                                          </p:stCondLst>
                                        </p:cTn>
                                        <p:tgtEl>
                                          <p:spTgt spid="4"/>
                                        </p:tgtEl>
                                        <p:attrNameLst>
                                          <p:attrName>style.visibility</p:attrName>
                                        </p:attrNameLst>
                                      </p:cBhvr>
                                      <p:to>
                                        <p:strVal val="visible"/>
                                      </p:to>
                                    </p:set>
                                    <p:animEffect transition="in" filter="box(in)">
                                      <p:cBhvr>
                                        <p:cTn id="2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4" grpId="0"/>
      <p:bldP spid="35853"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p:cNvPicPr>
            <a:picLocks noChangeAspect="1" noChangeArrowheads="1"/>
          </p:cNvPicPr>
          <p:nvPr/>
        </p:nvPicPr>
        <p:blipFill>
          <a:blip r:embed="rId2" cstate="print"/>
          <a:srcRect/>
          <a:stretch>
            <a:fillRect/>
          </a:stretch>
        </p:blipFill>
        <p:spPr bwMode="auto">
          <a:xfrm>
            <a:off x="0" y="1700808"/>
            <a:ext cx="9144000" cy="2133617"/>
          </a:xfrm>
          <a:prstGeom prst="rect">
            <a:avLst/>
          </a:prstGeom>
          <a:noFill/>
          <a:ln w="9525">
            <a:noFill/>
            <a:miter lim="800000"/>
            <a:headEnd/>
            <a:tailEnd/>
          </a:ln>
        </p:spPr>
      </p:pic>
      <p:sp>
        <p:nvSpPr>
          <p:cNvPr id="4" name="Titolo 1"/>
          <p:cNvSpPr>
            <a:spLocks noGrp="1"/>
          </p:cNvSpPr>
          <p:nvPr>
            <p:ph type="title"/>
          </p:nvPr>
        </p:nvSpPr>
        <p:spPr/>
        <p:txBody>
          <a:bodyPr/>
          <a:lstStyle/>
          <a:p>
            <a:r>
              <a:rPr lang="it-IT" b="1" dirty="0" smtClean="0">
                <a:solidFill>
                  <a:srgbClr val="FF0000"/>
                </a:solidFill>
                <a:latin typeface="Times New Roman" pitchFamily="18" charset="0"/>
                <a:cs typeface="Times New Roman" pitchFamily="18" charset="0"/>
              </a:rPr>
              <a:t>I CARBOIDRATI </a:t>
            </a:r>
            <a:endParaRPr lang="it-IT" b="1" dirty="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p:cNvPicPr>
            <a:picLocks noChangeAspect="1" noChangeArrowheads="1"/>
          </p:cNvPicPr>
          <p:nvPr/>
        </p:nvPicPr>
        <p:blipFill>
          <a:blip r:embed="rId2" cstate="print"/>
          <a:srcRect/>
          <a:stretch>
            <a:fillRect/>
          </a:stretch>
        </p:blipFill>
        <p:spPr bwMode="auto">
          <a:xfrm>
            <a:off x="0" y="0"/>
            <a:ext cx="8176480" cy="324090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5650" name="Rectangle 2"/>
          <p:cNvSpPr>
            <a:spLocks noChangeArrowheads="1"/>
          </p:cNvSpPr>
          <p:nvPr/>
        </p:nvSpPr>
        <p:spPr bwMode="auto">
          <a:xfrm>
            <a:off x="70338" y="1689101"/>
            <a:ext cx="8932985" cy="4117975"/>
          </a:xfrm>
          <a:prstGeom prst="rect">
            <a:avLst/>
          </a:prstGeom>
          <a:solidFill>
            <a:srgbClr val="FFFF00"/>
          </a:solidFill>
          <a:ln w="9525">
            <a:solidFill>
              <a:srgbClr val="FFFF00"/>
            </a:solidFill>
            <a:miter lim="800000"/>
            <a:headEnd/>
            <a:tailEnd/>
          </a:ln>
          <a:effectLst/>
        </p:spPr>
        <p:txBody>
          <a:bodyPr>
            <a:spAutoFit/>
          </a:bodyPr>
          <a:lstStyle/>
          <a:p>
            <a:pPr algn="just" eaLnBrk="0" hangingPunct="0"/>
            <a:r>
              <a:rPr lang="it-IT" sz="2400" b="1" u="sng">
                <a:solidFill>
                  <a:srgbClr val="FF0000"/>
                </a:solidFill>
                <a:effectLst>
                  <a:outerShdw blurRad="38100" dist="38100" dir="2700000" algn="tl">
                    <a:srgbClr val="000000"/>
                  </a:outerShdw>
                </a:effectLst>
              </a:rPr>
              <a:t>Oligosaccaridi (2-10 monosaccaridi legati)</a:t>
            </a:r>
          </a:p>
          <a:p>
            <a:pPr algn="just" eaLnBrk="0" hangingPunct="0"/>
            <a:endParaRPr lang="it-IT" sz="2400" b="1">
              <a:solidFill>
                <a:srgbClr val="FF0000"/>
              </a:solidFill>
              <a:effectLst>
                <a:outerShdw blurRad="38100" dist="38100" dir="2700000" algn="tl">
                  <a:srgbClr val="000000"/>
                </a:outerShdw>
              </a:effectLst>
            </a:endParaRPr>
          </a:p>
          <a:p>
            <a:pPr algn="just" eaLnBrk="0" hangingPunct="0"/>
            <a:r>
              <a:rPr lang="it-IT" sz="2400" b="1">
                <a:solidFill>
                  <a:srgbClr val="FF0000"/>
                </a:solidFill>
                <a:effectLst>
                  <a:outerShdw blurRad="38100" dist="38100" dir="2700000" algn="tl">
                    <a:srgbClr val="000000"/>
                  </a:outerShdw>
                </a:effectLst>
              </a:rPr>
              <a:t>I frutto-oligosaccaridi o Fruttosani (FOS) sono carboidrati abbondanti nelle graminacee verdi ed a maturità vengono convertiti in amido nelle cariossidi.</a:t>
            </a:r>
          </a:p>
          <a:p>
            <a:pPr algn="just" eaLnBrk="0" hangingPunct="0"/>
            <a:r>
              <a:rPr lang="it-IT" sz="2400" b="1">
                <a:solidFill>
                  <a:srgbClr val="FF0000"/>
                </a:solidFill>
                <a:effectLst>
                  <a:outerShdw blurRad="38100" dist="38100" dir="2700000" algn="tl">
                    <a:srgbClr val="000000"/>
                  </a:outerShdw>
                </a:effectLst>
              </a:rPr>
              <a:t>trutturalmente considerati oligosaccaridi del fruttosio vengono uniti mediante legami β-glicosidici (1-2) alla cui estremità è presente un'unità di α-D-Glucosio.</a:t>
            </a:r>
          </a:p>
          <a:p>
            <a:pPr algn="just" eaLnBrk="0" hangingPunct="0"/>
            <a:endParaRPr lang="it-IT" sz="2400" b="1">
              <a:solidFill>
                <a:srgbClr val="FF0000"/>
              </a:solidFill>
              <a:effectLst>
                <a:outerShdw blurRad="38100" dist="38100" dir="2700000" algn="tl">
                  <a:srgbClr val="000000"/>
                </a:outerShdw>
              </a:effectLst>
            </a:endParaRPr>
          </a:p>
          <a:p>
            <a:pPr algn="just" eaLnBrk="0" hangingPunct="0"/>
            <a:r>
              <a:rPr lang="it-IT" sz="2400" b="1">
                <a:solidFill>
                  <a:srgbClr val="FF0000"/>
                </a:solidFill>
                <a:effectLst>
                  <a:outerShdw blurRad="38100" dist="38100" dir="2700000" algn="tl">
                    <a:srgbClr val="000000"/>
                  </a:outerShdw>
                </a:effectLst>
              </a:rPr>
              <a:t>Da ricordare anche i Manno-oligosaccaridi (MOS) derivati dalle pareti delle cellule dei lieviti.</a:t>
            </a:r>
            <a:r>
              <a:rPr lang="it-IT" sz="2400" b="1">
                <a:solidFill>
                  <a:srgbClr val="FF0000"/>
                </a:solidFill>
                <a:effectLst>
                  <a:outerShdw blurRad="38100" dist="38100" dir="2700000" algn="tl">
                    <a:srgbClr val="000000"/>
                  </a:outerShdw>
                </a:effectLst>
                <a:hlinkClick r:id="rId2"/>
              </a:rPr>
              <a:t> </a:t>
            </a:r>
            <a:endParaRPr lang="it-IT" sz="2400" b="1">
              <a:solidFill>
                <a:srgbClr val="FF0000"/>
              </a:solidFill>
              <a:effectLst>
                <a:outerShdw blurRad="38100" dist="38100" dir="2700000" algn="tl">
                  <a:srgbClr val="000000"/>
                </a:outerShdw>
              </a:effectLst>
            </a:endParaRPr>
          </a:p>
        </p:txBody>
      </p:sp>
      <p:sp>
        <p:nvSpPr>
          <p:cNvPr id="795651" name="Rectangle 3"/>
          <p:cNvSpPr>
            <a:spLocks noChangeArrowheads="1"/>
          </p:cNvSpPr>
          <p:nvPr/>
        </p:nvSpPr>
        <p:spPr bwMode="auto">
          <a:xfrm>
            <a:off x="2987437" y="136525"/>
            <a:ext cx="3097323" cy="707886"/>
          </a:xfrm>
          <a:prstGeom prst="rect">
            <a:avLst/>
          </a:prstGeom>
          <a:solidFill>
            <a:schemeClr val="bg1"/>
          </a:solidFill>
          <a:ln w="9525">
            <a:solidFill>
              <a:schemeClr val="bg1"/>
            </a:solidFill>
            <a:miter lim="800000"/>
            <a:headEnd/>
            <a:tailEnd/>
          </a:ln>
          <a:effectLst/>
        </p:spPr>
        <p:txBody>
          <a:bodyPr wrap="none">
            <a:spAutoFit/>
          </a:bodyPr>
          <a:lstStyle/>
          <a:p>
            <a:pPr algn="ctr" eaLnBrk="0" hangingPunct="0"/>
            <a:r>
              <a:rPr lang="it-IT" sz="4000" b="1" i="0">
                <a:solidFill>
                  <a:srgbClr val="0000FF"/>
                </a:solidFill>
              </a:rPr>
              <a:t>CARBOIDRATI</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59810" name="Rectangle 2"/>
          <p:cNvSpPr>
            <a:spLocks noGrp="1" noChangeArrowheads="1"/>
          </p:cNvSpPr>
          <p:nvPr>
            <p:ph type="title"/>
          </p:nvPr>
        </p:nvSpPr>
        <p:spPr>
          <a:xfrm>
            <a:off x="467544" y="188640"/>
            <a:ext cx="7772400" cy="1143000"/>
          </a:xfrm>
        </p:spPr>
        <p:txBody>
          <a:bodyPr/>
          <a:lstStyle/>
          <a:p>
            <a:r>
              <a:rPr lang="it-IT" sz="3900" dirty="0">
                <a:solidFill>
                  <a:srgbClr val="FF0000"/>
                </a:solidFill>
                <a:latin typeface="Brush Script MT" pitchFamily="66" charset="0"/>
              </a:rPr>
              <a:t>COSA SONO</a:t>
            </a:r>
            <a:endParaRPr lang="it-IT" dirty="0">
              <a:solidFill>
                <a:srgbClr val="FF0000"/>
              </a:solidFill>
            </a:endParaRPr>
          </a:p>
        </p:txBody>
      </p:sp>
      <p:pic>
        <p:nvPicPr>
          <p:cNvPr id="759811" name="Picture 3" descr="CARBOIDRATI-1"/>
          <p:cNvPicPr>
            <a:picLocks noChangeAspect="1" noChangeArrowheads="1"/>
          </p:cNvPicPr>
          <p:nvPr/>
        </p:nvPicPr>
        <p:blipFill>
          <a:blip r:embed="rId2" cstate="print"/>
          <a:srcRect/>
          <a:stretch>
            <a:fillRect/>
          </a:stretch>
        </p:blipFill>
        <p:spPr bwMode="auto">
          <a:xfrm>
            <a:off x="4355977" y="1427502"/>
            <a:ext cx="4788024" cy="4143482"/>
          </a:xfrm>
          <a:prstGeom prst="rect">
            <a:avLst/>
          </a:prstGeom>
          <a:noFill/>
        </p:spPr>
      </p:pic>
      <p:sp>
        <p:nvSpPr>
          <p:cNvPr id="759812" name="Rectangle 4"/>
          <p:cNvSpPr>
            <a:spLocks noGrp="1" noChangeArrowheads="1"/>
          </p:cNvSpPr>
          <p:nvPr>
            <p:ph type="body" sz="half" idx="1"/>
          </p:nvPr>
        </p:nvSpPr>
        <p:spPr>
          <a:xfrm>
            <a:off x="0" y="1412776"/>
            <a:ext cx="4355976" cy="4536504"/>
          </a:xfrm>
        </p:spPr>
        <p:txBody>
          <a:bodyPr/>
          <a:lstStyle/>
          <a:p>
            <a:pPr>
              <a:buFontTx/>
              <a:buNone/>
            </a:pPr>
            <a:r>
              <a:rPr lang="it-IT" sz="1800" dirty="0">
                <a:solidFill>
                  <a:srgbClr val="003300"/>
                </a:solidFill>
                <a:latin typeface="Comic Sans MS" pitchFamily="66" charset="0"/>
              </a:rPr>
              <a:t>     I carboidrati sono la benzina dell'organismo, ossia la principale fonte da cui il corpo trae energia per funzionare al meglio. In più, una volta utilizzati, non lasciano dietro di sé scorie metaboliche. Sono detti anche zuccheri o glucidi.</a:t>
            </a:r>
            <a:br>
              <a:rPr lang="it-IT" sz="1800" dirty="0">
                <a:solidFill>
                  <a:srgbClr val="003300"/>
                </a:solidFill>
                <a:latin typeface="Comic Sans MS" pitchFamily="66" charset="0"/>
              </a:rPr>
            </a:br>
            <a:r>
              <a:rPr lang="it-IT" sz="1800" dirty="0">
                <a:solidFill>
                  <a:srgbClr val="003300"/>
                </a:solidFill>
                <a:latin typeface="Comic Sans MS" pitchFamily="66" charset="0"/>
              </a:rPr>
              <a:t>I carboidrati sono la base di un'alimentazione corretta, e la loro presenza nella dieta </a:t>
            </a:r>
            <a:r>
              <a:rPr lang="it-IT" sz="1800" b="1" u="sng" dirty="0">
                <a:solidFill>
                  <a:srgbClr val="003300"/>
                </a:solidFill>
                <a:latin typeface="Comic Sans MS" pitchFamily="66" charset="0"/>
              </a:rPr>
              <a:t>dovrebbe</a:t>
            </a:r>
            <a:r>
              <a:rPr lang="it-IT" sz="1800" dirty="0">
                <a:solidFill>
                  <a:srgbClr val="003300"/>
                </a:solidFill>
                <a:latin typeface="Comic Sans MS" pitchFamily="66" charset="0"/>
              </a:rPr>
              <a:t> rappresentare il 60%  del totale delle calorie giornaliere.</a:t>
            </a:r>
            <a:r>
              <a:rPr lang="it-IT" sz="2800" b="1" dirty="0">
                <a:latin typeface="Arial" charset="0"/>
              </a:rPr>
              <a:t> </a:t>
            </a:r>
          </a:p>
          <a:p>
            <a:pPr>
              <a:buFontTx/>
              <a:buNone/>
            </a:pPr>
            <a:endParaRPr lang="it-IT" sz="2800" b="1" dirty="0">
              <a:latin typeface="Arial" charset="0"/>
            </a:endParaRPr>
          </a:p>
        </p:txBody>
      </p:sp>
    </p:spTree>
  </p:cSld>
  <p:clrMapOvr>
    <a:masterClrMapping/>
  </p:clrMapOvr>
  <p:transition advClick="0">
    <p:randomBa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32" fill="hold" grpId="0" nodeType="afterEffect">
                                  <p:stCondLst>
                                    <p:cond delay="0"/>
                                  </p:stCondLst>
                                  <p:iterate type="lt">
                                    <p:tmPct val="100000"/>
                                  </p:iterate>
                                  <p:childTnLst>
                                    <p:set>
                                      <p:cBhvr>
                                        <p:cTn id="6" dur="1" fill="hold">
                                          <p:stCondLst>
                                            <p:cond delay="0"/>
                                          </p:stCondLst>
                                        </p:cTn>
                                        <p:tgtEl>
                                          <p:spTgt spid="759810"/>
                                        </p:tgtEl>
                                        <p:attrNameLst>
                                          <p:attrName>style.visibility</p:attrName>
                                        </p:attrNameLst>
                                      </p:cBhvr>
                                      <p:to>
                                        <p:strVal val="visible"/>
                                      </p:to>
                                    </p:set>
                                    <p:anim calcmode="lin" valueType="num">
                                      <p:cBhvr>
                                        <p:cTn id="7" dur="75" fill="hold"/>
                                        <p:tgtEl>
                                          <p:spTgt spid="759810"/>
                                        </p:tgtEl>
                                        <p:attrNameLst>
                                          <p:attrName>ppt_w</p:attrName>
                                        </p:attrNameLst>
                                      </p:cBhvr>
                                      <p:tavLst>
                                        <p:tav tm="0">
                                          <p:val>
                                            <p:strVal val="4*#ppt_w"/>
                                          </p:val>
                                        </p:tav>
                                        <p:tav tm="100000">
                                          <p:val>
                                            <p:strVal val="#ppt_w"/>
                                          </p:val>
                                        </p:tav>
                                      </p:tavLst>
                                    </p:anim>
                                    <p:anim calcmode="lin" valueType="num">
                                      <p:cBhvr>
                                        <p:cTn id="8" dur="75" fill="hold"/>
                                        <p:tgtEl>
                                          <p:spTgt spid="759810"/>
                                        </p:tgtEl>
                                        <p:attrNameLst>
                                          <p:attrName>ppt_h</p:attrName>
                                        </p:attrNameLst>
                                      </p:cBhvr>
                                      <p:tavLst>
                                        <p:tav tm="0">
                                          <p:val>
                                            <p:strVal val="4*#ppt_h"/>
                                          </p:val>
                                        </p:tav>
                                        <p:tav tm="100000">
                                          <p:val>
                                            <p:strVal val="#ppt_h"/>
                                          </p:val>
                                        </p:tav>
                                      </p:tavLst>
                                    </p:anim>
                                  </p:childTnLst>
                                </p:cTn>
                              </p:par>
                            </p:childTnLst>
                          </p:cTn>
                        </p:par>
                        <p:par>
                          <p:cTn id="9" fill="hold">
                            <p:stCondLst>
                              <p:cond delay="600"/>
                            </p:stCondLst>
                            <p:childTnLst>
                              <p:par>
                                <p:cTn id="10" presetID="23" presetClass="entr" presetSubtype="16" fill="hold" nodeType="afterEffect">
                                  <p:stCondLst>
                                    <p:cond delay="0"/>
                                  </p:stCondLst>
                                  <p:childTnLst>
                                    <p:set>
                                      <p:cBhvr>
                                        <p:cTn id="11" dur="1" fill="hold">
                                          <p:stCondLst>
                                            <p:cond delay="0"/>
                                          </p:stCondLst>
                                        </p:cTn>
                                        <p:tgtEl>
                                          <p:spTgt spid="759811"/>
                                        </p:tgtEl>
                                        <p:attrNameLst>
                                          <p:attrName>style.visibility</p:attrName>
                                        </p:attrNameLst>
                                      </p:cBhvr>
                                      <p:to>
                                        <p:strVal val="visible"/>
                                      </p:to>
                                    </p:set>
                                    <p:anim calcmode="lin" valueType="num">
                                      <p:cBhvr>
                                        <p:cTn id="12" dur="500" fill="hold"/>
                                        <p:tgtEl>
                                          <p:spTgt spid="759811"/>
                                        </p:tgtEl>
                                        <p:attrNameLst>
                                          <p:attrName>ppt_w</p:attrName>
                                        </p:attrNameLst>
                                      </p:cBhvr>
                                      <p:tavLst>
                                        <p:tav tm="0">
                                          <p:val>
                                            <p:fltVal val="0"/>
                                          </p:val>
                                        </p:tav>
                                        <p:tav tm="100000">
                                          <p:val>
                                            <p:strVal val="#ppt_w"/>
                                          </p:val>
                                        </p:tav>
                                      </p:tavLst>
                                    </p:anim>
                                    <p:anim calcmode="lin" valueType="num">
                                      <p:cBhvr>
                                        <p:cTn id="13" dur="500" fill="hold"/>
                                        <p:tgtEl>
                                          <p:spTgt spid="759811"/>
                                        </p:tgtEl>
                                        <p:attrNameLst>
                                          <p:attrName>ppt_h</p:attrName>
                                        </p:attrNameLst>
                                      </p:cBhvr>
                                      <p:tavLst>
                                        <p:tav tm="0">
                                          <p:val>
                                            <p:fltVal val="0"/>
                                          </p:val>
                                        </p:tav>
                                        <p:tav tm="100000">
                                          <p:val>
                                            <p:strVal val="#ppt_h"/>
                                          </p:val>
                                        </p:tav>
                                      </p:tavLst>
                                    </p:anim>
                                  </p:childTnLst>
                                </p:cTn>
                              </p:par>
                            </p:childTnLst>
                          </p:cTn>
                        </p:par>
                        <p:par>
                          <p:cTn id="14" fill="hold">
                            <p:stCondLst>
                              <p:cond delay="1100"/>
                            </p:stCondLst>
                            <p:childTnLst>
                              <p:par>
                                <p:cTn id="15" presetID="22" presetClass="entr" presetSubtype="8" fill="hold" grpId="0" nodeType="afterEffect">
                                  <p:stCondLst>
                                    <p:cond delay="0"/>
                                  </p:stCondLst>
                                  <p:childTnLst>
                                    <p:set>
                                      <p:cBhvr>
                                        <p:cTn id="16" dur="1" fill="hold">
                                          <p:stCondLst>
                                            <p:cond delay="0"/>
                                          </p:stCondLst>
                                        </p:cTn>
                                        <p:tgtEl>
                                          <p:spTgt spid="759812">
                                            <p:txEl>
                                              <p:pRg st="0" end="0"/>
                                            </p:txEl>
                                          </p:spTgt>
                                        </p:tgtEl>
                                        <p:attrNameLst>
                                          <p:attrName>style.visibility</p:attrName>
                                        </p:attrNameLst>
                                      </p:cBhvr>
                                      <p:to>
                                        <p:strVal val="visible"/>
                                      </p:to>
                                    </p:set>
                                    <p:animEffect transition="in" filter="wipe(left)">
                                      <p:cBhvr>
                                        <p:cTn id="17" dur="500"/>
                                        <p:tgtEl>
                                          <p:spTgt spid="75981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9810" grpId="0" autoUpdateAnimBg="0"/>
      <p:bldP spid="759812" grpId="0" build="p" autoUpdateAnimBg="0" advAuto="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egnaposto numero diapositiva 3"/>
          <p:cNvSpPr>
            <a:spLocks noGrp="1"/>
          </p:cNvSpPr>
          <p:nvPr>
            <p:ph type="sldNum" sz="quarter" idx="12"/>
          </p:nvPr>
        </p:nvSpPr>
        <p:spPr/>
        <p:txBody>
          <a:bodyPr/>
          <a:lstStyle/>
          <a:p>
            <a:fld id="{E0F8AE34-B010-4614-ACCF-09C563F9D4A1}" type="slidenum">
              <a:rPr lang="it-IT"/>
              <a:pPr/>
              <a:t>4</a:t>
            </a:fld>
            <a:endParaRPr lang="it-IT"/>
          </a:p>
        </p:txBody>
      </p:sp>
      <p:sp>
        <p:nvSpPr>
          <p:cNvPr id="2050" name="Rectangle 2"/>
          <p:cNvSpPr>
            <a:spLocks noChangeArrowheads="1"/>
          </p:cNvSpPr>
          <p:nvPr/>
        </p:nvSpPr>
        <p:spPr bwMode="auto">
          <a:xfrm>
            <a:off x="152400" y="620713"/>
            <a:ext cx="8991600" cy="2014537"/>
          </a:xfrm>
          <a:prstGeom prst="rect">
            <a:avLst/>
          </a:prstGeom>
          <a:noFill/>
          <a:ln w="9525">
            <a:noFill/>
            <a:miter lim="800000"/>
            <a:headEnd/>
            <a:tailEnd/>
          </a:ln>
          <a:effectLst/>
        </p:spPr>
        <p:txBody>
          <a:bodyPr>
            <a:spAutoFit/>
          </a:bodyPr>
          <a:lstStyle/>
          <a:p>
            <a:pPr algn="just"/>
            <a:r>
              <a:rPr lang="it-IT" sz="1800" b="1" u="sng">
                <a:cs typeface="Arial" charset="0"/>
              </a:rPr>
              <a:t>Caratteristiche</a:t>
            </a:r>
            <a:r>
              <a:rPr lang="it-IT" sz="1800">
                <a:cs typeface="Arial" charset="0"/>
              </a:rPr>
              <a:t>: Sono composti chimici costituiti da carbonio, idrogeno e ossigeno. </a:t>
            </a:r>
          </a:p>
          <a:p>
            <a:pPr algn="just"/>
            <a:r>
              <a:rPr lang="it-IT" sz="1800">
                <a:cs typeface="Arial" charset="0"/>
              </a:rPr>
              <a:t>		Sono molto abbondanti in natura. Hanno sapore dolce.</a:t>
            </a:r>
          </a:p>
          <a:p>
            <a:pPr algn="just"/>
            <a:r>
              <a:rPr lang="it-IT" sz="1800" b="1" u="sng">
                <a:cs typeface="Arial" charset="0"/>
              </a:rPr>
              <a:t>Funzioni</a:t>
            </a:r>
            <a:r>
              <a:rPr lang="it-IT" sz="1800">
                <a:cs typeface="Arial" charset="0"/>
              </a:rPr>
              <a:t>: </a:t>
            </a:r>
          </a:p>
          <a:p>
            <a:pPr algn="just" eaLnBrk="0" hangingPunct="0"/>
            <a:r>
              <a:rPr lang="it-IT" sz="1800">
                <a:cs typeface="Arial" charset="0"/>
              </a:rPr>
              <a:t>     </a:t>
            </a:r>
            <a:r>
              <a:rPr lang="it-IT" sz="1800" u="sng">
                <a:cs typeface="Arial" charset="0"/>
              </a:rPr>
              <a:t>Strutturale</a:t>
            </a:r>
            <a:r>
              <a:rPr lang="it-IT" sz="1800">
                <a:cs typeface="Arial" charset="0"/>
              </a:rPr>
              <a:t>: costituiscono strutture essenziali per gli organismi viventi 			(funzione di sostegno, soprattutto nei vegetali </a:t>
            </a:r>
            <a:r>
              <a:rPr lang="it-IT" sz="1800">
                <a:cs typeface="Arial" charset="0"/>
                <a:sym typeface="Wingdings" pitchFamily="2" charset="2"/>
              </a:rPr>
              <a:t> cellulosa</a:t>
            </a:r>
            <a:r>
              <a:rPr lang="it-IT" sz="1800">
                <a:cs typeface="Arial" charset="0"/>
              </a:rPr>
              <a:t>)</a:t>
            </a:r>
          </a:p>
          <a:p>
            <a:pPr algn="just" eaLnBrk="0" hangingPunct="0"/>
            <a:r>
              <a:rPr lang="it-IT" sz="1800">
                <a:cs typeface="Arial" charset="0"/>
              </a:rPr>
              <a:t>     </a:t>
            </a:r>
            <a:r>
              <a:rPr lang="it-IT" sz="1800" u="sng">
                <a:cs typeface="Arial" charset="0"/>
              </a:rPr>
              <a:t>Energetica</a:t>
            </a:r>
            <a:r>
              <a:rPr lang="it-IT" sz="1800">
                <a:cs typeface="Arial" charset="0"/>
              </a:rPr>
              <a:t>: forniscono energia per svolgere tutte le funzioni dell'organismo</a:t>
            </a:r>
          </a:p>
          <a:p>
            <a:pPr algn="just" eaLnBrk="0" hangingPunct="0"/>
            <a:r>
              <a:rPr lang="it-IT" sz="1800">
                <a:cs typeface="Arial" charset="0"/>
              </a:rPr>
              <a:t>     </a:t>
            </a:r>
            <a:r>
              <a:rPr lang="it-IT" sz="1800" u="sng">
                <a:cs typeface="Arial" charset="0"/>
              </a:rPr>
              <a:t>Protezione</a:t>
            </a:r>
            <a:r>
              <a:rPr lang="it-IT" sz="1800">
                <a:cs typeface="Arial" charset="0"/>
              </a:rPr>
              <a:t>: costituiscono l’esoscheletro degli invertebrati (chitina)</a:t>
            </a:r>
          </a:p>
        </p:txBody>
      </p:sp>
      <p:sp>
        <p:nvSpPr>
          <p:cNvPr id="2052" name="Text Box 4"/>
          <p:cNvSpPr txBox="1">
            <a:spLocks noChangeArrowheads="1"/>
          </p:cNvSpPr>
          <p:nvPr/>
        </p:nvSpPr>
        <p:spPr bwMode="auto">
          <a:xfrm>
            <a:off x="228600" y="152400"/>
            <a:ext cx="8686800" cy="457200"/>
          </a:xfrm>
          <a:prstGeom prst="rect">
            <a:avLst/>
          </a:prstGeom>
          <a:noFill/>
          <a:ln w="9525">
            <a:noFill/>
            <a:miter lim="800000"/>
            <a:headEnd/>
            <a:tailEnd/>
          </a:ln>
          <a:effectLst/>
        </p:spPr>
        <p:txBody>
          <a:bodyPr>
            <a:spAutoFit/>
          </a:bodyPr>
          <a:lstStyle/>
          <a:p>
            <a:pPr algn="ctr"/>
            <a:r>
              <a:rPr lang="it-IT" sz="2400" b="1" dirty="0">
                <a:solidFill>
                  <a:srgbClr val="FF0000"/>
                </a:solidFill>
              </a:rPr>
              <a:t>GLICIDI o ZUCCHERI o CARBOIDRATI</a:t>
            </a:r>
          </a:p>
        </p:txBody>
      </p:sp>
      <p:grpSp>
        <p:nvGrpSpPr>
          <p:cNvPr id="2" name="Group 30"/>
          <p:cNvGrpSpPr>
            <a:grpSpLocks/>
          </p:cNvGrpSpPr>
          <p:nvPr/>
        </p:nvGrpSpPr>
        <p:grpSpPr bwMode="auto">
          <a:xfrm>
            <a:off x="107950" y="2592388"/>
            <a:ext cx="8928100" cy="2565400"/>
            <a:chOff x="68" y="1406"/>
            <a:chExt cx="5624" cy="1616"/>
          </a:xfrm>
        </p:grpSpPr>
        <p:pic>
          <p:nvPicPr>
            <p:cNvPr id="2075" name="Picture 27"/>
            <p:cNvPicPr>
              <a:picLocks noChangeAspect="1" noChangeArrowheads="1"/>
            </p:cNvPicPr>
            <p:nvPr/>
          </p:nvPicPr>
          <p:blipFill>
            <a:blip r:embed="rId2" cstate="print"/>
            <a:srcRect/>
            <a:stretch>
              <a:fillRect/>
            </a:stretch>
          </p:blipFill>
          <p:spPr bwMode="auto">
            <a:xfrm>
              <a:off x="3460" y="1406"/>
              <a:ext cx="2232" cy="1616"/>
            </a:xfrm>
            <a:prstGeom prst="rect">
              <a:avLst/>
            </a:prstGeom>
            <a:noFill/>
          </p:spPr>
        </p:pic>
        <p:sp>
          <p:nvSpPr>
            <p:cNvPr id="2076" name="Rectangle 28"/>
            <p:cNvSpPr>
              <a:spLocks noChangeArrowheads="1"/>
            </p:cNvSpPr>
            <p:nvPr/>
          </p:nvSpPr>
          <p:spPr bwMode="auto">
            <a:xfrm>
              <a:off x="68" y="1694"/>
              <a:ext cx="3493" cy="750"/>
            </a:xfrm>
            <a:prstGeom prst="rect">
              <a:avLst/>
            </a:prstGeom>
            <a:noFill/>
            <a:ln w="9525">
              <a:noFill/>
              <a:miter lim="800000"/>
              <a:headEnd/>
              <a:tailEnd/>
            </a:ln>
            <a:effectLst/>
          </p:spPr>
          <p:txBody>
            <a:bodyPr>
              <a:spAutoFit/>
            </a:bodyPr>
            <a:lstStyle/>
            <a:p>
              <a:r>
                <a:rPr lang="it-IT" sz="1800" b="1"/>
                <a:t>Organismi </a:t>
              </a:r>
              <a:r>
                <a:rPr lang="it-IT" sz="1800" b="1" u="sng"/>
                <a:t>autotrofi</a:t>
              </a:r>
              <a:r>
                <a:rPr lang="it-IT" sz="1800" u="sng"/>
                <a:t> </a:t>
              </a:r>
              <a:r>
                <a:rPr lang="it-IT" sz="1800"/>
                <a:t>(Es. piante): sintetizzano </a:t>
              </a:r>
            </a:p>
            <a:p>
              <a:r>
                <a:rPr lang="it-IT" sz="1800"/>
                <a:t>zuccheri (glucosio) a partire da componenti </a:t>
              </a:r>
            </a:p>
            <a:p>
              <a:r>
                <a:rPr lang="it-IT" sz="1800"/>
                <a:t>inorganici quali acqua e CO</a:t>
              </a:r>
              <a:r>
                <a:rPr lang="it-IT" sz="1800" baseline="-25000"/>
                <a:t>2</a:t>
              </a:r>
              <a:r>
                <a:rPr lang="it-IT" sz="1800"/>
                <a:t> mediante il </a:t>
              </a:r>
            </a:p>
            <a:p>
              <a:r>
                <a:rPr lang="it-IT" sz="1800"/>
                <a:t>processo di fotosintesi clorofilliana.</a:t>
              </a:r>
              <a:endParaRPr lang="it-IT" sz="1800">
                <a:cs typeface="Arial" charset="0"/>
              </a:endParaRPr>
            </a:p>
          </p:txBody>
        </p:sp>
      </p:grpSp>
      <p:grpSp>
        <p:nvGrpSpPr>
          <p:cNvPr id="3" name="Group 31"/>
          <p:cNvGrpSpPr>
            <a:grpSpLocks/>
          </p:cNvGrpSpPr>
          <p:nvPr/>
        </p:nvGrpSpPr>
        <p:grpSpPr bwMode="auto">
          <a:xfrm>
            <a:off x="107950" y="4524375"/>
            <a:ext cx="8788400" cy="2360613"/>
            <a:chOff x="68" y="2850"/>
            <a:chExt cx="5536" cy="1487"/>
          </a:xfrm>
        </p:grpSpPr>
        <p:pic>
          <p:nvPicPr>
            <p:cNvPr id="2073" name="Picture 25" descr="The image “http://www.kidzworld.com/img/upload/article/a8625i0_Bread.gif” cannot be displayed, because it contains errors."/>
            <p:cNvPicPr>
              <a:picLocks noChangeAspect="1" noChangeArrowheads="1"/>
            </p:cNvPicPr>
            <p:nvPr/>
          </p:nvPicPr>
          <p:blipFill>
            <a:blip r:embed="rId3" cstate="print"/>
            <a:srcRect/>
            <a:stretch>
              <a:fillRect/>
            </a:stretch>
          </p:blipFill>
          <p:spPr bwMode="auto">
            <a:xfrm>
              <a:off x="4272" y="3264"/>
              <a:ext cx="1332" cy="1073"/>
            </a:xfrm>
            <a:prstGeom prst="rect">
              <a:avLst/>
            </a:prstGeom>
            <a:noFill/>
          </p:spPr>
        </p:pic>
        <p:sp>
          <p:nvSpPr>
            <p:cNvPr id="2077" name="Rectangle 29"/>
            <p:cNvSpPr>
              <a:spLocks noChangeArrowheads="1"/>
            </p:cNvSpPr>
            <p:nvPr/>
          </p:nvSpPr>
          <p:spPr bwMode="auto">
            <a:xfrm>
              <a:off x="68" y="2850"/>
              <a:ext cx="4219" cy="1442"/>
            </a:xfrm>
            <a:prstGeom prst="rect">
              <a:avLst/>
            </a:prstGeom>
            <a:noFill/>
            <a:ln w="9525">
              <a:noFill/>
              <a:miter lim="800000"/>
              <a:headEnd/>
              <a:tailEnd/>
            </a:ln>
            <a:effectLst/>
          </p:spPr>
          <p:txBody>
            <a:bodyPr>
              <a:spAutoFit/>
            </a:bodyPr>
            <a:lstStyle/>
            <a:p>
              <a:r>
                <a:rPr lang="it-IT" sz="1800" b="1"/>
                <a:t>Organismi </a:t>
              </a:r>
              <a:r>
                <a:rPr lang="it-IT" sz="1800" b="1" u="sng"/>
                <a:t>eterotrofi</a:t>
              </a:r>
              <a:r>
                <a:rPr lang="it-IT" sz="1800"/>
                <a:t> (Es. animali): soddisfano il fabbisogno energetico nutrendosi di alimenti che contengono zuccheri. Ecco alcuni esempi:</a:t>
              </a:r>
            </a:p>
            <a:p>
              <a:r>
                <a:rPr lang="it-IT" sz="1800"/>
                <a:t>   frutta e miele -&gt; fruttosio; glucosio </a:t>
              </a:r>
            </a:p>
            <a:p>
              <a:r>
                <a:rPr lang="it-IT" sz="1800"/>
                <a:t>   barbabietola da zucchero, zucchero di canna -&gt; saccarosio</a:t>
              </a:r>
            </a:p>
            <a:p>
              <a:r>
                <a:rPr lang="it-IT" sz="1800"/>
                <a:t>   latte e latticini -&gt; lattosio</a:t>
              </a:r>
            </a:p>
            <a:p>
              <a:r>
                <a:rPr lang="it-IT" sz="1800"/>
                <a:t>   cereali (pane, pasta, riso), tuberi (patate) e legumi -&gt; amido</a:t>
              </a:r>
            </a:p>
            <a:p>
              <a:r>
                <a:rPr lang="it-IT" sz="1800"/>
                <a:t>   carne e pesce -&gt; glicogeno</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050"/>
                                        </p:tgtEl>
                                        <p:attrNameLst>
                                          <p:attrName>style.visibility</p:attrName>
                                        </p:attrNameLst>
                                      </p:cBhvr>
                                      <p:to>
                                        <p:strVal val="visible"/>
                                      </p:to>
                                    </p:set>
                                    <p:anim calcmode="lin" valueType="num">
                                      <p:cBhvr additive="base">
                                        <p:cTn id="7" dur="500" fill="hold"/>
                                        <p:tgtEl>
                                          <p:spTgt spid="2050"/>
                                        </p:tgtEl>
                                        <p:attrNameLst>
                                          <p:attrName>ppt_x</p:attrName>
                                        </p:attrNameLst>
                                      </p:cBhvr>
                                      <p:tavLst>
                                        <p:tav tm="0">
                                          <p:val>
                                            <p:strVal val="#ppt_x"/>
                                          </p:val>
                                        </p:tav>
                                        <p:tav tm="100000">
                                          <p:val>
                                            <p:strVal val="#ppt_x"/>
                                          </p:val>
                                        </p:tav>
                                      </p:tavLst>
                                    </p:anim>
                                    <p:anim calcmode="lin" valueType="num">
                                      <p:cBhvr additive="base">
                                        <p:cTn id="8" dur="500" fill="hold"/>
                                        <p:tgtEl>
                                          <p:spTgt spid="205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ppt_x"/>
                                          </p:val>
                                        </p:tav>
                                        <p:tav tm="100000">
                                          <p:val>
                                            <p:strVal val="#ppt_x"/>
                                          </p:val>
                                        </p:tav>
                                      </p:tavLst>
                                    </p:anim>
                                    <p:anim calcmode="lin" valueType="num">
                                      <p:cBhvr additive="base">
                                        <p:cTn id="1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additive="base">
                                        <p:cTn id="19" dur="500" fill="hold"/>
                                        <p:tgtEl>
                                          <p:spTgt spid="3"/>
                                        </p:tgtEl>
                                        <p:attrNameLst>
                                          <p:attrName>ppt_x</p:attrName>
                                        </p:attrNameLst>
                                      </p:cBhvr>
                                      <p:tavLst>
                                        <p:tav tm="0">
                                          <p:val>
                                            <p:strVal val="#ppt_x"/>
                                          </p:val>
                                        </p:tav>
                                        <p:tav tm="100000">
                                          <p:val>
                                            <p:strVal val="#ppt_x"/>
                                          </p:val>
                                        </p:tav>
                                      </p:tavLst>
                                    </p:anim>
                                    <p:anim calcmode="lin" valueType="num">
                                      <p:cBhvr additive="base">
                                        <p:cTn id="20"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3906" name="Text Box 2"/>
          <p:cNvSpPr txBox="1">
            <a:spLocks noChangeArrowheads="1"/>
          </p:cNvSpPr>
          <p:nvPr/>
        </p:nvSpPr>
        <p:spPr bwMode="auto">
          <a:xfrm>
            <a:off x="1691680" y="188640"/>
            <a:ext cx="5865708" cy="584775"/>
          </a:xfrm>
          <a:prstGeom prst="rect">
            <a:avLst/>
          </a:prstGeom>
          <a:noFill/>
          <a:ln w="9525">
            <a:noFill/>
            <a:miter lim="800000"/>
            <a:headEnd/>
            <a:tailEnd/>
          </a:ln>
          <a:effectLst/>
        </p:spPr>
        <p:txBody>
          <a:bodyPr wrap="none">
            <a:spAutoFit/>
          </a:bodyPr>
          <a:lstStyle/>
          <a:p>
            <a:pPr eaLnBrk="1" hangingPunct="1"/>
            <a:r>
              <a:rPr lang="it-IT" sz="3200" dirty="0" smtClean="0">
                <a:solidFill>
                  <a:srgbClr val="CC0000"/>
                </a:solidFill>
                <a:latin typeface="Comic Sans MS" pitchFamily="66" charset="0"/>
              </a:rPr>
              <a:t>MONOSACCARIDI (C</a:t>
            </a:r>
            <a:r>
              <a:rPr lang="it-IT" sz="2000" dirty="0" smtClean="0">
                <a:solidFill>
                  <a:srgbClr val="CC0000"/>
                </a:solidFill>
                <a:latin typeface="Comic Sans MS" pitchFamily="66" charset="0"/>
              </a:rPr>
              <a:t>n</a:t>
            </a:r>
            <a:r>
              <a:rPr lang="it-IT" sz="3200" dirty="0" smtClean="0">
                <a:solidFill>
                  <a:srgbClr val="CC0000"/>
                </a:solidFill>
                <a:latin typeface="Comic Sans MS" pitchFamily="66" charset="0"/>
              </a:rPr>
              <a:t>H</a:t>
            </a:r>
            <a:r>
              <a:rPr lang="it-IT" sz="2000" dirty="0" smtClean="0">
                <a:solidFill>
                  <a:srgbClr val="CC0000"/>
                </a:solidFill>
                <a:latin typeface="Comic Sans MS" pitchFamily="66" charset="0"/>
              </a:rPr>
              <a:t>2n</a:t>
            </a:r>
            <a:r>
              <a:rPr lang="it-IT" sz="3200" dirty="0" smtClean="0">
                <a:solidFill>
                  <a:srgbClr val="CC0000"/>
                </a:solidFill>
                <a:latin typeface="Comic Sans MS" pitchFamily="66" charset="0"/>
              </a:rPr>
              <a:t>O</a:t>
            </a:r>
            <a:r>
              <a:rPr lang="it-IT" sz="2000" dirty="0" smtClean="0">
                <a:solidFill>
                  <a:srgbClr val="CC0000"/>
                </a:solidFill>
                <a:latin typeface="Comic Sans MS" pitchFamily="66" charset="0"/>
              </a:rPr>
              <a:t>n</a:t>
            </a:r>
            <a:r>
              <a:rPr lang="it-IT" sz="3200" dirty="0" smtClean="0">
                <a:solidFill>
                  <a:srgbClr val="CC0000"/>
                </a:solidFill>
                <a:latin typeface="Comic Sans MS" pitchFamily="66" charset="0"/>
              </a:rPr>
              <a:t>)</a:t>
            </a:r>
            <a:endParaRPr lang="en-GB" sz="3200" dirty="0">
              <a:solidFill>
                <a:srgbClr val="CC0000"/>
              </a:solidFill>
              <a:latin typeface="Comic Sans MS" pitchFamily="66" charset="0"/>
            </a:endParaRPr>
          </a:p>
        </p:txBody>
      </p:sp>
      <p:grpSp>
        <p:nvGrpSpPr>
          <p:cNvPr id="2" name="Group 3"/>
          <p:cNvGrpSpPr>
            <a:grpSpLocks/>
          </p:cNvGrpSpPr>
          <p:nvPr/>
        </p:nvGrpSpPr>
        <p:grpSpPr bwMode="auto">
          <a:xfrm>
            <a:off x="1258888" y="1260650"/>
            <a:ext cx="2808287" cy="974549"/>
            <a:chOff x="1968" y="914"/>
            <a:chExt cx="1344" cy="398"/>
          </a:xfrm>
        </p:grpSpPr>
        <p:sp>
          <p:nvSpPr>
            <p:cNvPr id="763908" name="Text Box 4"/>
            <p:cNvSpPr txBox="1">
              <a:spLocks noChangeArrowheads="1"/>
            </p:cNvSpPr>
            <p:nvPr/>
          </p:nvSpPr>
          <p:spPr bwMode="auto">
            <a:xfrm>
              <a:off x="1968" y="1013"/>
              <a:ext cx="808" cy="299"/>
            </a:xfrm>
            <a:prstGeom prst="rect">
              <a:avLst/>
            </a:prstGeom>
            <a:noFill/>
            <a:ln w="9525">
              <a:noFill/>
              <a:miter lim="800000"/>
              <a:headEnd/>
              <a:tailEnd/>
            </a:ln>
            <a:effectLst/>
          </p:spPr>
          <p:txBody>
            <a:bodyPr>
              <a:spAutoFit/>
            </a:bodyPr>
            <a:lstStyle/>
            <a:p>
              <a:pPr eaLnBrk="1" hangingPunct="1">
                <a:buClr>
                  <a:srgbClr val="CC0000"/>
                </a:buClr>
                <a:buFont typeface="Wingdings" pitchFamily="2" charset="2"/>
                <a:buChar char="v"/>
              </a:pPr>
              <a:r>
                <a:rPr lang="it-IT" b="1">
                  <a:solidFill>
                    <a:srgbClr val="CC0099"/>
                  </a:solidFill>
                  <a:latin typeface="Comic Sans MS" pitchFamily="66" charset="0"/>
                </a:rPr>
                <a:t>aldosi</a:t>
              </a:r>
            </a:p>
            <a:p>
              <a:pPr eaLnBrk="1" hangingPunct="1">
                <a:buClr>
                  <a:srgbClr val="CC0000"/>
                </a:buClr>
                <a:buFont typeface="Wingdings" pitchFamily="2" charset="2"/>
                <a:buChar char="v"/>
              </a:pPr>
              <a:endParaRPr lang="en-GB" sz="1800">
                <a:solidFill>
                  <a:srgbClr val="0033CC"/>
                </a:solidFill>
                <a:latin typeface="Comic Sans MS" pitchFamily="66" charset="0"/>
              </a:endParaRPr>
            </a:p>
          </p:txBody>
        </p:sp>
        <p:grpSp>
          <p:nvGrpSpPr>
            <p:cNvPr id="3" name="Group 5"/>
            <p:cNvGrpSpPr>
              <a:grpSpLocks/>
            </p:cNvGrpSpPr>
            <p:nvPr/>
          </p:nvGrpSpPr>
          <p:grpSpPr bwMode="auto">
            <a:xfrm>
              <a:off x="2688" y="914"/>
              <a:ext cx="624" cy="340"/>
              <a:chOff x="2688" y="914"/>
              <a:chExt cx="624" cy="340"/>
            </a:xfrm>
          </p:grpSpPr>
          <p:sp>
            <p:nvSpPr>
              <p:cNvPr id="763910" name="Text Box 6"/>
              <p:cNvSpPr txBox="1">
                <a:spLocks noChangeArrowheads="1"/>
              </p:cNvSpPr>
              <p:nvPr/>
            </p:nvSpPr>
            <p:spPr bwMode="auto">
              <a:xfrm>
                <a:off x="2688" y="1104"/>
                <a:ext cx="624" cy="150"/>
              </a:xfrm>
              <a:prstGeom prst="rect">
                <a:avLst/>
              </a:prstGeom>
              <a:noFill/>
              <a:ln w="9525">
                <a:noFill/>
                <a:miter lim="800000"/>
                <a:headEnd/>
                <a:tailEnd/>
              </a:ln>
              <a:effectLst/>
            </p:spPr>
            <p:txBody>
              <a:bodyPr>
                <a:spAutoFit/>
              </a:bodyPr>
              <a:lstStyle/>
              <a:p>
                <a:pPr eaLnBrk="1" hangingPunct="1"/>
                <a:endParaRPr lang="en-GB" sz="1800" dirty="0">
                  <a:latin typeface="Comic Sans MS" pitchFamily="66" charset="0"/>
                </a:endParaRPr>
              </a:p>
            </p:txBody>
          </p:sp>
          <p:sp>
            <p:nvSpPr>
              <p:cNvPr id="763912" name="Text Box 8"/>
              <p:cNvSpPr txBox="1">
                <a:spLocks noChangeArrowheads="1"/>
              </p:cNvSpPr>
              <p:nvPr/>
            </p:nvSpPr>
            <p:spPr bwMode="auto">
              <a:xfrm>
                <a:off x="2750" y="914"/>
                <a:ext cx="88" cy="151"/>
              </a:xfrm>
              <a:prstGeom prst="rect">
                <a:avLst/>
              </a:prstGeom>
              <a:noFill/>
              <a:ln w="9525">
                <a:noFill/>
                <a:miter lim="800000"/>
                <a:headEnd/>
                <a:tailEnd/>
              </a:ln>
              <a:effectLst/>
            </p:spPr>
            <p:txBody>
              <a:bodyPr wrap="none">
                <a:spAutoFit/>
              </a:bodyPr>
              <a:lstStyle/>
              <a:p>
                <a:pPr eaLnBrk="1" hangingPunct="1"/>
                <a:endParaRPr lang="en-GB" sz="1800" dirty="0">
                  <a:latin typeface="Comic Sans MS" pitchFamily="66" charset="0"/>
                </a:endParaRPr>
              </a:p>
            </p:txBody>
          </p:sp>
        </p:grpSp>
      </p:grpSp>
      <p:sp>
        <p:nvSpPr>
          <p:cNvPr id="763914" name="Text Box 10"/>
          <p:cNvSpPr txBox="1">
            <a:spLocks noChangeArrowheads="1"/>
          </p:cNvSpPr>
          <p:nvPr/>
        </p:nvSpPr>
        <p:spPr bwMode="auto">
          <a:xfrm>
            <a:off x="5580063" y="1611289"/>
            <a:ext cx="1759694" cy="456451"/>
          </a:xfrm>
          <a:prstGeom prst="rect">
            <a:avLst/>
          </a:prstGeom>
          <a:noFill/>
          <a:ln w="9525">
            <a:noFill/>
            <a:miter lim="800000"/>
            <a:headEnd/>
            <a:tailEnd/>
          </a:ln>
          <a:effectLst/>
        </p:spPr>
        <p:txBody>
          <a:bodyPr>
            <a:spAutoFit/>
          </a:bodyPr>
          <a:lstStyle/>
          <a:p>
            <a:pPr eaLnBrk="1" hangingPunct="1">
              <a:buClr>
                <a:srgbClr val="CC0000"/>
              </a:buClr>
              <a:buFont typeface="Wingdings" pitchFamily="2" charset="2"/>
              <a:buChar char="v"/>
            </a:pPr>
            <a:r>
              <a:rPr lang="it-IT" b="1">
                <a:solidFill>
                  <a:srgbClr val="CC0099"/>
                </a:solidFill>
                <a:latin typeface="Comic Sans MS" pitchFamily="66" charset="0"/>
              </a:rPr>
              <a:t>chetosi</a:t>
            </a:r>
            <a:endParaRPr lang="en-GB" b="1">
              <a:solidFill>
                <a:srgbClr val="CC0099"/>
              </a:solidFill>
              <a:latin typeface="Comic Sans MS" pitchFamily="66" charset="0"/>
            </a:endParaRPr>
          </a:p>
        </p:txBody>
      </p:sp>
      <p:sp>
        <p:nvSpPr>
          <p:cNvPr id="763919" name="Text Box 15"/>
          <p:cNvSpPr txBox="1">
            <a:spLocks noChangeArrowheads="1"/>
          </p:cNvSpPr>
          <p:nvPr/>
        </p:nvSpPr>
        <p:spPr bwMode="auto">
          <a:xfrm>
            <a:off x="250825" y="2349500"/>
            <a:ext cx="3978275" cy="1917700"/>
          </a:xfrm>
          <a:prstGeom prst="rect">
            <a:avLst/>
          </a:prstGeom>
          <a:noFill/>
          <a:ln w="9525">
            <a:noFill/>
            <a:miter lim="800000"/>
            <a:headEnd/>
            <a:tailEnd/>
          </a:ln>
          <a:effectLst/>
        </p:spPr>
        <p:txBody>
          <a:bodyPr>
            <a:spAutoFit/>
          </a:bodyPr>
          <a:lstStyle/>
          <a:p>
            <a:pPr eaLnBrk="1" hangingPunct="1">
              <a:buClr>
                <a:srgbClr val="CC0000"/>
              </a:buClr>
              <a:buFontTx/>
              <a:buChar char="o"/>
            </a:pPr>
            <a:r>
              <a:rPr lang="it-IT" b="1">
                <a:solidFill>
                  <a:srgbClr val="0033CC"/>
                </a:solidFill>
                <a:latin typeface="Comic Sans MS" pitchFamily="66" charset="0"/>
              </a:rPr>
              <a:t>Triosi  -C-C-C-</a:t>
            </a:r>
          </a:p>
          <a:p>
            <a:pPr eaLnBrk="1" hangingPunct="1">
              <a:buClr>
                <a:srgbClr val="CC0000"/>
              </a:buClr>
              <a:buFontTx/>
              <a:buChar char="o"/>
            </a:pPr>
            <a:r>
              <a:rPr lang="it-IT" b="1">
                <a:solidFill>
                  <a:srgbClr val="0033CC"/>
                </a:solidFill>
                <a:latin typeface="Comic Sans MS" pitchFamily="66" charset="0"/>
              </a:rPr>
              <a:t>Tetrosi –C-C-C-C-</a:t>
            </a:r>
          </a:p>
          <a:p>
            <a:pPr eaLnBrk="1" hangingPunct="1">
              <a:buClr>
                <a:srgbClr val="CC0000"/>
              </a:buClr>
              <a:buFontTx/>
              <a:buChar char="o"/>
            </a:pPr>
            <a:r>
              <a:rPr lang="it-IT" b="1">
                <a:solidFill>
                  <a:srgbClr val="0033CC"/>
                </a:solidFill>
                <a:latin typeface="Comic Sans MS" pitchFamily="66" charset="0"/>
              </a:rPr>
              <a:t>Pentosi –C-C-C-C-C-</a:t>
            </a:r>
          </a:p>
          <a:p>
            <a:pPr eaLnBrk="1" hangingPunct="1">
              <a:buClr>
                <a:srgbClr val="CC0000"/>
              </a:buClr>
              <a:buFontTx/>
              <a:buChar char="o"/>
            </a:pPr>
            <a:r>
              <a:rPr lang="it-IT" b="1">
                <a:solidFill>
                  <a:srgbClr val="0033CC"/>
                </a:solidFill>
                <a:latin typeface="Comic Sans MS" pitchFamily="66" charset="0"/>
              </a:rPr>
              <a:t>Esosi   -C-C-C-C-C-C-</a:t>
            </a:r>
          </a:p>
          <a:p>
            <a:pPr eaLnBrk="1" hangingPunct="1">
              <a:buClr>
                <a:srgbClr val="CC0000"/>
              </a:buClr>
            </a:pPr>
            <a:endParaRPr lang="en-GB" b="1">
              <a:solidFill>
                <a:srgbClr val="0033CC"/>
              </a:solidFill>
              <a:latin typeface="Comic Sans MS" pitchFamily="66" charset="0"/>
            </a:endParaRPr>
          </a:p>
        </p:txBody>
      </p:sp>
      <p:grpSp>
        <p:nvGrpSpPr>
          <p:cNvPr id="4" name="Group 16"/>
          <p:cNvGrpSpPr>
            <a:grpSpLocks/>
          </p:cNvGrpSpPr>
          <p:nvPr/>
        </p:nvGrpSpPr>
        <p:grpSpPr bwMode="auto">
          <a:xfrm>
            <a:off x="4859338" y="3213100"/>
            <a:ext cx="3673475" cy="2971800"/>
            <a:chOff x="3014" y="1968"/>
            <a:chExt cx="2314" cy="1872"/>
          </a:xfrm>
        </p:grpSpPr>
        <p:sp>
          <p:nvSpPr>
            <p:cNvPr id="763921" name="Text Box 17"/>
            <p:cNvSpPr txBox="1">
              <a:spLocks noChangeArrowheads="1"/>
            </p:cNvSpPr>
            <p:nvPr/>
          </p:nvSpPr>
          <p:spPr bwMode="auto">
            <a:xfrm>
              <a:off x="3014" y="2234"/>
              <a:ext cx="1500" cy="404"/>
            </a:xfrm>
            <a:prstGeom prst="rect">
              <a:avLst/>
            </a:prstGeom>
            <a:noFill/>
            <a:ln w="9525">
              <a:noFill/>
              <a:miter lim="800000"/>
              <a:headEnd/>
              <a:tailEnd/>
            </a:ln>
            <a:effectLst/>
          </p:spPr>
          <p:txBody>
            <a:bodyPr wrap="none">
              <a:spAutoFit/>
            </a:bodyPr>
            <a:lstStyle/>
            <a:p>
              <a:pPr eaLnBrk="1" hangingPunct="1">
                <a:buClr>
                  <a:srgbClr val="CC0000"/>
                </a:buClr>
                <a:buFont typeface="Wingdings" pitchFamily="2" charset="2"/>
                <a:buChar char="q"/>
              </a:pPr>
              <a:r>
                <a:rPr lang="it-IT" sz="1800">
                  <a:solidFill>
                    <a:srgbClr val="0033CC"/>
                  </a:solidFill>
                  <a:latin typeface="Comic Sans MS" pitchFamily="66" charset="0"/>
                </a:rPr>
                <a:t>Forme </a:t>
              </a:r>
              <a:r>
                <a:rPr lang="it-IT" sz="1800" b="1">
                  <a:solidFill>
                    <a:srgbClr val="CC0099"/>
                  </a:solidFill>
                  <a:effectLst>
                    <a:outerShdw blurRad="38100" dist="38100" dir="2700000" algn="tl">
                      <a:srgbClr val="C0C0C0"/>
                    </a:outerShdw>
                  </a:effectLst>
                  <a:latin typeface="Comic Sans MS" pitchFamily="66" charset="0"/>
                </a:rPr>
                <a:t>D </a:t>
              </a:r>
            </a:p>
            <a:p>
              <a:pPr eaLnBrk="1" hangingPunct="1">
                <a:buClr>
                  <a:srgbClr val="CC0000"/>
                </a:buClr>
                <a:buFont typeface="Wingdings" pitchFamily="2" charset="2"/>
                <a:buNone/>
              </a:pPr>
              <a:r>
                <a:rPr lang="it-IT" sz="1800">
                  <a:solidFill>
                    <a:srgbClr val="0033CC"/>
                  </a:solidFill>
                  <a:latin typeface="Comic Sans MS" pitchFamily="66" charset="0"/>
                </a:rPr>
                <a:t>                 e forme </a:t>
              </a:r>
              <a:r>
                <a:rPr lang="it-IT" sz="1800" b="1">
                  <a:solidFill>
                    <a:srgbClr val="CC0099"/>
                  </a:solidFill>
                  <a:effectLst>
                    <a:outerShdw blurRad="38100" dist="38100" dir="2700000" algn="tl">
                      <a:srgbClr val="C0C0C0"/>
                    </a:outerShdw>
                  </a:effectLst>
                  <a:latin typeface="Comic Sans MS" pitchFamily="66" charset="0"/>
                </a:rPr>
                <a:t>L</a:t>
              </a:r>
              <a:endParaRPr lang="en-GB" sz="1800" b="1">
                <a:solidFill>
                  <a:srgbClr val="CC0099"/>
                </a:solidFill>
                <a:effectLst>
                  <a:outerShdw blurRad="38100" dist="38100" dir="2700000" algn="tl">
                    <a:srgbClr val="C0C0C0"/>
                  </a:outerShdw>
                </a:effectLst>
                <a:latin typeface="Comic Sans MS" pitchFamily="66" charset="0"/>
              </a:endParaRPr>
            </a:p>
          </p:txBody>
        </p:sp>
        <p:pic>
          <p:nvPicPr>
            <p:cNvPr id="763922" name="Picture 18" descr="AG00373_"/>
            <p:cNvPicPr>
              <a:picLocks noChangeAspect="1" noChangeArrowheads="1" noCrop="1"/>
            </p:cNvPicPr>
            <p:nvPr/>
          </p:nvPicPr>
          <p:blipFill>
            <a:blip r:embed="rId2" cstate="print"/>
            <a:srcRect/>
            <a:stretch>
              <a:fillRect/>
            </a:stretch>
          </p:blipFill>
          <p:spPr bwMode="auto">
            <a:xfrm>
              <a:off x="4416" y="1968"/>
              <a:ext cx="912" cy="877"/>
            </a:xfrm>
            <a:prstGeom prst="rect">
              <a:avLst/>
            </a:prstGeom>
            <a:noFill/>
          </p:spPr>
        </p:pic>
        <p:sp>
          <p:nvSpPr>
            <p:cNvPr id="763923" name="Text Box 19"/>
            <p:cNvSpPr txBox="1">
              <a:spLocks noChangeArrowheads="1"/>
            </p:cNvSpPr>
            <p:nvPr/>
          </p:nvSpPr>
          <p:spPr bwMode="auto">
            <a:xfrm>
              <a:off x="3014" y="2906"/>
              <a:ext cx="1993" cy="404"/>
            </a:xfrm>
            <a:prstGeom prst="rect">
              <a:avLst/>
            </a:prstGeom>
            <a:noFill/>
            <a:ln w="9525">
              <a:noFill/>
              <a:miter lim="800000"/>
              <a:headEnd/>
              <a:tailEnd/>
            </a:ln>
            <a:effectLst/>
          </p:spPr>
          <p:txBody>
            <a:bodyPr wrap="none">
              <a:spAutoFit/>
            </a:bodyPr>
            <a:lstStyle/>
            <a:p>
              <a:pPr eaLnBrk="1" hangingPunct="1">
                <a:buClr>
                  <a:srgbClr val="CC0000"/>
                </a:buClr>
                <a:buFont typeface="Wingdings" pitchFamily="2" charset="2"/>
                <a:buChar char="q"/>
              </a:pPr>
              <a:r>
                <a:rPr lang="it-IT" sz="1800">
                  <a:solidFill>
                    <a:srgbClr val="0033CC"/>
                  </a:solidFill>
                  <a:latin typeface="Comic Sans MS" pitchFamily="66" charset="0"/>
                </a:rPr>
                <a:t>Forme </a:t>
              </a:r>
              <a:r>
                <a:rPr lang="it-IT" sz="1800" b="1" i="1">
                  <a:solidFill>
                    <a:srgbClr val="CC0099"/>
                  </a:solidFill>
                  <a:effectLst>
                    <a:outerShdw blurRad="38100" dist="38100" dir="2700000" algn="tl">
                      <a:srgbClr val="C0C0C0"/>
                    </a:outerShdw>
                  </a:effectLst>
                  <a:latin typeface="Comic Sans MS" pitchFamily="66" charset="0"/>
                </a:rPr>
                <a:t>alfa</a:t>
              </a:r>
              <a:r>
                <a:rPr lang="it-IT" sz="1800" i="1">
                  <a:solidFill>
                    <a:srgbClr val="0033CC"/>
                  </a:solidFill>
                  <a:latin typeface="Comic Sans MS" pitchFamily="66" charset="0"/>
                </a:rPr>
                <a:t> </a:t>
              </a:r>
            </a:p>
            <a:p>
              <a:pPr eaLnBrk="1" hangingPunct="1">
                <a:buClr>
                  <a:srgbClr val="CC0000"/>
                </a:buClr>
                <a:buFont typeface="Wingdings" pitchFamily="2" charset="2"/>
                <a:buNone/>
              </a:pPr>
              <a:r>
                <a:rPr lang="it-IT" sz="1800">
                  <a:solidFill>
                    <a:srgbClr val="0033CC"/>
                  </a:solidFill>
                  <a:latin typeface="Comic Sans MS" pitchFamily="66" charset="0"/>
                </a:rPr>
                <a:t>                       e forme </a:t>
              </a:r>
              <a:r>
                <a:rPr lang="it-IT" sz="1800" b="1" i="1">
                  <a:solidFill>
                    <a:srgbClr val="CC0099"/>
                  </a:solidFill>
                  <a:effectLst>
                    <a:outerShdw blurRad="38100" dist="38100" dir="2700000" algn="tl">
                      <a:srgbClr val="C0C0C0"/>
                    </a:outerShdw>
                  </a:effectLst>
                  <a:latin typeface="Comic Sans MS" pitchFamily="66" charset="0"/>
                </a:rPr>
                <a:t>beta</a:t>
              </a:r>
              <a:endParaRPr lang="en-GB" sz="1800" b="1" i="1">
                <a:solidFill>
                  <a:srgbClr val="CC0099"/>
                </a:solidFill>
                <a:effectLst>
                  <a:outerShdw blurRad="38100" dist="38100" dir="2700000" algn="tl">
                    <a:srgbClr val="C0C0C0"/>
                  </a:outerShdw>
                </a:effectLst>
                <a:latin typeface="Comic Sans MS" pitchFamily="66" charset="0"/>
              </a:endParaRPr>
            </a:p>
          </p:txBody>
        </p:sp>
        <p:sp>
          <p:nvSpPr>
            <p:cNvPr id="763924" name="AutoShape 20"/>
            <p:cNvSpPr>
              <a:spLocks noChangeArrowheads="1"/>
            </p:cNvSpPr>
            <p:nvPr/>
          </p:nvSpPr>
          <p:spPr bwMode="auto">
            <a:xfrm>
              <a:off x="4272" y="3456"/>
              <a:ext cx="624" cy="240"/>
            </a:xfrm>
            <a:prstGeom prst="hexagon">
              <a:avLst>
                <a:gd name="adj" fmla="val 65000"/>
                <a:gd name="vf" fmla="val 115470"/>
              </a:avLst>
            </a:prstGeom>
            <a:noFill/>
            <a:ln w="9525">
              <a:solidFill>
                <a:schemeClr val="tx1"/>
              </a:solidFill>
              <a:miter lim="800000"/>
              <a:headEnd/>
              <a:tailEnd/>
            </a:ln>
            <a:effectLst/>
          </p:spPr>
          <p:txBody>
            <a:bodyPr wrap="none" anchor="ctr"/>
            <a:lstStyle/>
            <a:p>
              <a:endParaRPr lang="it-IT"/>
            </a:p>
          </p:txBody>
        </p:sp>
        <p:sp>
          <p:nvSpPr>
            <p:cNvPr id="763925" name="AutoShape 21"/>
            <p:cNvSpPr>
              <a:spLocks noChangeArrowheads="1"/>
            </p:cNvSpPr>
            <p:nvPr/>
          </p:nvSpPr>
          <p:spPr bwMode="auto">
            <a:xfrm>
              <a:off x="3168" y="3456"/>
              <a:ext cx="624" cy="240"/>
            </a:xfrm>
            <a:prstGeom prst="hexagon">
              <a:avLst>
                <a:gd name="adj" fmla="val 65000"/>
                <a:gd name="vf" fmla="val 115470"/>
              </a:avLst>
            </a:prstGeom>
            <a:noFill/>
            <a:ln w="9525">
              <a:solidFill>
                <a:schemeClr val="tx1"/>
              </a:solidFill>
              <a:miter lim="800000"/>
              <a:headEnd/>
              <a:tailEnd/>
            </a:ln>
            <a:effectLst/>
          </p:spPr>
          <p:txBody>
            <a:bodyPr wrap="none" anchor="ctr"/>
            <a:lstStyle/>
            <a:p>
              <a:endParaRPr lang="it-IT"/>
            </a:p>
          </p:txBody>
        </p:sp>
        <p:sp>
          <p:nvSpPr>
            <p:cNvPr id="763926" name="Line 22"/>
            <p:cNvSpPr>
              <a:spLocks noChangeShapeType="1"/>
            </p:cNvSpPr>
            <p:nvPr/>
          </p:nvSpPr>
          <p:spPr bwMode="auto">
            <a:xfrm>
              <a:off x="3792" y="3600"/>
              <a:ext cx="0" cy="240"/>
            </a:xfrm>
            <a:prstGeom prst="line">
              <a:avLst/>
            </a:prstGeom>
            <a:noFill/>
            <a:ln w="9525">
              <a:solidFill>
                <a:schemeClr val="tx1"/>
              </a:solidFill>
              <a:round/>
              <a:headEnd/>
              <a:tailEnd/>
            </a:ln>
            <a:effectLst/>
          </p:spPr>
          <p:txBody>
            <a:bodyPr/>
            <a:lstStyle/>
            <a:p>
              <a:endParaRPr lang="it-IT"/>
            </a:p>
          </p:txBody>
        </p:sp>
        <p:sp>
          <p:nvSpPr>
            <p:cNvPr id="763927" name="Line 23"/>
            <p:cNvSpPr>
              <a:spLocks noChangeShapeType="1"/>
            </p:cNvSpPr>
            <p:nvPr/>
          </p:nvSpPr>
          <p:spPr bwMode="auto">
            <a:xfrm flipV="1">
              <a:off x="4896" y="3360"/>
              <a:ext cx="0" cy="240"/>
            </a:xfrm>
            <a:prstGeom prst="line">
              <a:avLst/>
            </a:prstGeom>
            <a:noFill/>
            <a:ln w="9525">
              <a:solidFill>
                <a:schemeClr val="tx1"/>
              </a:solidFill>
              <a:round/>
              <a:headEnd/>
              <a:tailEnd/>
            </a:ln>
            <a:effectLst/>
          </p:spPr>
          <p:txBody>
            <a:bodyPr/>
            <a:lstStyle/>
            <a:p>
              <a:endParaRPr lang="it-IT"/>
            </a:p>
          </p:txBody>
        </p:sp>
      </p:grpSp>
      <p:pic>
        <p:nvPicPr>
          <p:cNvPr id="763928" name="Picture 24" descr="J0078622"/>
          <p:cNvPicPr>
            <a:picLocks noChangeAspect="1" noChangeArrowheads="1"/>
          </p:cNvPicPr>
          <p:nvPr/>
        </p:nvPicPr>
        <p:blipFill>
          <a:blip r:embed="rId3" cstate="print"/>
          <a:srcRect/>
          <a:stretch>
            <a:fillRect/>
          </a:stretch>
        </p:blipFill>
        <p:spPr bwMode="auto">
          <a:xfrm>
            <a:off x="838200" y="4648200"/>
            <a:ext cx="531813" cy="1143000"/>
          </a:xfrm>
          <a:prstGeom prst="rect">
            <a:avLst/>
          </a:prstGeom>
          <a:noFill/>
        </p:spPr>
      </p:pic>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306" name="Rectangle 2"/>
          <p:cNvSpPr>
            <a:spLocks noGrp="1" noChangeArrowheads="1"/>
          </p:cNvSpPr>
          <p:nvPr>
            <p:ph type="title"/>
          </p:nvPr>
        </p:nvSpPr>
        <p:spPr/>
        <p:txBody>
          <a:bodyPr/>
          <a:lstStyle/>
          <a:p>
            <a:r>
              <a:rPr lang="it-IT" sz="6000"/>
              <a:t>Monosaccaridi</a:t>
            </a:r>
          </a:p>
        </p:txBody>
      </p:sp>
      <p:sp>
        <p:nvSpPr>
          <p:cNvPr id="226307" name="Rectangle 3"/>
          <p:cNvSpPr>
            <a:spLocks noGrp="1" noChangeArrowheads="1"/>
          </p:cNvSpPr>
          <p:nvPr>
            <p:ph type="body" idx="1"/>
          </p:nvPr>
        </p:nvSpPr>
        <p:spPr/>
        <p:txBody>
          <a:bodyPr/>
          <a:lstStyle/>
          <a:p>
            <a:pPr algn="ctr">
              <a:lnSpc>
                <a:spcPct val="90000"/>
              </a:lnSpc>
            </a:pPr>
            <a:r>
              <a:rPr lang="it-IT" sz="12900">
                <a:solidFill>
                  <a:srgbClr val="FF3300"/>
                </a:solidFill>
              </a:rPr>
              <a:t>Aldosi</a:t>
            </a:r>
          </a:p>
          <a:p>
            <a:pPr algn="ctr">
              <a:lnSpc>
                <a:spcPct val="90000"/>
              </a:lnSpc>
            </a:pPr>
            <a:r>
              <a:rPr lang="it-IT" sz="12900">
                <a:solidFill>
                  <a:srgbClr val="FF3300"/>
                </a:solidFill>
              </a:rPr>
              <a:t>Chetosi</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p:cNvPicPr>
            <a:picLocks noChangeAspect="1" noChangeArrowheads="1"/>
          </p:cNvPicPr>
          <p:nvPr/>
        </p:nvPicPr>
        <p:blipFill>
          <a:blip r:embed="rId3" cstate="print"/>
          <a:srcRect b="30374"/>
          <a:stretch>
            <a:fillRect/>
          </a:stretch>
        </p:blipFill>
        <p:spPr bwMode="auto">
          <a:xfrm>
            <a:off x="1003300" y="711200"/>
            <a:ext cx="7137400" cy="3784600"/>
          </a:xfrm>
          <a:prstGeom prst="rect">
            <a:avLst/>
          </a:prstGeom>
          <a:noFill/>
        </p:spPr>
      </p:pic>
      <p:sp>
        <p:nvSpPr>
          <p:cNvPr id="11267" name="Text Box 3"/>
          <p:cNvSpPr txBox="1">
            <a:spLocks noChangeArrowheads="1"/>
          </p:cNvSpPr>
          <p:nvPr/>
        </p:nvSpPr>
        <p:spPr bwMode="auto">
          <a:xfrm>
            <a:off x="787400" y="4467225"/>
            <a:ext cx="3403600" cy="1198563"/>
          </a:xfrm>
          <a:prstGeom prst="rect">
            <a:avLst/>
          </a:prstGeom>
          <a:solidFill>
            <a:schemeClr val="bg1"/>
          </a:solidFill>
          <a:ln w="9525">
            <a:solidFill>
              <a:schemeClr val="bg1"/>
            </a:solidFill>
            <a:miter lim="800000"/>
            <a:headEnd/>
            <a:tailEnd/>
          </a:ln>
          <a:effectLst/>
        </p:spPr>
        <p:txBody>
          <a:bodyPr>
            <a:spAutoFit/>
          </a:bodyPr>
          <a:lstStyle/>
          <a:p>
            <a:pPr algn="ctr"/>
            <a:r>
              <a:rPr lang="it-IT" sz="4000">
                <a:latin typeface="Times New Roman" pitchFamily="18" charset="0"/>
              </a:rPr>
              <a:t>Gliceraldeide</a:t>
            </a:r>
          </a:p>
          <a:p>
            <a:pPr algn="ctr"/>
            <a:r>
              <a:rPr lang="it-IT" sz="3200">
                <a:latin typeface="Times New Roman" pitchFamily="18" charset="0"/>
              </a:rPr>
              <a:t>un aldotrioso</a:t>
            </a:r>
          </a:p>
        </p:txBody>
      </p:sp>
      <p:sp>
        <p:nvSpPr>
          <p:cNvPr id="11268" name="Text Box 4"/>
          <p:cNvSpPr txBox="1">
            <a:spLocks noChangeArrowheads="1"/>
          </p:cNvSpPr>
          <p:nvPr/>
        </p:nvSpPr>
        <p:spPr bwMode="auto">
          <a:xfrm>
            <a:off x="4267200" y="4495800"/>
            <a:ext cx="3733800" cy="1198563"/>
          </a:xfrm>
          <a:prstGeom prst="rect">
            <a:avLst/>
          </a:prstGeom>
          <a:solidFill>
            <a:schemeClr val="bg1"/>
          </a:solidFill>
          <a:ln w="9525">
            <a:solidFill>
              <a:schemeClr val="bg1"/>
            </a:solidFill>
            <a:miter lim="800000"/>
            <a:headEnd/>
            <a:tailEnd/>
          </a:ln>
          <a:effectLst/>
        </p:spPr>
        <p:txBody>
          <a:bodyPr>
            <a:spAutoFit/>
          </a:bodyPr>
          <a:lstStyle/>
          <a:p>
            <a:pPr algn="ctr"/>
            <a:r>
              <a:rPr lang="it-IT" sz="4000">
                <a:latin typeface="Times New Roman" pitchFamily="18" charset="0"/>
              </a:rPr>
              <a:t>Diossiacetone</a:t>
            </a:r>
          </a:p>
          <a:p>
            <a:pPr algn="ctr"/>
            <a:r>
              <a:rPr lang="it-IT" sz="3200">
                <a:latin typeface="Times New Roman" pitchFamily="18" charset="0"/>
              </a:rPr>
              <a:t>un chetotrioso</a:t>
            </a:r>
            <a:endParaRPr lang="it-IT" sz="4000">
              <a:latin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p:cNvPicPr>
            <a:picLocks noChangeAspect="1" noChangeArrowheads="1"/>
          </p:cNvPicPr>
          <p:nvPr/>
        </p:nvPicPr>
        <p:blipFill>
          <a:blip r:embed="rId3" cstate="print"/>
          <a:srcRect b="73421"/>
          <a:stretch>
            <a:fillRect/>
          </a:stretch>
        </p:blipFill>
        <p:spPr bwMode="auto">
          <a:xfrm>
            <a:off x="179512" y="1916832"/>
            <a:ext cx="8621713" cy="2403475"/>
          </a:xfrm>
          <a:prstGeom prst="rect">
            <a:avLst/>
          </a:prstGeom>
          <a:noFill/>
        </p:spPr>
      </p:pic>
      <p:sp>
        <p:nvSpPr>
          <p:cNvPr id="19459" name="Text Box 3"/>
          <p:cNvSpPr txBox="1">
            <a:spLocks noChangeArrowheads="1"/>
          </p:cNvSpPr>
          <p:nvPr/>
        </p:nvSpPr>
        <p:spPr bwMode="auto">
          <a:xfrm>
            <a:off x="0" y="4509120"/>
            <a:ext cx="8890000" cy="1565275"/>
          </a:xfrm>
          <a:prstGeom prst="rect">
            <a:avLst/>
          </a:prstGeom>
          <a:solidFill>
            <a:schemeClr val="bg1"/>
          </a:solidFill>
          <a:ln w="9525">
            <a:solidFill>
              <a:schemeClr val="bg1"/>
            </a:solidFill>
            <a:miter lim="800000"/>
            <a:headEnd/>
            <a:tailEnd/>
          </a:ln>
          <a:effectLst/>
        </p:spPr>
        <p:txBody>
          <a:bodyPr>
            <a:spAutoFit/>
          </a:bodyPr>
          <a:lstStyle/>
          <a:p>
            <a:pPr algn="ctr"/>
            <a:r>
              <a:rPr lang="it-IT" sz="3600" dirty="0" err="1">
                <a:latin typeface="Times New Roman" pitchFamily="18" charset="0"/>
              </a:rPr>
              <a:t>D</a:t>
            </a:r>
            <a:r>
              <a:rPr lang="it-IT" sz="4800" dirty="0" err="1">
                <a:latin typeface="Times New Roman" pitchFamily="18" charset="0"/>
              </a:rPr>
              <a:t>-Gliceraldeide</a:t>
            </a:r>
            <a:r>
              <a:rPr lang="it-IT" sz="4800" dirty="0">
                <a:latin typeface="Times New Roman" pitchFamily="18" charset="0"/>
              </a:rPr>
              <a:t>      </a:t>
            </a:r>
            <a:r>
              <a:rPr lang="it-IT" sz="3600" dirty="0" err="1">
                <a:latin typeface="Times New Roman" pitchFamily="18" charset="0"/>
              </a:rPr>
              <a:t>L</a:t>
            </a:r>
            <a:r>
              <a:rPr lang="it-IT" sz="4800" dirty="0" err="1">
                <a:latin typeface="Times New Roman" pitchFamily="18" charset="0"/>
              </a:rPr>
              <a:t>-Gliceraldeide</a:t>
            </a:r>
            <a:endParaRPr lang="it-IT" sz="4800" dirty="0">
              <a:latin typeface="Times New Roman" pitchFamily="18" charset="0"/>
            </a:endParaRPr>
          </a:p>
          <a:p>
            <a:pPr algn="ctr"/>
            <a:endParaRPr lang="it-IT" sz="4800" dirty="0">
              <a:latin typeface="Times New Roman" pitchFamily="18" charset="0"/>
            </a:endParaRPr>
          </a:p>
        </p:txBody>
      </p:sp>
      <p:sp>
        <p:nvSpPr>
          <p:cNvPr id="5" name="Titolo 4"/>
          <p:cNvSpPr>
            <a:spLocks noGrp="1"/>
          </p:cNvSpPr>
          <p:nvPr>
            <p:ph type="title"/>
          </p:nvPr>
        </p:nvSpPr>
        <p:spPr/>
        <p:txBody>
          <a:bodyPr/>
          <a:lstStyle/>
          <a:p>
            <a:r>
              <a:rPr lang="it-IT" b="1" dirty="0" smtClean="0">
                <a:solidFill>
                  <a:srgbClr val="FF0000"/>
                </a:solidFill>
              </a:rPr>
              <a:t>Differenze tra forme D e forme L </a:t>
            </a:r>
            <a:endParaRPr lang="it-IT" b="1" dirty="0">
              <a:solidFill>
                <a:srgbClr val="FF000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6978" name="Rectangle 2"/>
          <p:cNvSpPr>
            <a:spLocks noChangeArrowheads="1"/>
          </p:cNvSpPr>
          <p:nvPr/>
        </p:nvSpPr>
        <p:spPr bwMode="auto">
          <a:xfrm>
            <a:off x="271463" y="169863"/>
            <a:ext cx="8601075" cy="515937"/>
          </a:xfrm>
          <a:prstGeom prst="rect">
            <a:avLst/>
          </a:prstGeom>
          <a:solidFill>
            <a:srgbClr val="CCFFFF"/>
          </a:solidFill>
          <a:ln w="12700">
            <a:noFill/>
            <a:miter lim="800000"/>
            <a:headEnd/>
            <a:tailEnd/>
          </a:ln>
          <a:effectLst>
            <a:prstShdw prst="shdw17" dist="17961" dir="2700000">
              <a:srgbClr val="CCFFFF">
                <a:gamma/>
                <a:shade val="60000"/>
                <a:invGamma/>
              </a:srgbClr>
            </a:prstShdw>
          </a:effectLst>
        </p:spPr>
        <p:txBody>
          <a:bodyPr lIns="90488" tIns="44450" rIns="90488" bIns="44450">
            <a:spAutoFit/>
          </a:bodyPr>
          <a:lstStyle/>
          <a:p>
            <a:pPr algn="ctr"/>
            <a:r>
              <a:rPr lang="it-IT" sz="2800" b="1">
                <a:solidFill>
                  <a:schemeClr val="hlink"/>
                </a:solidFill>
                <a:effectLst>
                  <a:outerShdw blurRad="38100" dist="38100" dir="2700000" algn="tl">
                    <a:srgbClr val="000000"/>
                  </a:outerShdw>
                </a:effectLst>
                <a:latin typeface="Comic Sans MS" pitchFamily="66" charset="0"/>
              </a:rPr>
              <a:t>D(+) glucosio ed L(-) glucosio sono enantiomeri</a:t>
            </a:r>
            <a:endParaRPr lang="it-IT" sz="2800">
              <a:solidFill>
                <a:schemeClr val="hlink"/>
              </a:solidFill>
              <a:effectLst>
                <a:outerShdw blurRad="38100" dist="38100" dir="2700000" algn="tl">
                  <a:srgbClr val="000000"/>
                </a:outerShdw>
              </a:effectLst>
              <a:latin typeface="Comic Sans MS" pitchFamily="66" charset="0"/>
            </a:endParaRPr>
          </a:p>
        </p:txBody>
      </p:sp>
      <p:sp>
        <p:nvSpPr>
          <p:cNvPr id="766979" name="Rectangle 3"/>
          <p:cNvSpPr>
            <a:spLocks noChangeArrowheads="1"/>
          </p:cNvSpPr>
          <p:nvPr/>
        </p:nvSpPr>
        <p:spPr bwMode="auto">
          <a:xfrm>
            <a:off x="1219200" y="6018213"/>
            <a:ext cx="2190750" cy="611187"/>
          </a:xfrm>
          <a:prstGeom prst="rect">
            <a:avLst/>
          </a:prstGeom>
          <a:solidFill>
            <a:srgbClr val="1E3FCA"/>
          </a:solidFill>
          <a:ln w="12700">
            <a:noFill/>
            <a:miter lim="800000"/>
            <a:headEnd/>
            <a:tailEnd/>
          </a:ln>
          <a:effectLst>
            <a:prstShdw prst="shdw17" dist="17961" dir="2700000">
              <a:srgbClr val="1E3FCA">
                <a:gamma/>
                <a:shade val="60000"/>
                <a:invGamma/>
              </a:srgbClr>
            </a:prstShdw>
          </a:effectLst>
        </p:spPr>
        <p:txBody>
          <a:bodyPr wrap="none" lIns="184150" tIns="92075" rIns="184150" bIns="92075">
            <a:spAutoFit/>
          </a:bodyPr>
          <a:lstStyle/>
          <a:p>
            <a:pPr defTabSz="1828800"/>
            <a:r>
              <a:rPr lang="it-IT" sz="2800">
                <a:solidFill>
                  <a:srgbClr val="FFFF66"/>
                </a:solidFill>
                <a:latin typeface="Comic Sans MS" pitchFamily="66" charset="0"/>
              </a:rPr>
              <a:t>D(+) glucosio</a:t>
            </a:r>
          </a:p>
        </p:txBody>
      </p:sp>
      <p:sp>
        <p:nvSpPr>
          <p:cNvPr id="766980" name="Rectangle 4"/>
          <p:cNvSpPr>
            <a:spLocks noChangeArrowheads="1"/>
          </p:cNvSpPr>
          <p:nvPr/>
        </p:nvSpPr>
        <p:spPr bwMode="auto">
          <a:xfrm>
            <a:off x="5359400" y="6018213"/>
            <a:ext cx="2114550" cy="611187"/>
          </a:xfrm>
          <a:prstGeom prst="rect">
            <a:avLst/>
          </a:prstGeom>
          <a:solidFill>
            <a:srgbClr val="1E3FCA"/>
          </a:solidFill>
          <a:ln w="12700">
            <a:noFill/>
            <a:miter lim="800000"/>
            <a:headEnd/>
            <a:tailEnd/>
          </a:ln>
          <a:effectLst>
            <a:prstShdw prst="shdw17" dist="17961" dir="2700000">
              <a:srgbClr val="1E3FCA">
                <a:gamma/>
                <a:shade val="60000"/>
                <a:invGamma/>
              </a:srgbClr>
            </a:prstShdw>
          </a:effectLst>
        </p:spPr>
        <p:txBody>
          <a:bodyPr wrap="none" lIns="184150" tIns="92075" rIns="184150" bIns="92075">
            <a:spAutoFit/>
          </a:bodyPr>
          <a:lstStyle/>
          <a:p>
            <a:pPr defTabSz="1828800"/>
            <a:r>
              <a:rPr lang="it-IT" sz="2800">
                <a:solidFill>
                  <a:srgbClr val="FFFF66"/>
                </a:solidFill>
                <a:latin typeface="Comic Sans MS" pitchFamily="66" charset="0"/>
              </a:rPr>
              <a:t>L(-) glucosio</a:t>
            </a:r>
          </a:p>
        </p:txBody>
      </p:sp>
      <p:grpSp>
        <p:nvGrpSpPr>
          <p:cNvPr id="2" name="Group 5"/>
          <p:cNvGrpSpPr>
            <a:grpSpLocks/>
          </p:cNvGrpSpPr>
          <p:nvPr/>
        </p:nvGrpSpPr>
        <p:grpSpPr bwMode="auto">
          <a:xfrm>
            <a:off x="3792538" y="990600"/>
            <a:ext cx="949325" cy="5715000"/>
            <a:chOff x="2688" y="624"/>
            <a:chExt cx="672" cy="3600"/>
          </a:xfrm>
        </p:grpSpPr>
        <p:sp>
          <p:nvSpPr>
            <p:cNvPr id="766982" name="AutoShape 6"/>
            <p:cNvSpPr>
              <a:spLocks noChangeArrowheads="1"/>
            </p:cNvSpPr>
            <p:nvPr/>
          </p:nvSpPr>
          <p:spPr bwMode="auto">
            <a:xfrm rot="5400000" flipH="1">
              <a:off x="1224" y="2088"/>
              <a:ext cx="3600" cy="672"/>
            </a:xfrm>
            <a:prstGeom prst="parallelogram">
              <a:avLst>
                <a:gd name="adj" fmla="val 83681"/>
              </a:avLst>
            </a:prstGeom>
            <a:gradFill rotWithShape="0">
              <a:gsLst>
                <a:gs pos="0">
                  <a:srgbClr val="CAFEFC"/>
                </a:gs>
                <a:gs pos="50000">
                  <a:srgbClr val="CAFEFC">
                    <a:gamma/>
                    <a:tint val="0"/>
                    <a:invGamma/>
                  </a:srgbClr>
                </a:gs>
                <a:gs pos="100000">
                  <a:srgbClr val="CAFEFC"/>
                </a:gs>
              </a:gsLst>
              <a:lin ang="2700000" scaled="1"/>
            </a:gradFill>
            <a:ln w="3175">
              <a:solidFill>
                <a:schemeClr val="tx1"/>
              </a:solidFill>
              <a:miter lim="800000"/>
              <a:headEnd/>
              <a:tailEnd/>
            </a:ln>
            <a:effectLst/>
          </p:spPr>
          <p:txBody>
            <a:bodyPr wrap="none" anchor="ctr"/>
            <a:lstStyle/>
            <a:p>
              <a:endParaRPr lang="it-IT"/>
            </a:p>
          </p:txBody>
        </p:sp>
        <p:sp>
          <p:nvSpPr>
            <p:cNvPr id="766983" name="AutoShape 7"/>
            <p:cNvSpPr>
              <a:spLocks noChangeArrowheads="1"/>
            </p:cNvSpPr>
            <p:nvPr/>
          </p:nvSpPr>
          <p:spPr bwMode="auto">
            <a:xfrm rot="5400000" flipH="1">
              <a:off x="1224" y="2088"/>
              <a:ext cx="3600" cy="672"/>
            </a:xfrm>
            <a:prstGeom prst="parallelogram">
              <a:avLst>
                <a:gd name="adj" fmla="val 83681"/>
              </a:avLst>
            </a:prstGeom>
            <a:noFill/>
            <a:ln w="3175">
              <a:solidFill>
                <a:schemeClr val="tx1"/>
              </a:solidFill>
              <a:miter lim="800000"/>
              <a:headEnd/>
              <a:tailEnd/>
            </a:ln>
            <a:effectLst>
              <a:outerShdw dist="35921" dir="2700000" algn="ctr" rotWithShape="0">
                <a:srgbClr val="808080"/>
              </a:outerShdw>
            </a:effectLst>
          </p:spPr>
          <p:txBody>
            <a:bodyPr wrap="none" anchor="ctr"/>
            <a:lstStyle/>
            <a:p>
              <a:endParaRPr lang="it-IT"/>
            </a:p>
          </p:txBody>
        </p:sp>
      </p:grpSp>
      <p:graphicFrame>
        <p:nvGraphicFramePr>
          <p:cNvPr id="766984" name="Object 8"/>
          <p:cNvGraphicFramePr>
            <a:graphicFrameLocks noChangeAspect="1"/>
          </p:cNvGraphicFramePr>
          <p:nvPr/>
        </p:nvGraphicFramePr>
        <p:xfrm>
          <a:off x="958850" y="1143000"/>
          <a:ext cx="2292350" cy="4800600"/>
        </p:xfrm>
        <a:graphic>
          <a:graphicData uri="http://schemas.openxmlformats.org/presentationml/2006/ole">
            <p:oleObj spid="_x0000_s60418" name="Document" r:id="rId4" imgW="1724040" imgH="3209760" progId="">
              <p:embed/>
            </p:oleObj>
          </a:graphicData>
        </a:graphic>
      </p:graphicFrame>
      <p:graphicFrame>
        <p:nvGraphicFramePr>
          <p:cNvPr id="766985" name="Object 9"/>
          <p:cNvGraphicFramePr>
            <a:graphicFrameLocks noChangeAspect="1"/>
          </p:cNvGraphicFramePr>
          <p:nvPr/>
        </p:nvGraphicFramePr>
        <p:xfrm>
          <a:off x="5214938" y="1219200"/>
          <a:ext cx="2255837" cy="4724400"/>
        </p:xfrm>
        <a:graphic>
          <a:graphicData uri="http://schemas.openxmlformats.org/presentationml/2006/ole">
            <p:oleObj spid="_x0000_s60419" name="Document" r:id="rId5" imgW="1724040" imgH="3209760" progId="">
              <p:embed/>
            </p:oleObj>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5" fill="hold" nodeType="afterEffect">
                                  <p:stCondLst>
                                    <p:cond delay="2000"/>
                                  </p:stCondLst>
                                  <p:childTnLst>
                                    <p:set>
                                      <p:cBhvr>
                                        <p:cTn id="6" dur="1" fill="hold">
                                          <p:stCondLst>
                                            <p:cond delay="0"/>
                                          </p:stCondLst>
                                        </p:cTn>
                                        <p:tgtEl>
                                          <p:spTgt spid="2"/>
                                        </p:tgtEl>
                                        <p:attrNameLst>
                                          <p:attrName>style.visibility</p:attrName>
                                        </p:attrNameLst>
                                      </p:cBhvr>
                                      <p:to>
                                        <p:strVal val="visible"/>
                                      </p:to>
                                    </p:set>
                                    <p:animEffect transition="in" filter="randombar(vertical)">
                                      <p:cBhvr>
                                        <p:cTn id="7" dur="500"/>
                                        <p:tgtEl>
                                          <p:spTgt spid="2"/>
                                        </p:tgtEl>
                                      </p:cBhvr>
                                    </p:animEffect>
                                  </p:childTnLst>
                                </p:cTn>
                              </p:par>
                            </p:childTnLst>
                          </p:cTn>
                        </p:par>
                        <p:par>
                          <p:cTn id="8" fill="hold">
                            <p:stCondLst>
                              <p:cond delay="2500"/>
                            </p:stCondLst>
                            <p:childTnLst>
                              <p:par>
                                <p:cTn id="9" presetID="9" presetClass="entr" presetSubtype="0" fill="hold" nodeType="afterEffect">
                                  <p:stCondLst>
                                    <p:cond delay="0"/>
                                  </p:stCondLst>
                                  <p:childTnLst>
                                    <p:set>
                                      <p:cBhvr>
                                        <p:cTn id="10" dur="1" fill="hold">
                                          <p:stCondLst>
                                            <p:cond delay="0"/>
                                          </p:stCondLst>
                                        </p:cTn>
                                        <p:tgtEl>
                                          <p:spTgt spid="766985"/>
                                        </p:tgtEl>
                                        <p:attrNameLst>
                                          <p:attrName>style.visibility</p:attrName>
                                        </p:attrNameLst>
                                      </p:cBhvr>
                                      <p:to>
                                        <p:strVal val="visible"/>
                                      </p:to>
                                    </p:set>
                                    <p:animEffect transition="in" filter="dissolve">
                                      <p:cBhvr>
                                        <p:cTn id="11" dur="500"/>
                                        <p:tgtEl>
                                          <p:spTgt spid="766985"/>
                                        </p:tgtEl>
                                      </p:cBhvr>
                                    </p:animEffect>
                                  </p:childTnLst>
                                </p:cTn>
                              </p:par>
                            </p:childTnLst>
                          </p:cTn>
                        </p:par>
                        <p:par>
                          <p:cTn id="12" fill="hold">
                            <p:stCondLst>
                              <p:cond delay="3000"/>
                            </p:stCondLst>
                            <p:childTnLst>
                              <p:par>
                                <p:cTn id="13" presetID="14" presetClass="entr" presetSubtype="10" fill="hold" grpId="0" nodeType="afterEffect">
                                  <p:stCondLst>
                                    <p:cond delay="0"/>
                                  </p:stCondLst>
                                  <p:childTnLst>
                                    <p:set>
                                      <p:cBhvr>
                                        <p:cTn id="14" dur="1" fill="hold">
                                          <p:stCondLst>
                                            <p:cond delay="0"/>
                                          </p:stCondLst>
                                        </p:cTn>
                                        <p:tgtEl>
                                          <p:spTgt spid="766980"/>
                                        </p:tgtEl>
                                        <p:attrNameLst>
                                          <p:attrName>style.visibility</p:attrName>
                                        </p:attrNameLst>
                                      </p:cBhvr>
                                      <p:to>
                                        <p:strVal val="visible"/>
                                      </p:to>
                                    </p:set>
                                    <p:animEffect transition="in" filter="randombar(horizontal)">
                                      <p:cBhvr>
                                        <p:cTn id="15" dur="500"/>
                                        <p:tgtEl>
                                          <p:spTgt spid="766980"/>
                                        </p:tgtEl>
                                      </p:cBhvr>
                                    </p:animEffect>
                                  </p:childTnLst>
                                </p:cTn>
                              </p:par>
                            </p:childTnLst>
                          </p:cTn>
                        </p:par>
                        <p:par>
                          <p:cTn id="16" fill="hold">
                            <p:stCondLst>
                              <p:cond delay="3500"/>
                            </p:stCondLst>
                            <p:childTnLst>
                              <p:par>
                                <p:cTn id="17" presetID="22" presetClass="entr" presetSubtype="8" fill="hold" grpId="0" nodeType="afterEffect">
                                  <p:stCondLst>
                                    <p:cond delay="0"/>
                                  </p:stCondLst>
                                  <p:iterate type="lt">
                                    <p:tmPct val="100000"/>
                                  </p:iterate>
                                  <p:childTnLst>
                                    <p:set>
                                      <p:cBhvr>
                                        <p:cTn id="18" dur="1" fill="hold">
                                          <p:stCondLst>
                                            <p:cond delay="0"/>
                                          </p:stCondLst>
                                        </p:cTn>
                                        <p:tgtEl>
                                          <p:spTgt spid="766978"/>
                                        </p:tgtEl>
                                        <p:attrNameLst>
                                          <p:attrName>style.visibility</p:attrName>
                                        </p:attrNameLst>
                                      </p:cBhvr>
                                      <p:to>
                                        <p:strVal val="visible"/>
                                      </p:to>
                                    </p:set>
                                    <p:animEffect transition="in" filter="wipe(left)">
                                      <p:cBhvr>
                                        <p:cTn id="19" dur="75"/>
                                        <p:tgtEl>
                                          <p:spTgt spid="7669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6978" grpId="0" animBg="1" autoUpdateAnimBg="0"/>
      <p:bldP spid="766980" grpId="0" animBg="1" autoUpdateAnimBg="0"/>
    </p:bld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172</TotalTime>
  <Words>569</Words>
  <Application>Microsoft Office PowerPoint</Application>
  <PresentationFormat>Presentazione su schermo (4:3)</PresentationFormat>
  <Paragraphs>161</Paragraphs>
  <Slides>22</Slides>
  <Notes>3</Notes>
  <HiddenSlides>0</HiddenSlides>
  <MMClips>0</MMClips>
  <ScaleCrop>false</ScaleCrop>
  <HeadingPairs>
    <vt:vector size="6" baseType="variant">
      <vt:variant>
        <vt:lpstr>Tema</vt:lpstr>
      </vt:variant>
      <vt:variant>
        <vt:i4>1</vt:i4>
      </vt:variant>
      <vt:variant>
        <vt:lpstr>Server OLE incorporati</vt:lpstr>
      </vt:variant>
      <vt:variant>
        <vt:i4>1</vt:i4>
      </vt:variant>
      <vt:variant>
        <vt:lpstr>Titoli diapositive</vt:lpstr>
      </vt:variant>
      <vt:variant>
        <vt:i4>22</vt:i4>
      </vt:variant>
    </vt:vector>
  </HeadingPairs>
  <TitlesOfParts>
    <vt:vector size="24" baseType="lpstr">
      <vt:lpstr>Tema di Office</vt:lpstr>
      <vt:lpstr>Document</vt:lpstr>
      <vt:lpstr>I CARBOIDRATI </vt:lpstr>
      <vt:lpstr>Diapositiva 2</vt:lpstr>
      <vt:lpstr>COSA SONO</vt:lpstr>
      <vt:lpstr>Diapositiva 4</vt:lpstr>
      <vt:lpstr>Diapositiva 5</vt:lpstr>
      <vt:lpstr>Monosaccaridi</vt:lpstr>
      <vt:lpstr>Diapositiva 7</vt:lpstr>
      <vt:lpstr>Differenze tra forme D e forme L </vt:lpstr>
      <vt:lpstr>Diapositiva 9</vt:lpstr>
      <vt:lpstr>Diapositiva 10</vt:lpstr>
      <vt:lpstr>Differenza forma Alfa e Beta</vt:lpstr>
      <vt:lpstr>Diapositiva 12</vt:lpstr>
      <vt:lpstr>I CARBOIDRATI </vt:lpstr>
      <vt:lpstr>Diapositiva 14</vt:lpstr>
      <vt:lpstr>Diapositiva 15</vt:lpstr>
      <vt:lpstr>I CARBOIDRATI </vt:lpstr>
      <vt:lpstr>Diapositiva 17</vt:lpstr>
      <vt:lpstr>I CARBOIDRATI </vt:lpstr>
      <vt:lpstr>Diapositiva 19</vt:lpstr>
      <vt:lpstr>I CARBOIDRATI </vt:lpstr>
      <vt:lpstr>Diapositiva 21</vt:lpstr>
      <vt:lpstr>Diapositiva 22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 CARBOIDRATI </dc:title>
  <dc:creator>Perfect87</dc:creator>
  <cp:lastModifiedBy>Perfect87</cp:lastModifiedBy>
  <cp:revision>7</cp:revision>
  <dcterms:created xsi:type="dcterms:W3CDTF">2016-02-27T17:21:04Z</dcterms:created>
  <dcterms:modified xsi:type="dcterms:W3CDTF">2020-03-21T07:18:39Z</dcterms:modified>
</cp:coreProperties>
</file>