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2E1430B2-D4B6-4FA8-87FF-306240E23319}" type="datetimeFigureOut">
              <a:rPr lang="it-IT" smtClean="0"/>
              <a:t>02/03/2020</a:t>
            </a:fld>
            <a:endParaRPr lang="it-IT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FBFACC02-D8E8-457F-BBFF-7E6E257195A7}" type="slidenum">
              <a:rPr lang="it-IT" smtClean="0"/>
              <a:t>‹N›</a:t>
            </a:fld>
            <a:endParaRPr lang="it-IT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430B2-D4B6-4FA8-87FF-306240E23319}" type="datetimeFigureOut">
              <a:rPr lang="it-IT" smtClean="0"/>
              <a:t>02/03/2020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ACC02-D8E8-457F-BBFF-7E6E257195A7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430B2-D4B6-4FA8-87FF-306240E23319}" type="datetimeFigureOut">
              <a:rPr lang="it-IT" smtClean="0"/>
              <a:t>02/03/2020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ACC02-D8E8-457F-BBFF-7E6E257195A7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430B2-D4B6-4FA8-87FF-306240E23319}" type="datetimeFigureOut">
              <a:rPr lang="it-IT" smtClean="0"/>
              <a:t>02/03/2020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ACC02-D8E8-457F-BBFF-7E6E257195A7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430B2-D4B6-4FA8-87FF-306240E23319}" type="datetimeFigureOut">
              <a:rPr lang="it-IT" smtClean="0"/>
              <a:t>02/03/2020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ACC02-D8E8-457F-BBFF-7E6E257195A7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430B2-D4B6-4FA8-87FF-306240E23319}" type="datetimeFigureOut">
              <a:rPr lang="it-IT" smtClean="0"/>
              <a:t>02/03/2020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ACC02-D8E8-457F-BBFF-7E6E257195A7}" type="slidenum">
              <a:rPr lang="it-IT" smtClean="0"/>
              <a:t>‹N›</a:t>
            </a:fld>
            <a:endParaRPr lang="it-IT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430B2-D4B6-4FA8-87FF-306240E23319}" type="datetimeFigureOut">
              <a:rPr lang="it-IT" smtClean="0"/>
              <a:t>02/03/2020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ACC02-D8E8-457F-BBFF-7E6E257195A7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430B2-D4B6-4FA8-87FF-306240E23319}" type="datetimeFigureOut">
              <a:rPr lang="it-IT" smtClean="0"/>
              <a:t>02/03/2020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ACC02-D8E8-457F-BBFF-7E6E257195A7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430B2-D4B6-4FA8-87FF-306240E23319}" type="datetimeFigureOut">
              <a:rPr lang="it-IT" smtClean="0"/>
              <a:t>02/03/2020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ACC02-D8E8-457F-BBFF-7E6E257195A7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430B2-D4B6-4FA8-87FF-306240E23319}" type="datetimeFigureOut">
              <a:rPr lang="it-IT" smtClean="0"/>
              <a:t>02/03/2020</a:t>
            </a:fld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ACC02-D8E8-457F-BBFF-7E6E257195A7}" type="slidenum">
              <a:rPr lang="it-IT" smtClean="0"/>
              <a:t>‹N›</a:t>
            </a:fld>
            <a:endParaRPr lang="it-IT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430B2-D4B6-4FA8-87FF-306240E23319}" type="datetimeFigureOut">
              <a:rPr lang="it-IT" smtClean="0"/>
              <a:t>02/03/2020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ACC02-D8E8-457F-BBFF-7E6E257195A7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2E1430B2-D4B6-4FA8-87FF-306240E23319}" type="datetimeFigureOut">
              <a:rPr lang="it-IT" smtClean="0"/>
              <a:t>02/03/2020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FBFACC02-D8E8-457F-BBFF-7E6E257195A7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11560" y="188640"/>
            <a:ext cx="7772400" cy="1470025"/>
          </a:xfrm>
        </p:spPr>
        <p:txBody>
          <a:bodyPr>
            <a:normAutofit/>
          </a:bodyPr>
          <a:lstStyle/>
          <a:p>
            <a:r>
              <a:rPr lang="it-IT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 PRONOMI PERSONALI RIFLESSIVI</a:t>
            </a:r>
            <a:endParaRPr lang="it-IT" dirty="0"/>
          </a:p>
        </p:txBody>
      </p:sp>
      <p:sp>
        <p:nvSpPr>
          <p:cNvPr id="8" name="CasellaDiTesto 7"/>
          <p:cNvSpPr txBox="1"/>
          <p:nvPr/>
        </p:nvSpPr>
        <p:spPr>
          <a:xfrm>
            <a:off x="4467819" y="2777153"/>
            <a:ext cx="4676181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Io </a:t>
            </a:r>
            <a:r>
              <a:rPr lang="it-IT" sz="3600" b="1" u="sng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mi </a:t>
            </a:r>
            <a:r>
              <a:rPr lang="it-IT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lavo (=lavo me)</a:t>
            </a:r>
          </a:p>
          <a:p>
            <a:endParaRPr lang="it-IT" sz="36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it-IT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92D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Alex </a:t>
            </a:r>
            <a:r>
              <a:rPr lang="it-IT" sz="3600" b="1" u="sng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92D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si</a:t>
            </a:r>
            <a:r>
              <a:rPr lang="it-IT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92D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pettina (=pettina se stesso)</a:t>
            </a:r>
          </a:p>
        </p:txBody>
      </p:sp>
      <p:cxnSp>
        <p:nvCxnSpPr>
          <p:cNvPr id="13" name="Connettore 2 12"/>
          <p:cNvCxnSpPr/>
          <p:nvPr/>
        </p:nvCxnSpPr>
        <p:spPr>
          <a:xfrm>
            <a:off x="1475656" y="1700808"/>
            <a:ext cx="0" cy="111056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CasellaDiTesto 15"/>
          <p:cNvSpPr txBox="1"/>
          <p:nvPr/>
        </p:nvSpPr>
        <p:spPr>
          <a:xfrm>
            <a:off x="0" y="2811372"/>
            <a:ext cx="400027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it-IT" sz="2400" dirty="0">
                <a:solidFill>
                  <a:schemeClr val="accent5">
                    <a:lumMod val="75000"/>
                  </a:schemeClr>
                </a:solidFill>
                <a:latin typeface="Arial Rounded MT Bold" panose="020F0704030504030204" pitchFamily="34" charset="0"/>
              </a:rPr>
              <a:t>Si riferiscono sempre e solo al soggetto della frase;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it-IT" sz="2400" dirty="0">
                <a:solidFill>
                  <a:schemeClr val="accent5">
                    <a:lumMod val="75000"/>
                  </a:schemeClr>
                </a:solidFill>
                <a:latin typeface="Arial Rounded MT Bold" panose="020F0704030504030204" pitchFamily="34" charset="0"/>
              </a:rPr>
              <a:t>Sono usati per costruire la forma riflessiva dei verbi</a:t>
            </a:r>
          </a:p>
        </p:txBody>
      </p:sp>
    </p:spTree>
    <p:extLst>
      <p:ext uri="{BB962C8B-B14F-4D97-AF65-F5344CB8AC3E}">
        <p14:creationId xmlns:p14="http://schemas.microsoft.com/office/powerpoint/2010/main" val="9060752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20000">
        <p:fade/>
      </p:transition>
    </mc:Choice>
    <mc:Fallback xmlns="">
      <p:transition spd="med" advClick="0" advTm="20000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2"/>
          <p:cNvSpPr/>
          <p:nvPr/>
        </p:nvSpPr>
        <p:spPr>
          <a:xfrm>
            <a:off x="2699792" y="349053"/>
            <a:ext cx="334418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5400" b="1" cap="none" spc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LE FORME</a:t>
            </a:r>
          </a:p>
        </p:txBody>
      </p:sp>
      <p:graphicFrame>
        <p:nvGraphicFramePr>
          <p:cNvPr id="4" name="Tabel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282140"/>
              </p:ext>
            </p:extLst>
          </p:nvPr>
        </p:nvGraphicFramePr>
        <p:xfrm>
          <a:off x="1496012" y="1652855"/>
          <a:ext cx="6676389" cy="40083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254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254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254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08790">
                <a:tc>
                  <a:txBody>
                    <a:bodyPr/>
                    <a:lstStyle/>
                    <a:p>
                      <a:r>
                        <a:rPr lang="it-IT" dirty="0"/>
                        <a:t>RIFLESSIVI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SINGOLARE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PLURALE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4333">
                <a:tc>
                  <a:txBody>
                    <a:bodyPr/>
                    <a:lstStyle/>
                    <a:p>
                      <a:r>
                        <a:rPr lang="it-IT" dirty="0"/>
                        <a:t>Prima</a:t>
                      </a:r>
                      <a:r>
                        <a:rPr lang="it-IT" baseline="0" dirty="0"/>
                        <a:t> persona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2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MI </a:t>
                      </a:r>
                      <a:r>
                        <a:rPr lang="it-IT" sz="18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Io </a:t>
                      </a:r>
                      <a:r>
                        <a:rPr lang="it-IT" sz="1800" u="sng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mi</a:t>
                      </a:r>
                      <a:r>
                        <a:rPr lang="it-IT" sz="18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lavo</a:t>
                      </a:r>
                      <a:endParaRPr lang="it-IT" sz="2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2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CI </a:t>
                      </a:r>
                      <a:r>
                        <a:rPr lang="it-IT" sz="18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Noi </a:t>
                      </a:r>
                      <a:r>
                        <a:rPr lang="it-IT" sz="1800" u="sng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ci</a:t>
                      </a:r>
                      <a:r>
                        <a:rPr lang="it-IT" sz="18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laviamo</a:t>
                      </a:r>
                      <a:endParaRPr lang="it-IT" sz="2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8791">
                <a:tc>
                  <a:txBody>
                    <a:bodyPr/>
                    <a:lstStyle/>
                    <a:p>
                      <a:r>
                        <a:rPr lang="it-IT" dirty="0"/>
                        <a:t>Seconda persona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2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TI</a:t>
                      </a:r>
                      <a:r>
                        <a:rPr lang="it-IT" sz="18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Tu </a:t>
                      </a:r>
                      <a:r>
                        <a:rPr lang="it-IT" sz="1800" u="sng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ti</a:t>
                      </a:r>
                      <a:r>
                        <a:rPr lang="it-IT" sz="1800" baseline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lavi</a:t>
                      </a:r>
                      <a:endParaRPr lang="it-IT" sz="2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240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VI </a:t>
                      </a:r>
                      <a:r>
                        <a:rPr lang="it-IT" sz="180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Voi </a:t>
                      </a:r>
                      <a:r>
                        <a:rPr lang="it-IT" sz="1800" u="sng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vi</a:t>
                      </a:r>
                      <a:r>
                        <a:rPr lang="it-IT" sz="1800" baseline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lavate</a:t>
                      </a:r>
                      <a:endParaRPr lang="it-IT" sz="2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26499">
                <a:tc>
                  <a:txBody>
                    <a:bodyPr/>
                    <a:lstStyle/>
                    <a:p>
                      <a:r>
                        <a:rPr lang="it-IT" dirty="0"/>
                        <a:t>Terza persona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2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SI </a:t>
                      </a:r>
                      <a:r>
                        <a:rPr lang="it-IT" sz="18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Egli </a:t>
                      </a:r>
                      <a:r>
                        <a:rPr lang="it-IT" sz="1800" i="0" u="sng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si</a:t>
                      </a:r>
                      <a:r>
                        <a:rPr lang="it-IT" sz="1800" baseline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lava</a:t>
                      </a:r>
                      <a:endParaRPr lang="it-IT" sz="2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r>
                        <a:rPr lang="it-IT" sz="2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SÉ </a:t>
                      </a:r>
                      <a:r>
                        <a:rPr lang="it-IT" sz="18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La mamma mi porterà</a:t>
                      </a:r>
                      <a:r>
                        <a:rPr lang="it-IT" sz="1800" baseline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con </a:t>
                      </a:r>
                      <a:r>
                        <a:rPr lang="it-IT" sz="1800" u="sng" baseline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sé</a:t>
                      </a:r>
                      <a:endParaRPr lang="it-IT" sz="2400" u="sng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2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SI </a:t>
                      </a:r>
                      <a:r>
                        <a:rPr lang="it-IT" sz="18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Essi </a:t>
                      </a:r>
                      <a:r>
                        <a:rPr lang="it-IT" sz="1800" u="sng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si</a:t>
                      </a:r>
                      <a:r>
                        <a:rPr lang="it-IT" sz="18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lavano</a:t>
                      </a:r>
                      <a:endParaRPr lang="it-IT" sz="2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r>
                        <a:rPr lang="it-IT" sz="2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SÉ </a:t>
                      </a:r>
                      <a:r>
                        <a:rPr lang="it-IT" sz="18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Pensano</a:t>
                      </a:r>
                      <a:r>
                        <a:rPr lang="it-IT" sz="1800" baseline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solo a </a:t>
                      </a:r>
                      <a:r>
                        <a:rPr lang="it-IT" sz="1800" u="sng" baseline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sé</a:t>
                      </a:r>
                      <a:endParaRPr lang="it-IT" sz="2400" u="sng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07668"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20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LORO </a:t>
                      </a:r>
                      <a:r>
                        <a:rPr lang="it-IT" sz="18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I ragazzi mi hanno accolto in mezzo a </a:t>
                      </a:r>
                      <a:r>
                        <a:rPr lang="it-IT" sz="1800" u="sng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loro</a:t>
                      </a:r>
                      <a:endParaRPr lang="it-IT" sz="2000" u="sng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947204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1835696" y="764704"/>
            <a:ext cx="59766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RICORDA BENE…</a:t>
            </a:r>
            <a:endParaRPr lang="it-IT" sz="36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1043608" y="1988840"/>
            <a:ext cx="69127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pronomi di prima e seconda persona singolare e plurale (</a:t>
            </a:r>
            <a:r>
              <a:rPr lang="it-IT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mi, ti, </a:t>
            </a:r>
            <a:r>
              <a:rPr lang="it-IT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ci,vi</a:t>
            </a:r>
            <a:r>
              <a:rPr lang="it-IT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coincidono con i pronomi personali complemento non accentati!!</a:t>
            </a:r>
          </a:p>
        </p:txBody>
      </p:sp>
      <p:sp>
        <p:nvSpPr>
          <p:cNvPr id="6" name="CasellaDiTesto 5"/>
          <p:cNvSpPr txBox="1"/>
          <p:nvPr/>
        </p:nvSpPr>
        <p:spPr>
          <a:xfrm>
            <a:off x="1259632" y="3140968"/>
            <a:ext cx="41764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>
                <a:solidFill>
                  <a:srgbClr val="FF0000"/>
                </a:solidFill>
              </a:rPr>
              <a:t>Come distinguerli?</a:t>
            </a:r>
          </a:p>
        </p:txBody>
      </p:sp>
      <p:sp>
        <p:nvSpPr>
          <p:cNvPr id="7" name="CasellaDiTesto 6"/>
          <p:cNvSpPr txBox="1"/>
          <p:nvPr/>
        </p:nvSpPr>
        <p:spPr>
          <a:xfrm>
            <a:off x="617209" y="3614853"/>
            <a:ext cx="8064896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Mi, ti, ci, vi </a:t>
            </a:r>
            <a:r>
              <a:rPr lang="it-IT" dirty="0"/>
              <a:t>sono: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it-IT" dirty="0"/>
              <a:t>PRONOMI  PERSONALI COMPLEMENTO quando si riferiscono a persona diversa dal soggetto. Es.: </a:t>
            </a:r>
            <a:r>
              <a:rPr lang="it-IT" i="1" dirty="0"/>
              <a:t>La mamma </a:t>
            </a:r>
            <a:r>
              <a:rPr lang="it-IT" i="1" u="sng" dirty="0">
                <a:solidFill>
                  <a:srgbClr val="FF0000"/>
                </a:solidFill>
              </a:rPr>
              <a:t>mi </a:t>
            </a:r>
            <a:r>
              <a:rPr lang="it-IT" i="1" dirty="0"/>
              <a:t>pettina.  </a:t>
            </a:r>
          </a:p>
          <a:p>
            <a:r>
              <a:rPr lang="it-IT" dirty="0"/>
              <a:t>In questo caso </a:t>
            </a:r>
            <a:r>
              <a:rPr lang="it-IT" dirty="0">
                <a:solidFill>
                  <a:srgbClr val="FF0000"/>
                </a:solidFill>
              </a:rPr>
              <a:t>mi</a:t>
            </a:r>
            <a:r>
              <a:rPr lang="it-IT" dirty="0"/>
              <a:t> indica una persona (me) che non coincide con il soggetto (il soggetto è la mamma).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/>
              <a:t>PRONOMI RIFLESSIVI  quando si riferiscono a persona che coincide con il soggetto.</a:t>
            </a:r>
          </a:p>
          <a:p>
            <a:r>
              <a:rPr lang="it-IT" dirty="0"/>
              <a:t>Io </a:t>
            </a:r>
            <a:r>
              <a:rPr lang="it-IT" u="sng" dirty="0">
                <a:solidFill>
                  <a:srgbClr val="FF0000"/>
                </a:solidFill>
              </a:rPr>
              <a:t>mi </a:t>
            </a:r>
            <a:r>
              <a:rPr lang="it-IT" dirty="0"/>
              <a:t>lavo. </a:t>
            </a:r>
          </a:p>
          <a:p>
            <a:r>
              <a:rPr lang="it-IT" dirty="0"/>
              <a:t>In questo caso </a:t>
            </a:r>
            <a:r>
              <a:rPr lang="it-IT" dirty="0">
                <a:solidFill>
                  <a:srgbClr val="FF0000"/>
                </a:solidFill>
              </a:rPr>
              <a:t>mi</a:t>
            </a:r>
            <a:r>
              <a:rPr lang="it-IT" dirty="0"/>
              <a:t> indica una persona (me) che coincide con il soggetto (io)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8870083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827584" y="1412777"/>
            <a:ext cx="76328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Quando si usano le forme del pronome riflessivo di terza persona?</a:t>
            </a:r>
          </a:p>
        </p:txBody>
      </p:sp>
      <p:sp>
        <p:nvSpPr>
          <p:cNvPr id="3" name="CasellaDiTesto 2"/>
          <p:cNvSpPr txBox="1"/>
          <p:nvPr/>
        </p:nvSpPr>
        <p:spPr>
          <a:xfrm>
            <a:off x="1043608" y="2492896"/>
            <a:ext cx="63367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it-IT" dirty="0">
                <a:solidFill>
                  <a:srgbClr val="FF0000"/>
                </a:solidFill>
              </a:rPr>
              <a:t>Si </a:t>
            </a:r>
            <a:r>
              <a:rPr lang="it-IT" dirty="0"/>
              <a:t>è la forma di uso normale</a:t>
            </a:r>
          </a:p>
        </p:txBody>
      </p:sp>
      <p:sp>
        <p:nvSpPr>
          <p:cNvPr id="5" name="CasellaDiTesto 4"/>
          <p:cNvSpPr txBox="1"/>
          <p:nvPr/>
        </p:nvSpPr>
        <p:spPr>
          <a:xfrm>
            <a:off x="1043608" y="2862228"/>
            <a:ext cx="72728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>
                <a:solidFill>
                  <a:srgbClr val="FF0000"/>
                </a:solidFill>
              </a:rPr>
              <a:t>Sé</a:t>
            </a:r>
            <a:r>
              <a:rPr lang="it-IT" dirty="0"/>
              <a:t> si usa quando il pronome è introdotto da una preposizione o quando si vuole dare risalto all’espressione</a:t>
            </a:r>
          </a:p>
          <a:p>
            <a:r>
              <a:rPr lang="it-IT" dirty="0"/>
              <a:t>Es.: Lo zio mi porterà </a:t>
            </a:r>
            <a:r>
              <a:rPr lang="it-IT" u="sng" dirty="0"/>
              <a:t>con </a:t>
            </a:r>
            <a:r>
              <a:rPr lang="it-IT" u="sng" dirty="0">
                <a:solidFill>
                  <a:srgbClr val="FF0000"/>
                </a:solidFill>
              </a:rPr>
              <a:t>sé</a:t>
            </a:r>
            <a:r>
              <a:rPr lang="it-IT" dirty="0">
                <a:solidFill>
                  <a:srgbClr val="FF0000"/>
                </a:solidFill>
              </a:rPr>
              <a:t>.</a:t>
            </a:r>
          </a:p>
          <a:p>
            <a:r>
              <a:rPr lang="it-IT" dirty="0">
                <a:solidFill>
                  <a:srgbClr val="FF0000"/>
                </a:solidFill>
              </a:rPr>
              <a:t> </a:t>
            </a:r>
            <a:r>
              <a:rPr lang="it-IT" dirty="0"/>
              <a:t>Gianni difende troppo </a:t>
            </a:r>
            <a:r>
              <a:rPr lang="it-IT" u="sng" dirty="0">
                <a:solidFill>
                  <a:schemeClr val="accent3"/>
                </a:solidFill>
              </a:rPr>
              <a:t>sé</a:t>
            </a:r>
            <a:r>
              <a:rPr lang="it-IT" dirty="0"/>
              <a:t> e i suoi amici</a:t>
            </a:r>
            <a:endParaRPr lang="it-IT" u="sng" dirty="0">
              <a:solidFill>
                <a:srgbClr val="FF0000"/>
              </a:solidFill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1043608" y="4077072"/>
            <a:ext cx="705678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/>
              <a:t>Al plurale </a:t>
            </a:r>
            <a:r>
              <a:rPr lang="it-IT" dirty="0">
                <a:solidFill>
                  <a:srgbClr val="FF0000"/>
                </a:solidFill>
              </a:rPr>
              <a:t>sé</a:t>
            </a:r>
            <a:r>
              <a:rPr lang="it-IT" dirty="0"/>
              <a:t> è sostituito da </a:t>
            </a:r>
            <a:r>
              <a:rPr lang="it-IT" dirty="0">
                <a:solidFill>
                  <a:srgbClr val="FF0000"/>
                </a:solidFill>
              </a:rPr>
              <a:t>loro </a:t>
            </a:r>
            <a:r>
              <a:rPr lang="it-IT" dirty="0"/>
              <a:t>nella forma riflessiva reciproca o quando il pronome è preceduto da tra, </a:t>
            </a:r>
            <a:r>
              <a:rPr lang="it-IT" i="1" dirty="0"/>
              <a:t>fra, in mezzo a, insieme con</a:t>
            </a:r>
          </a:p>
          <a:p>
            <a:r>
              <a:rPr lang="it-IT" i="1" dirty="0"/>
              <a:t>Es.: I ragazzi giocano </a:t>
            </a:r>
            <a:r>
              <a:rPr lang="it-IT" i="1" u="sng" dirty="0"/>
              <a:t>tra  </a:t>
            </a:r>
            <a:r>
              <a:rPr lang="it-IT" i="1" u="sng" dirty="0">
                <a:solidFill>
                  <a:srgbClr val="FF0000"/>
                </a:solidFill>
              </a:rPr>
              <a:t>loro</a:t>
            </a:r>
            <a:r>
              <a:rPr lang="it-IT" i="1" dirty="0"/>
              <a:t>.</a:t>
            </a:r>
          </a:p>
          <a:p>
            <a:r>
              <a:rPr lang="it-IT" i="1" dirty="0"/>
              <a:t>      </a:t>
            </a:r>
          </a:p>
        </p:txBody>
      </p:sp>
    </p:spTree>
    <p:extLst>
      <p:ext uri="{BB962C8B-B14F-4D97-AF65-F5344CB8AC3E}">
        <p14:creationId xmlns:p14="http://schemas.microsoft.com/office/powerpoint/2010/main" val="1525086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659728" y="674112"/>
            <a:ext cx="603081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5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Per non sbagliare</a:t>
            </a:r>
          </a:p>
        </p:txBody>
      </p:sp>
      <p:sp>
        <p:nvSpPr>
          <p:cNvPr id="5" name="CasellaDiTesto 4"/>
          <p:cNvSpPr txBox="1"/>
          <p:nvPr/>
        </p:nvSpPr>
        <p:spPr>
          <a:xfrm>
            <a:off x="827584" y="2060848"/>
            <a:ext cx="7200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dirty="0">
                <a:solidFill>
                  <a:srgbClr val="FF0000"/>
                </a:solidFill>
                <a:latin typeface="Arial Rounded MT Bold" panose="020F0704030504030204" pitchFamily="34" charset="0"/>
              </a:rPr>
              <a:t>Mi, ti, ci, vi, si </a:t>
            </a:r>
            <a:r>
              <a:rPr lang="it-IT" u="sng" dirty="0">
                <a:latin typeface="Arial Rounded MT Bold" panose="020F0704030504030204" pitchFamily="34" charset="0"/>
              </a:rPr>
              <a:t>non sono</a:t>
            </a:r>
            <a:r>
              <a:rPr lang="it-IT" dirty="0">
                <a:latin typeface="Arial Rounded MT Bold" panose="020F0704030504030204" pitchFamily="34" charset="0"/>
              </a:rPr>
              <a:t> pronomi riflessivi quando accompagnano i cosiddetti verbi pronominali, come arrabbiar</a:t>
            </a:r>
            <a:r>
              <a:rPr lang="it-IT" u="sng" dirty="0">
                <a:latin typeface="Arial Rounded MT Bold" panose="020F0704030504030204" pitchFamily="34" charset="0"/>
              </a:rPr>
              <a:t>si</a:t>
            </a:r>
            <a:r>
              <a:rPr lang="it-IT" dirty="0">
                <a:latin typeface="Arial Rounded MT Bold" panose="020F0704030504030204" pitchFamily="34" charset="0"/>
              </a:rPr>
              <a:t> (io </a:t>
            </a:r>
            <a:r>
              <a:rPr lang="it-IT" u="sng" dirty="0">
                <a:latin typeface="Arial Rounded MT Bold" panose="020F0704030504030204" pitchFamily="34" charset="0"/>
              </a:rPr>
              <a:t>m</a:t>
            </a:r>
            <a:r>
              <a:rPr lang="it-IT" dirty="0">
                <a:latin typeface="Arial Rounded MT Bold" panose="020F0704030504030204" pitchFamily="34" charset="0"/>
              </a:rPr>
              <a:t>i arrabbio, tu </a:t>
            </a:r>
            <a:r>
              <a:rPr lang="it-IT" u="sng" dirty="0">
                <a:latin typeface="Arial Rounded MT Bold" panose="020F0704030504030204" pitchFamily="34" charset="0"/>
              </a:rPr>
              <a:t>ti</a:t>
            </a:r>
            <a:r>
              <a:rPr lang="it-IT" dirty="0">
                <a:latin typeface="Arial Rounded MT Bold" panose="020F0704030504030204" pitchFamily="34" charset="0"/>
              </a:rPr>
              <a:t> arrabbi), incamminar</a:t>
            </a:r>
            <a:r>
              <a:rPr lang="it-IT" u="sng" dirty="0">
                <a:latin typeface="Arial Rounded MT Bold" panose="020F0704030504030204" pitchFamily="34" charset="0"/>
              </a:rPr>
              <a:t>si</a:t>
            </a:r>
            <a:r>
              <a:rPr lang="it-IT" dirty="0">
                <a:latin typeface="Arial Rounded MT Bold" panose="020F0704030504030204" pitchFamily="34" charset="0"/>
              </a:rPr>
              <a:t> (io </a:t>
            </a:r>
            <a:r>
              <a:rPr lang="it-IT" u="sng" dirty="0">
                <a:latin typeface="Arial Rounded MT Bold" panose="020F0704030504030204" pitchFamily="34" charset="0"/>
              </a:rPr>
              <a:t>mi</a:t>
            </a:r>
            <a:r>
              <a:rPr lang="it-IT" dirty="0">
                <a:latin typeface="Arial Rounded MT Bold" panose="020F0704030504030204" pitchFamily="34" charset="0"/>
              </a:rPr>
              <a:t> incammino, tu </a:t>
            </a:r>
            <a:r>
              <a:rPr lang="it-IT" u="sng" dirty="0">
                <a:latin typeface="Arial Rounded MT Bold" panose="020F0704030504030204" pitchFamily="34" charset="0"/>
              </a:rPr>
              <a:t>ti</a:t>
            </a:r>
            <a:r>
              <a:rPr lang="it-IT" dirty="0">
                <a:latin typeface="Arial Rounded MT Bold" panose="020F0704030504030204" pitchFamily="34" charset="0"/>
              </a:rPr>
              <a:t> incammini), ecc.</a:t>
            </a: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1F20CDFC-C430-463C-B40B-013FBBF3D8AA}"/>
              </a:ext>
            </a:extLst>
          </p:cNvPr>
          <p:cNvSpPr txBox="1"/>
          <p:nvPr/>
        </p:nvSpPr>
        <p:spPr>
          <a:xfrm>
            <a:off x="2771800" y="4653136"/>
            <a:ext cx="43204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/>
              <a:t>Adesso svolgi gli esercizi a pagina 234 del libro di testo!</a:t>
            </a:r>
          </a:p>
        </p:txBody>
      </p:sp>
    </p:spTree>
    <p:extLst>
      <p:ext uri="{BB962C8B-B14F-4D97-AF65-F5344CB8AC3E}">
        <p14:creationId xmlns:p14="http://schemas.microsoft.com/office/powerpoint/2010/main" val="36896311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99</TotalTime>
  <Words>365</Words>
  <Application>Microsoft Office PowerPoint</Application>
  <PresentationFormat>Presentazione su schermo (4:3)</PresentationFormat>
  <Paragraphs>42</Paragraphs>
  <Slides>5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11" baseType="lpstr">
      <vt:lpstr>Arial</vt:lpstr>
      <vt:lpstr>Arial Rounded MT Bold</vt:lpstr>
      <vt:lpstr>Century Gothic</vt:lpstr>
      <vt:lpstr>Wingdings</vt:lpstr>
      <vt:lpstr>Wingdings 2</vt:lpstr>
      <vt:lpstr>Austin</vt:lpstr>
      <vt:lpstr>I PRONOMI PERSONALI RIFLESSIVI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>MTM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 PRONOMI PERSONALI RIFLESSIVI</dc:title>
  <dc:creator>MeT</dc:creator>
  <cp:lastModifiedBy>b604</cp:lastModifiedBy>
  <cp:revision>10</cp:revision>
  <dcterms:created xsi:type="dcterms:W3CDTF">2020-03-01T16:09:04Z</dcterms:created>
  <dcterms:modified xsi:type="dcterms:W3CDTF">2020-03-02T09:42:57Z</dcterms:modified>
</cp:coreProperties>
</file>