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7895" y="2040948"/>
            <a:ext cx="6815669" cy="1515533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I PRONOMI POSSESSIVI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04382" y="3967089"/>
            <a:ext cx="218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cosa servono?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97415" y="3967089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Indicano a chi appartiene ciò che è indicato dal nome che sostituiscono</a:t>
            </a:r>
            <a:endParaRPr lang="it-IT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83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47135"/>
              </p:ext>
            </p:extLst>
          </p:nvPr>
        </p:nvGraphicFramePr>
        <p:xfrm>
          <a:off x="2032000" y="1250812"/>
          <a:ext cx="8128000" cy="413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1354187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3317162537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20740393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230428834"/>
                    </a:ext>
                  </a:extLst>
                </a:gridCol>
                <a:gridCol w="1672046">
                  <a:extLst>
                    <a:ext uri="{9D8B030D-6E8A-4147-A177-3AD203B41FA5}">
                      <a16:colId xmlns:a16="http://schemas.microsoft.com/office/drawing/2014/main" val="120398747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240263124"/>
                    </a:ext>
                  </a:extLst>
                </a:gridCol>
              </a:tblGrid>
              <a:tr h="311874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Persona</a:t>
                      </a:r>
                      <a:endParaRPr lang="it-IT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             Singolare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           Plurale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34879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Maschile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Femminile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Maschile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Femminile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05922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Prima Singolare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Mio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Mia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Miei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Mie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66527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Seconda Singolare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Tuo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Tua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Tuoi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Tue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05195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r>
                        <a:rPr lang="it-IT" dirty="0" smtClean="0"/>
                        <a:t>Terza Singolare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Suo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Sua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Suoi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Sue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749329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r>
                        <a:rPr lang="it-IT" dirty="0" smtClean="0"/>
                        <a:t>Prima plurale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Nostro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Nostra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Nostri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Nostre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6470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r>
                        <a:rPr lang="it-IT" dirty="0" smtClean="0"/>
                        <a:t>Seconda Plurale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Vostro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Vostra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Vostri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Vostre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513252"/>
                  </a:ext>
                </a:extLst>
              </a:tr>
              <a:tr h="323349">
                <a:tc>
                  <a:txBody>
                    <a:bodyPr/>
                    <a:lstStyle/>
                    <a:p>
                      <a:r>
                        <a:rPr lang="it-IT" dirty="0" smtClean="0"/>
                        <a:t>Terza Plurale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Loro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Loro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Loro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Loro</a:t>
                      </a:r>
                      <a:endParaRPr lang="it-IT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336008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922687" y="643094"/>
            <a:ext cx="5094514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12700">
              <a:bevelT w="38100"/>
            </a:sp3d>
          </a:bodyPr>
          <a:lstStyle/>
          <a:p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</a:rPr>
              <a:t>Quali sono?</a:t>
            </a:r>
            <a:endParaRPr lang="it-I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94560" y="5627077"/>
            <a:ext cx="718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Oltre ai pronomi su indicati, esistono anche le forme </a:t>
            </a:r>
            <a:r>
              <a:rPr lang="it-IT" sz="2000" i="1" dirty="0" smtClean="0">
                <a:solidFill>
                  <a:schemeClr val="accent2"/>
                </a:solidFill>
              </a:rPr>
              <a:t>proprio </a:t>
            </a:r>
            <a:r>
              <a:rPr lang="it-IT" sz="2000" dirty="0" smtClean="0"/>
              <a:t>e </a:t>
            </a:r>
            <a:r>
              <a:rPr lang="it-IT" sz="2000" i="1" dirty="0" smtClean="0">
                <a:solidFill>
                  <a:schemeClr val="accent2"/>
                </a:solidFill>
              </a:rPr>
              <a:t>altrui</a:t>
            </a:r>
            <a:endParaRPr lang="it-IT" sz="2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3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20000">
        <p:wipe/>
      </p:transition>
    </mc:Choice>
    <mc:Fallback>
      <p:transition spd="slow" advClick="0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0837" y="1547446"/>
            <a:ext cx="97067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anose="030F0702030302020204" pitchFamily="66" charset="0"/>
              </a:rPr>
              <a:t>Avrai notato che i pronomi possessivi sono identici agli aggettivi possessivi.</a:t>
            </a:r>
          </a:p>
          <a:p>
            <a:r>
              <a:rPr lang="it-IT" sz="2000" dirty="0" smtClean="0">
                <a:latin typeface="Comic Sans MS" panose="030F0702030302020204" pitchFamily="66" charset="0"/>
              </a:rPr>
              <a:t>Come fare a distinguerli?</a:t>
            </a:r>
          </a:p>
          <a:p>
            <a:r>
              <a:rPr lang="it-IT" sz="2000" dirty="0" smtClean="0">
                <a:latin typeface="Comic Sans MS" panose="030F0702030302020204" pitchFamily="66" charset="0"/>
              </a:rPr>
              <a:t>Gli </a:t>
            </a:r>
            <a:r>
              <a:rPr lang="it-IT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aggettivi possessivi </a:t>
            </a:r>
            <a:r>
              <a:rPr lang="it-IT" sz="2000" u="sng" dirty="0" smtClean="0">
                <a:latin typeface="Comic Sans MS" panose="030F0702030302020204" pitchFamily="66" charset="0"/>
              </a:rPr>
              <a:t>accompagnano il nome a cui si riferiscono</a:t>
            </a:r>
            <a:r>
              <a:rPr lang="it-IT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it-IT" sz="2000" dirty="0" smtClean="0">
                <a:latin typeface="Comic Sans MS" panose="030F0702030302020204" pitchFamily="66" charset="0"/>
              </a:rPr>
              <a:t>I </a:t>
            </a:r>
            <a:r>
              <a:rPr lang="it-IT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pronomi possessivi </a:t>
            </a:r>
            <a:r>
              <a:rPr lang="it-IT" sz="2000" u="sng" dirty="0" smtClean="0">
                <a:latin typeface="Comic Sans MS" panose="030F0702030302020204" pitchFamily="66" charset="0"/>
              </a:rPr>
              <a:t>sostituiscono il nome e sono preceduti sempre dall’articolo o dalla preposizione articolata.</a:t>
            </a:r>
          </a:p>
          <a:p>
            <a:endParaRPr lang="it-IT" sz="2000" u="sng" dirty="0">
              <a:latin typeface="Comic Sans MS" panose="030F0702030302020204" pitchFamily="66" charset="0"/>
            </a:endParaRPr>
          </a:p>
          <a:p>
            <a:r>
              <a:rPr lang="it-IT" sz="2000" dirty="0" smtClean="0">
                <a:latin typeface="Comic Sans MS" panose="030F0702030302020204" pitchFamily="66" charset="0"/>
              </a:rPr>
              <a:t>Esempio: Se </a:t>
            </a:r>
            <a:r>
              <a:rPr lang="it-IT" sz="20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tuo</a:t>
            </a:r>
            <a:r>
              <a:rPr lang="it-IT" sz="2000" dirty="0" smtClean="0">
                <a:latin typeface="Comic Sans MS" panose="030F0702030302020204" pitchFamily="66" charset="0"/>
              </a:rPr>
              <a:t> fratello è ammalato, ci accompagnerà il </a:t>
            </a:r>
            <a:r>
              <a:rPr lang="it-IT" sz="20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mio</a:t>
            </a:r>
            <a:r>
              <a:rPr lang="it-IT" sz="2000" dirty="0" smtClean="0">
                <a:latin typeface="Comic Sans MS" panose="030F0702030302020204" pitchFamily="66" charset="0"/>
              </a:rPr>
              <a:t>.</a:t>
            </a:r>
          </a:p>
          <a:p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È un aggettivo poiché accompagna il nome                        è un pronome perché sostituisce                       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(è collegato a </a:t>
            </a:r>
            <a:r>
              <a:rPr lang="it-IT" i="1" dirty="0" smtClean="0">
                <a:latin typeface="Comic Sans MS" panose="030F0702030302020204" pitchFamily="66" charset="0"/>
              </a:rPr>
              <a:t>fratello</a:t>
            </a:r>
            <a:r>
              <a:rPr lang="it-IT" dirty="0" smtClean="0">
                <a:latin typeface="Comic Sans MS" panose="030F0702030302020204" pitchFamily="66" charset="0"/>
              </a:rPr>
              <a:t>)                                                  il nome ed è preceduto da articolo   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3193366" y="3727938"/>
            <a:ext cx="0" cy="35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8398412" y="3727938"/>
            <a:ext cx="0" cy="35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5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55077" y="1322363"/>
            <a:ext cx="100443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RICORDA:</a:t>
            </a:r>
          </a:p>
          <a:p>
            <a:r>
              <a:rPr lang="it-IT" sz="2400" dirty="0" smtClean="0"/>
              <a:t>I </a:t>
            </a:r>
            <a:r>
              <a:rPr lang="it-IT" sz="2400" u="sng" dirty="0" smtClean="0"/>
              <a:t>pronomi possessivi possono anche essere </a:t>
            </a:r>
            <a:r>
              <a:rPr lang="it-IT" sz="2400" u="sng" dirty="0" smtClean="0">
                <a:solidFill>
                  <a:schemeClr val="accent3"/>
                </a:solidFill>
              </a:rPr>
              <a:t>sostantivati</a:t>
            </a:r>
            <a:r>
              <a:rPr lang="it-IT" sz="2400" dirty="0" smtClean="0">
                <a:solidFill>
                  <a:schemeClr val="accent3"/>
                </a:solidFill>
              </a:rPr>
              <a:t>,</a:t>
            </a:r>
            <a:r>
              <a:rPr lang="it-IT" sz="2400" dirty="0" smtClean="0"/>
              <a:t> cioè possono essere usati con valore di nome. Ciò accade quando sono utilizzati in alcune espressioni tipiche della lingua italiana. Esempio: </a:t>
            </a:r>
            <a:r>
              <a:rPr lang="it-IT" sz="2400" i="1" dirty="0"/>
              <a:t>D</a:t>
            </a:r>
            <a:r>
              <a:rPr lang="it-IT" sz="2400" i="1" dirty="0" smtClean="0"/>
              <a:t>omani tornano </a:t>
            </a:r>
            <a:r>
              <a:rPr lang="it-IT" sz="2400" i="1" u="sng" dirty="0" smtClean="0">
                <a:solidFill>
                  <a:schemeClr val="accent3"/>
                </a:solidFill>
              </a:rPr>
              <a:t>i miei (</a:t>
            </a:r>
            <a:r>
              <a:rPr lang="it-IT" sz="2400" i="1" dirty="0" smtClean="0">
                <a:solidFill>
                  <a:schemeClr val="accent3"/>
                </a:solidFill>
              </a:rPr>
              <a:t>= i miei genitori)</a:t>
            </a:r>
            <a:r>
              <a:rPr lang="it-IT" sz="2400" i="1" dirty="0" smtClean="0"/>
              <a:t>; Sono tutti dalla </a:t>
            </a:r>
            <a:r>
              <a:rPr lang="it-IT" sz="2400" i="1" dirty="0" smtClean="0">
                <a:solidFill>
                  <a:schemeClr val="accent3"/>
                </a:solidFill>
              </a:rPr>
              <a:t>mia (=dalla mia parte).</a:t>
            </a:r>
            <a:endParaRPr lang="it-IT" sz="2400" i="1" u="sng" dirty="0">
              <a:solidFill>
                <a:schemeClr val="accent3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2012" y="4009292"/>
            <a:ext cx="76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Per verificare se hai compreso, svolgi gli esercizi della pagina 236 del libro di testo!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51217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231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Garamond</vt:lpstr>
      <vt:lpstr>Organico</vt:lpstr>
      <vt:lpstr>I PRONOMI POSSESSIVI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PRONOMI POSSESSIVI</dc:title>
  <dc:creator>Cristina</dc:creator>
  <cp:lastModifiedBy>Cristina</cp:lastModifiedBy>
  <cp:revision>6</cp:revision>
  <dcterms:created xsi:type="dcterms:W3CDTF">2020-03-01T22:16:30Z</dcterms:created>
  <dcterms:modified xsi:type="dcterms:W3CDTF">2020-03-01T23:09:02Z</dcterms:modified>
</cp:coreProperties>
</file>