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istina" initials="C" lastIdx="1" clrIdx="0">
    <p:extLst>
      <p:ext uri="{19B8F6BF-5375-455C-9EA6-DF929625EA0E}">
        <p15:presenceInfo xmlns:p15="http://schemas.microsoft.com/office/powerpoint/2012/main" userId="Crist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35235" y="227533"/>
            <a:ext cx="8637073" cy="2920713"/>
          </a:xfrm>
        </p:spPr>
        <p:txBody>
          <a:bodyPr/>
          <a:lstStyle/>
          <a:p>
            <a:r>
              <a:rPr lang="it-IT" dirty="0" smtClean="0"/>
              <a:t>I Pronomi relativi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700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89" y="104503"/>
            <a:ext cx="2338251" cy="1049235"/>
          </a:xfrm>
        </p:spPr>
        <p:txBody>
          <a:bodyPr>
            <a:normAutofit/>
          </a:bodyPr>
          <a:lstStyle/>
          <a:p>
            <a:pPr algn="just"/>
            <a:r>
              <a:rPr lang="it-IT" sz="1800" dirty="0" smtClean="0"/>
              <a:t>A cosa servono?</a:t>
            </a:r>
            <a:endParaRPr lang="it-IT" sz="1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717074" y="418011"/>
            <a:ext cx="85692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Hanno una doppia funzione: sostituiscono un nome e collegano due proposizioni.</a:t>
            </a:r>
            <a:endParaRPr lang="it-IT" dirty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ESEMPIO: Ho preso il libro. </a:t>
            </a:r>
            <a:r>
              <a:rPr lang="it-IT" u="sng" dirty="0" smtClean="0"/>
              <a:t>Il libro </a:t>
            </a:r>
            <a:r>
              <a:rPr lang="it-IT" dirty="0" smtClean="0"/>
              <a:t>era sul tavolo</a:t>
            </a: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5904412" y="1895339"/>
            <a:ext cx="0" cy="431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2024743" y="2326414"/>
            <a:ext cx="92615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</a:t>
            </a:r>
            <a:r>
              <a:rPr lang="it-IT" dirty="0" smtClean="0"/>
              <a:t>a parola </a:t>
            </a:r>
            <a:r>
              <a:rPr lang="it-IT" i="1" dirty="0" smtClean="0"/>
              <a:t>libro</a:t>
            </a:r>
            <a:r>
              <a:rPr lang="it-IT" dirty="0" smtClean="0"/>
              <a:t> può essere sostituita dal pronome relativo. In questo modo evitiamo la ripetizione e colleghiamo le due frasi.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                           </a:t>
            </a:r>
            <a:r>
              <a:rPr lang="it-IT" u="sng" dirty="0" smtClean="0"/>
              <a:t>Ho preso il libro CHE era sul tavolo.</a:t>
            </a:r>
            <a:endParaRPr lang="it-IT" u="sng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5930538" y="3065078"/>
            <a:ext cx="0" cy="313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0" y="3975012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chemeClr val="accent1"/>
                </a:solidFill>
              </a:rPr>
              <a:t>RICORDA! </a:t>
            </a:r>
            <a:r>
              <a:rPr lang="it-IT" sz="2000" dirty="0" smtClean="0"/>
              <a:t>Il termine a cui si riferisce il pronome relativo si chiama </a:t>
            </a:r>
            <a:r>
              <a:rPr lang="it-IT" sz="2000" dirty="0" smtClean="0">
                <a:solidFill>
                  <a:schemeClr val="accent1"/>
                </a:solidFill>
              </a:rPr>
              <a:t>ANTECEDENTE</a:t>
            </a:r>
            <a:r>
              <a:rPr lang="it-IT" sz="2000" dirty="0" smtClean="0"/>
              <a:t>; la frase che contiene l’antecedente si chiama </a:t>
            </a:r>
            <a:r>
              <a:rPr lang="it-IT" sz="2000" dirty="0" smtClean="0">
                <a:solidFill>
                  <a:schemeClr val="accent1"/>
                </a:solidFill>
              </a:rPr>
              <a:t>PROPOSIZIONE PRINCIPALE</a:t>
            </a:r>
            <a:r>
              <a:rPr lang="it-IT" sz="2000" dirty="0" smtClean="0"/>
              <a:t>, quella che contiene il pronome relativo si chiama </a:t>
            </a:r>
            <a:r>
              <a:rPr lang="it-IT" sz="2000" dirty="0" smtClean="0">
                <a:solidFill>
                  <a:schemeClr val="accent1"/>
                </a:solidFill>
              </a:rPr>
              <a:t>PROPOSIZIONE RELATIVA.</a:t>
            </a:r>
            <a:endParaRPr lang="it-IT" sz="2000" dirty="0">
              <a:solidFill>
                <a:schemeClr val="accent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879669" y="5231165"/>
            <a:ext cx="485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Ho preso il libro </a:t>
            </a:r>
            <a:r>
              <a:rPr lang="it-IT" dirty="0">
                <a:solidFill>
                  <a:srgbClr val="92D050"/>
                </a:solidFill>
              </a:rPr>
              <a:t>CHE era sul tavolo.</a:t>
            </a:r>
          </a:p>
        </p:txBody>
      </p:sp>
      <p:cxnSp>
        <p:nvCxnSpPr>
          <p:cNvPr id="13" name="Connettore 2 12"/>
          <p:cNvCxnSpPr/>
          <p:nvPr/>
        </p:nvCxnSpPr>
        <p:spPr>
          <a:xfrm>
            <a:off x="4898571" y="5600497"/>
            <a:ext cx="0" cy="23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3500846" y="5840987"/>
            <a:ext cx="2429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FF0000"/>
                </a:solidFill>
              </a:rPr>
              <a:t>PROP. PRINCIAPLE</a:t>
            </a:r>
            <a:endParaRPr lang="it-IT" sz="1600" dirty="0">
              <a:solidFill>
                <a:srgbClr val="FF0000"/>
              </a:solidFill>
            </a:endParaRPr>
          </a:p>
        </p:txBody>
      </p:sp>
      <p:cxnSp>
        <p:nvCxnSpPr>
          <p:cNvPr id="16" name="Connettore 2 15"/>
          <p:cNvCxnSpPr/>
          <p:nvPr/>
        </p:nvCxnSpPr>
        <p:spPr>
          <a:xfrm>
            <a:off x="6897189" y="5655376"/>
            <a:ext cx="13062" cy="18372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6296297" y="5839097"/>
            <a:ext cx="1946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92D050"/>
                </a:solidFill>
              </a:rPr>
              <a:t>PROP. RELATIVA</a:t>
            </a:r>
            <a:endParaRPr lang="it-IT" sz="1600" dirty="0">
              <a:solidFill>
                <a:srgbClr val="92D050"/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5016137" y="5209478"/>
            <a:ext cx="705394" cy="4440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4 19"/>
          <p:cNvCxnSpPr/>
          <p:nvPr/>
        </p:nvCxnSpPr>
        <p:spPr>
          <a:xfrm rot="5400000" flipH="1" flipV="1">
            <a:off x="5593209" y="4722622"/>
            <a:ext cx="278416" cy="72716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5976258" y="4785268"/>
            <a:ext cx="2148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sz="1400" dirty="0">
                <a:solidFill>
                  <a:srgbClr val="FFC000"/>
                </a:solidFill>
              </a:rPr>
              <a:t>A</a:t>
            </a:r>
            <a:r>
              <a:rPr lang="it-IT" sz="1400" dirty="0" smtClean="0">
                <a:solidFill>
                  <a:srgbClr val="FFC000"/>
                </a:solidFill>
              </a:rPr>
              <a:t>NTECEDENTE</a:t>
            </a:r>
            <a:endParaRPr lang="it-IT" sz="1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39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57199" y="666206"/>
            <a:ext cx="499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Quali sono i pronomi relativi? 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7199" y="1358537"/>
            <a:ext cx="596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C000"/>
                </a:solidFill>
              </a:rPr>
              <a:t>CHE</a:t>
            </a:r>
            <a:endParaRPr lang="it-IT" dirty="0">
              <a:solidFill>
                <a:srgbClr val="FFC000"/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1502229" y="1554480"/>
            <a:ext cx="783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495006" y="1369814"/>
            <a:ext cx="8203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È invariabile, equivale a «il quale, la quale, i quali, le quali». Può avere solo la funzione di soggetto o di complemento oggetto (complemento diretto)</a:t>
            </a:r>
          </a:p>
          <a:p>
            <a:r>
              <a:rPr lang="it-IT" sz="1400" dirty="0" smtClean="0"/>
              <a:t>Es. Il ragazzo </a:t>
            </a:r>
            <a:r>
              <a:rPr lang="it-IT" sz="1400" dirty="0" smtClean="0">
                <a:solidFill>
                  <a:schemeClr val="accent2"/>
                </a:solidFill>
              </a:rPr>
              <a:t>che (soggetto)</a:t>
            </a:r>
            <a:r>
              <a:rPr lang="it-IT" sz="1400" dirty="0" smtClean="0"/>
              <a:t> parla è mio fratello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     Il ragazzo </a:t>
            </a:r>
            <a:r>
              <a:rPr lang="it-IT" sz="1400" dirty="0" smtClean="0">
                <a:solidFill>
                  <a:schemeClr val="accent2"/>
                </a:solidFill>
              </a:rPr>
              <a:t>che (complemento oggetto)</a:t>
            </a:r>
            <a:r>
              <a:rPr lang="it-IT" sz="1400" dirty="0" smtClean="0"/>
              <a:t> vedi è mio fratello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48640" y="2272937"/>
            <a:ext cx="2547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/>
                </a:solidFill>
              </a:rPr>
              <a:t>Il QUALE</a:t>
            </a:r>
            <a:endParaRPr lang="it-IT" dirty="0">
              <a:solidFill>
                <a:schemeClr val="accent2"/>
              </a:solidFill>
            </a:endParaRPr>
          </a:p>
        </p:txBody>
      </p:sp>
      <p:cxnSp>
        <p:nvCxnSpPr>
          <p:cNvPr id="11" name="Connettore 2 10"/>
          <p:cNvCxnSpPr/>
          <p:nvPr/>
        </p:nvCxnSpPr>
        <p:spPr>
          <a:xfrm>
            <a:off x="1972492" y="2730136"/>
            <a:ext cx="783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2756263" y="2510229"/>
            <a:ext cx="8895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È variabile nel genere e nel numero (al singolare maschile è </a:t>
            </a:r>
            <a:r>
              <a:rPr lang="it-IT" sz="1400" i="1" dirty="0" smtClean="0"/>
              <a:t>il quale</a:t>
            </a:r>
            <a:r>
              <a:rPr lang="it-IT" sz="1400" dirty="0" smtClean="0"/>
              <a:t>, al femminile </a:t>
            </a:r>
            <a:r>
              <a:rPr lang="it-IT" sz="1400" i="1" dirty="0" smtClean="0"/>
              <a:t>la quale</a:t>
            </a:r>
            <a:r>
              <a:rPr lang="it-IT" sz="1400" dirty="0" smtClean="0"/>
              <a:t>; al plurale maschile è </a:t>
            </a:r>
            <a:r>
              <a:rPr lang="it-IT" sz="1400" i="1" dirty="0" smtClean="0"/>
              <a:t>i quali</a:t>
            </a:r>
            <a:r>
              <a:rPr lang="it-IT" sz="1400" dirty="0" smtClean="0"/>
              <a:t>, al femminile </a:t>
            </a:r>
            <a:r>
              <a:rPr lang="it-IT" sz="1400" i="1" dirty="0" smtClean="0"/>
              <a:t>le quali). </a:t>
            </a:r>
            <a:r>
              <a:rPr lang="it-IT" sz="1400" dirty="0" smtClean="0"/>
              <a:t>Può avere funzione di soggetto o di complemento diretto. È il pronome relativo più chiaro, perché determina con precisione il genere e il numero della persona a cui si riferisce.</a:t>
            </a:r>
            <a:endParaRPr lang="it-IT" sz="1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48640" y="3899355"/>
            <a:ext cx="216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/>
                </a:solidFill>
              </a:rPr>
              <a:t>CUI</a:t>
            </a:r>
            <a:endParaRPr lang="it-IT" dirty="0">
              <a:solidFill>
                <a:schemeClr val="accent2"/>
              </a:solidFill>
            </a:endParaRPr>
          </a:p>
        </p:txBody>
      </p:sp>
      <p:cxnSp>
        <p:nvCxnSpPr>
          <p:cNvPr id="16" name="Connettore 2 15"/>
          <p:cNvCxnSpPr>
            <a:endCxn id="14" idx="3"/>
          </p:cNvCxnSpPr>
          <p:nvPr/>
        </p:nvCxnSpPr>
        <p:spPr>
          <a:xfrm flipV="1">
            <a:off x="1502229" y="4084021"/>
            <a:ext cx="1214844" cy="17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2847703" y="3899355"/>
            <a:ext cx="9052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Invariabile; preceduto da preposizioni (a cui, di cui, con cui, in cui…) può essere usato solo come complemento indiretto (complemento di tempo, di causa, di termine, ecc.).</a:t>
            </a:r>
          </a:p>
          <a:p>
            <a:pPr algn="just"/>
            <a:r>
              <a:rPr lang="it-IT" sz="1400" dirty="0" smtClean="0"/>
              <a:t>ES: Il ragazzo </a:t>
            </a:r>
            <a:r>
              <a:rPr lang="it-IT" sz="1400" u="sng" dirty="0" smtClean="0">
                <a:solidFill>
                  <a:schemeClr val="accent2"/>
                </a:solidFill>
              </a:rPr>
              <a:t>a cui </a:t>
            </a:r>
            <a:r>
              <a:rPr lang="it-IT" sz="1400" dirty="0" smtClean="0"/>
              <a:t>sto scrivendo è francese.</a:t>
            </a:r>
            <a:endParaRPr lang="it-IT" sz="1400" dirty="0"/>
          </a:p>
        </p:txBody>
      </p:sp>
      <p:cxnSp>
        <p:nvCxnSpPr>
          <p:cNvPr id="19" name="Connettore 4 18"/>
          <p:cNvCxnSpPr/>
          <p:nvPr/>
        </p:nvCxnSpPr>
        <p:spPr>
          <a:xfrm>
            <a:off x="4376058" y="4559994"/>
            <a:ext cx="1528354" cy="1560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6008915" y="4560347"/>
            <a:ext cx="6183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Complemento di termine. </a:t>
            </a:r>
            <a:endParaRPr lang="it-IT" sz="12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1286691" y="4762376"/>
            <a:ext cx="1028046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2"/>
                </a:solidFill>
              </a:rPr>
              <a:t>Ricorda!</a:t>
            </a:r>
            <a:r>
              <a:rPr lang="it-IT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/>
              <a:t>Quando </a:t>
            </a:r>
            <a:r>
              <a:rPr lang="it-IT" sz="1400" dirty="0"/>
              <a:t>ha funzione di complemento di termine, </a:t>
            </a:r>
            <a:r>
              <a:rPr lang="it-IT" sz="1400" i="1" dirty="0">
                <a:solidFill>
                  <a:schemeClr val="accent2"/>
                </a:solidFill>
              </a:rPr>
              <a:t>cui</a:t>
            </a:r>
            <a:r>
              <a:rPr lang="it-IT" sz="1400" dirty="0"/>
              <a:t> può anche trovarsi senza preposizione. Es. Il ragazzo </a:t>
            </a:r>
            <a:r>
              <a:rPr lang="it-IT" sz="1400" i="1" dirty="0">
                <a:solidFill>
                  <a:schemeClr val="accent2"/>
                </a:solidFill>
              </a:rPr>
              <a:t>cui</a:t>
            </a:r>
            <a:r>
              <a:rPr lang="it-IT" sz="1400" dirty="0"/>
              <a:t> sto scrivendo è francese</a:t>
            </a:r>
            <a:r>
              <a:rPr lang="it-IT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/>
              <a:t>Preceduto dall’articolo determinativo o da una preposizione articolata e seguito da un nome, </a:t>
            </a:r>
            <a:r>
              <a:rPr lang="it-IT" sz="1400" i="1" dirty="0" smtClean="0">
                <a:solidFill>
                  <a:schemeClr val="accent2"/>
                </a:solidFill>
              </a:rPr>
              <a:t>cui</a:t>
            </a:r>
            <a:r>
              <a:rPr lang="it-IT" sz="1400" dirty="0" smtClean="0"/>
              <a:t> ha valore di complemento di specificazione, equivale a </a:t>
            </a:r>
            <a:r>
              <a:rPr lang="it-IT" sz="1400" i="1" dirty="0" smtClean="0">
                <a:solidFill>
                  <a:schemeClr val="accent2"/>
                </a:solidFill>
              </a:rPr>
              <a:t>del quale, della quale, dei quali, delle quali</a:t>
            </a:r>
          </a:p>
          <a:p>
            <a:r>
              <a:rPr lang="it-IT" sz="1400" i="1" dirty="0" smtClean="0">
                <a:solidFill>
                  <a:schemeClr val="accent2"/>
                </a:solidFill>
              </a:rPr>
              <a:t>Esempio: Domani conoscerai Anna, </a:t>
            </a:r>
            <a:r>
              <a:rPr lang="it-IT" sz="1400" i="1" u="sng" dirty="0" smtClean="0">
                <a:solidFill>
                  <a:schemeClr val="accent2"/>
                </a:solidFill>
              </a:rPr>
              <a:t>la cui bellezza </a:t>
            </a:r>
            <a:r>
              <a:rPr lang="it-IT" sz="1400" i="1" dirty="0" smtClean="0">
                <a:solidFill>
                  <a:schemeClr val="accent2"/>
                </a:solidFill>
              </a:rPr>
              <a:t>(=la bellezza della quale) affascina tutti.</a:t>
            </a:r>
            <a:endParaRPr lang="it-IT" sz="1400" i="1" dirty="0">
              <a:solidFill>
                <a:schemeClr val="accent2"/>
              </a:solidFill>
            </a:endParaRP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85907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9817" y="574766"/>
            <a:ext cx="4330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/>
                </a:solidFill>
              </a:rPr>
              <a:t>Preposizione+ il quale/la quale/i quali/ le quali</a:t>
            </a:r>
            <a:r>
              <a:rPr lang="it-IT" dirty="0" smtClean="0"/>
              <a:t> </a:t>
            </a: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4699362" y="728654"/>
            <a:ext cx="734787" cy="13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5617028" y="574766"/>
            <a:ext cx="56039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Del quale, con la quale, ai quali, ecc. Ha solo funzione di complemento indiretto</a:t>
            </a:r>
          </a:p>
          <a:p>
            <a:r>
              <a:rPr lang="it-IT" sz="1400" dirty="0" smtClean="0"/>
              <a:t>Es.: Non so niente del ragazzo </a:t>
            </a:r>
            <a:r>
              <a:rPr lang="it-IT" sz="1400" u="sng" dirty="0" smtClean="0">
                <a:solidFill>
                  <a:schemeClr val="accent2"/>
                </a:solidFill>
              </a:rPr>
              <a:t>del quale </a:t>
            </a:r>
            <a:r>
              <a:rPr lang="it-IT" sz="1400" dirty="0" smtClean="0"/>
              <a:t>mi parlate </a:t>
            </a:r>
            <a:endParaRPr lang="it-IT" sz="1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87829" y="2338251"/>
            <a:ext cx="11430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FF0000"/>
                </a:solidFill>
              </a:rPr>
              <a:t>PER NON SBAGLIARE!</a:t>
            </a:r>
          </a:p>
          <a:p>
            <a:r>
              <a:rPr lang="it-IT" sz="1600" i="1" dirty="0" smtClean="0">
                <a:solidFill>
                  <a:schemeClr val="accent2"/>
                </a:solidFill>
              </a:rPr>
              <a:t>Che </a:t>
            </a:r>
            <a:r>
              <a:rPr lang="it-IT" sz="1600" dirty="0" smtClean="0"/>
              <a:t>può essere pronome relativo, aggettivo interrogativo o esclamativo e congiunzione. Come distinguerlo nelle sue varie funzioni?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È </a:t>
            </a:r>
            <a:r>
              <a:rPr lang="it-IT" sz="1600" b="1" u="sng" dirty="0" smtClean="0"/>
              <a:t>pronome</a:t>
            </a:r>
            <a:r>
              <a:rPr lang="it-IT" sz="1600" b="1" dirty="0" smtClean="0"/>
              <a:t> </a:t>
            </a:r>
            <a:r>
              <a:rPr lang="it-IT" sz="1600" dirty="0" smtClean="0"/>
              <a:t>quando segue il nome cui si riferisce e svolge la funzione di soggetto  o di complemento oggetto della proposizione relativa, Es.: Il film </a:t>
            </a:r>
            <a:r>
              <a:rPr lang="it-IT" sz="1600" dirty="0" smtClean="0">
                <a:solidFill>
                  <a:schemeClr val="accent2"/>
                </a:solidFill>
              </a:rPr>
              <a:t>che</a:t>
            </a:r>
            <a:r>
              <a:rPr lang="it-IT" sz="1600" dirty="0" smtClean="0"/>
              <a:t> ho visto è divertente (</a:t>
            </a:r>
            <a:r>
              <a:rPr lang="it-IT" sz="1600" i="1" dirty="0" smtClean="0">
                <a:solidFill>
                  <a:schemeClr val="accent2"/>
                </a:solidFill>
              </a:rPr>
              <a:t>che</a:t>
            </a:r>
            <a:r>
              <a:rPr lang="it-IT" sz="1600" dirty="0" smtClean="0"/>
              <a:t> sostituisce «il film» ed è il complemento oggetto del predicato «ho visto»)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È </a:t>
            </a:r>
            <a:r>
              <a:rPr lang="it-IT" sz="1600" b="1" u="sng" dirty="0" smtClean="0"/>
              <a:t>aggettivo</a:t>
            </a:r>
            <a:r>
              <a:rPr lang="it-IT" sz="1600" u="sng" dirty="0" smtClean="0"/>
              <a:t> </a:t>
            </a:r>
            <a:r>
              <a:rPr lang="it-IT" sz="1600" b="1" u="sng" dirty="0" smtClean="0"/>
              <a:t>interrogativo o esclamativo </a:t>
            </a:r>
            <a:r>
              <a:rPr lang="it-IT" sz="1600" dirty="0" smtClean="0"/>
              <a:t>quando è unito a un nome e significa «quale». Es.: Che film hai visto? (= Quale film hai visto?)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È </a:t>
            </a:r>
            <a:r>
              <a:rPr lang="it-IT" sz="1600" b="1" u="sng" dirty="0" smtClean="0"/>
              <a:t>congiunzione</a:t>
            </a:r>
            <a:r>
              <a:rPr lang="it-IT" sz="1600" dirty="0" smtClean="0"/>
              <a:t> quando introduce una proposizione subordinata dichiarativa. Es.: Credo che papà stia tornando.</a:t>
            </a:r>
          </a:p>
          <a:p>
            <a:endParaRPr lang="it-IT" sz="16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102356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TM10001114[[fn=Raccolta]]</Template>
  <TotalTime>50</TotalTime>
  <Words>541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Rockwell</vt:lpstr>
      <vt:lpstr>Gallery</vt:lpstr>
      <vt:lpstr>I Pronomi relativi</vt:lpstr>
      <vt:lpstr>A cosa servono?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Pronomi relativi</dc:title>
  <dc:creator>Cristina</dc:creator>
  <cp:lastModifiedBy>Cristina</cp:lastModifiedBy>
  <cp:revision>6</cp:revision>
  <dcterms:created xsi:type="dcterms:W3CDTF">2020-03-10T14:22:19Z</dcterms:created>
  <dcterms:modified xsi:type="dcterms:W3CDTF">2020-03-10T15:12:33Z</dcterms:modified>
</cp:coreProperties>
</file>