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34A6-7DD5-4781-A048-3CEDF0C09D84}" type="datetimeFigureOut">
              <a:rPr lang="it-IT" smtClean="0"/>
              <a:t>02/03/2020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A7C16-4994-46FD-BB77-EFBFFFF96803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7551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34A6-7DD5-4781-A048-3CEDF0C09D84}" type="datetimeFigureOut">
              <a:rPr lang="it-IT" smtClean="0"/>
              <a:t>02/03/2020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A7C16-4994-46FD-BB77-EFBFFFF968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9397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34A6-7DD5-4781-A048-3CEDF0C09D84}" type="datetimeFigureOut">
              <a:rPr lang="it-IT" smtClean="0"/>
              <a:t>02/03/2020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A7C16-4994-46FD-BB77-EFBFFFF968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0846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34A6-7DD5-4781-A048-3CEDF0C09D84}" type="datetimeFigureOut">
              <a:rPr lang="it-IT" smtClean="0"/>
              <a:t>02/03/2020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A7C16-4994-46FD-BB77-EFBFFFF968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326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34A6-7DD5-4781-A048-3CEDF0C09D84}" type="datetimeFigureOut">
              <a:rPr lang="it-IT" smtClean="0"/>
              <a:t>02/03/2020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A7C16-4994-46FD-BB77-EFBFFFF96803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2575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34A6-7DD5-4781-A048-3CEDF0C09D84}" type="datetimeFigureOut">
              <a:rPr lang="it-IT" smtClean="0"/>
              <a:t>02/03/2020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A7C16-4994-46FD-BB77-EFBFFFF968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8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34A6-7DD5-4781-A048-3CEDF0C09D84}" type="datetimeFigureOut">
              <a:rPr lang="it-IT" smtClean="0"/>
              <a:t>02/03/2020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A7C16-4994-46FD-BB77-EFBFFFF968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9680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34A6-7DD5-4781-A048-3CEDF0C09D84}" type="datetimeFigureOut">
              <a:rPr lang="it-IT" smtClean="0"/>
              <a:t>02/03/2020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A7C16-4994-46FD-BB77-EFBFFFF968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4982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34A6-7DD5-4781-A048-3CEDF0C09D84}" type="datetimeFigureOut">
              <a:rPr lang="it-IT" smtClean="0"/>
              <a:t>02/03/2020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A7C16-4994-46FD-BB77-EFBFFFF968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8650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9D834A6-7DD5-4781-A048-3CEDF0C09D84}" type="datetimeFigureOut">
              <a:rPr lang="it-IT" smtClean="0"/>
              <a:t>02/03/2020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A7C16-4994-46FD-BB77-EFBFFFF968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059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34A6-7DD5-4781-A048-3CEDF0C09D84}" type="datetimeFigureOut">
              <a:rPr lang="it-IT" smtClean="0"/>
              <a:t>02/03/2020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A7C16-4994-46FD-BB77-EFBFFFF968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813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9D834A6-7DD5-4781-A048-3CEDF0C09D84}" type="datetimeFigureOut">
              <a:rPr lang="it-IT" smtClean="0"/>
              <a:t>02/03/2020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3A7C16-4994-46FD-BB77-EFBFFFF96803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14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000" b="1" i="1" dirty="0" smtClean="0"/>
              <a:t>I promessi sposi</a:t>
            </a:r>
            <a:endParaRPr lang="it-IT" sz="4000" b="1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92D050"/>
                </a:solidFill>
              </a:rPr>
              <a:t>Capitolo VII</a:t>
            </a:r>
            <a:endParaRPr lang="it-IT" sz="32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66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70264" y="692331"/>
            <a:ext cx="1132549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FF0000"/>
                </a:solidFill>
              </a:rPr>
              <a:t>I Nucleo narrativo</a:t>
            </a:r>
          </a:p>
          <a:p>
            <a:pPr algn="ctr"/>
            <a:r>
              <a:rPr lang="it-IT" sz="2000" b="1" dirty="0" smtClean="0">
                <a:solidFill>
                  <a:srgbClr val="FF0000"/>
                </a:solidFill>
              </a:rPr>
              <a:t>1-188</a:t>
            </a:r>
            <a:endParaRPr lang="it-IT" sz="2000" b="1" dirty="0" smtClean="0">
              <a:solidFill>
                <a:srgbClr val="FF0000"/>
              </a:solidFill>
            </a:endParaRPr>
          </a:p>
          <a:p>
            <a:pPr algn="ctr"/>
            <a:endParaRPr lang="it-IT" sz="2000" b="1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it-IT" sz="2000" b="1" dirty="0" smtClean="0">
                <a:solidFill>
                  <a:srgbClr val="92D050"/>
                </a:solidFill>
              </a:rPr>
              <a:t>Sequenza narrativa</a:t>
            </a:r>
            <a:r>
              <a:rPr lang="it-IT" sz="2000" dirty="0" smtClean="0"/>
              <a:t>: a casa di Lucia </a:t>
            </a:r>
            <a:r>
              <a:rPr lang="it-IT" sz="2000" dirty="0"/>
              <a:t>p</a:t>
            </a:r>
            <a:r>
              <a:rPr lang="it-IT" sz="2000" dirty="0" smtClean="0"/>
              <a:t>adre Cristoforo riferisce che la spedizione al palazzotto di don Rodrigo </a:t>
            </a:r>
            <a:r>
              <a:rPr lang="it-IT" sz="2000" dirty="0" smtClean="0"/>
              <a:t>(cap</a:t>
            </a:r>
            <a:r>
              <a:rPr lang="it-IT" sz="2000" dirty="0" smtClean="0"/>
              <a:t>. VI) è fallita, ma resta </a:t>
            </a:r>
            <a:r>
              <a:rPr lang="it-IT" sz="2000" i="1" dirty="0" smtClean="0"/>
              <a:t>un filo di speranza</a:t>
            </a:r>
            <a:r>
              <a:rPr lang="it-IT" sz="2000" dirty="0" smtClean="0"/>
              <a:t>… </a:t>
            </a:r>
            <a:r>
              <a:rPr lang="it-IT" sz="2000" dirty="0" smtClean="0"/>
              <a:t>(1-53</a:t>
            </a:r>
            <a:r>
              <a:rPr lang="it-IT" sz="2000" dirty="0" smtClean="0"/>
              <a:t>)</a:t>
            </a:r>
          </a:p>
          <a:p>
            <a:pPr marL="457200" indent="-457200" algn="just">
              <a:buFont typeface="+mj-lt"/>
              <a:buAutoNum type="arabicPeriod"/>
            </a:pPr>
            <a:endParaRPr lang="it-IT" sz="20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it-IT" sz="2000" b="1" dirty="0" smtClean="0">
                <a:solidFill>
                  <a:srgbClr val="0070C0"/>
                </a:solidFill>
              </a:rPr>
              <a:t>Sequenza dialogica</a:t>
            </a:r>
            <a:r>
              <a:rPr lang="it-IT" sz="2000" dirty="0" smtClean="0"/>
              <a:t>: le reazioni dei personaggi (Renzo è furibondo, Lucia  spaventata, Agnese realista) </a:t>
            </a:r>
            <a:r>
              <a:rPr lang="it-IT" sz="2000" dirty="0" smtClean="0"/>
              <a:t>(54-91</a:t>
            </a:r>
            <a:r>
              <a:rPr lang="it-IT" sz="2000" dirty="0" smtClean="0"/>
              <a:t>)</a:t>
            </a:r>
          </a:p>
          <a:p>
            <a:pPr marL="457200" indent="-457200" algn="just">
              <a:buFont typeface="+mj-lt"/>
              <a:buAutoNum type="arabicPeriod"/>
            </a:pPr>
            <a:endParaRPr lang="it-IT" sz="20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it-IT" sz="2000" b="1" dirty="0" smtClean="0">
                <a:solidFill>
                  <a:srgbClr val="0070C0"/>
                </a:solidFill>
              </a:rPr>
              <a:t>Sequenza dialogica</a:t>
            </a:r>
            <a:r>
              <a:rPr lang="it-IT" sz="2000" dirty="0" smtClean="0"/>
              <a:t>: Agnese e Renzo strappano a Lucia il suo consenso per il matrimonio a sorpresa </a:t>
            </a:r>
            <a:r>
              <a:rPr lang="it-IT" sz="2000" dirty="0" smtClean="0"/>
              <a:t> (92-125</a:t>
            </a:r>
            <a:r>
              <a:rPr lang="it-IT" sz="2000" dirty="0" smtClean="0"/>
              <a:t>)</a:t>
            </a:r>
          </a:p>
          <a:p>
            <a:pPr marL="457200" indent="-457200" algn="just">
              <a:buFont typeface="+mj-lt"/>
              <a:buAutoNum type="arabicPeriod"/>
            </a:pPr>
            <a:endParaRPr lang="it-IT" sz="20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it-IT" sz="2000" b="1" dirty="0" smtClean="0">
                <a:solidFill>
                  <a:srgbClr val="92D050"/>
                </a:solidFill>
              </a:rPr>
              <a:t>Sequenza narrativa</a:t>
            </a:r>
            <a:r>
              <a:rPr lang="it-IT" sz="2000" dirty="0" smtClean="0"/>
              <a:t>: il mattino seguente Agnese, Renzo e Lucia organizzano il da farsi. Agnese manda a chiamare Menico per recarsi al convento da padre Cristoforo </a:t>
            </a:r>
            <a:r>
              <a:rPr lang="it-IT" sz="2000" dirty="0" smtClean="0"/>
              <a:t>(126-163</a:t>
            </a:r>
            <a:r>
              <a:rPr lang="it-IT" sz="2000" dirty="0" smtClean="0"/>
              <a:t>)</a:t>
            </a:r>
          </a:p>
          <a:p>
            <a:pPr marL="457200" indent="-457200" algn="just">
              <a:buFont typeface="+mj-lt"/>
              <a:buAutoNum type="arabicPeriod"/>
            </a:pPr>
            <a:endParaRPr lang="it-IT" sz="20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it-IT" sz="2000" b="1" dirty="0" smtClean="0">
                <a:solidFill>
                  <a:srgbClr val="92D050"/>
                </a:solidFill>
              </a:rPr>
              <a:t>Sequenza narrativa</a:t>
            </a:r>
            <a:r>
              <a:rPr lang="it-IT" sz="2000" dirty="0" smtClean="0"/>
              <a:t>: andirivieni di personaggi </a:t>
            </a:r>
            <a:r>
              <a:rPr lang="it-IT" sz="2000" dirty="0" smtClean="0"/>
              <a:t>strani </a:t>
            </a:r>
            <a:r>
              <a:rPr lang="it-IT" sz="2000" dirty="0" smtClean="0"/>
              <a:t>davanti la casa di Lucia </a:t>
            </a:r>
            <a:r>
              <a:rPr lang="it-IT" sz="2000" dirty="0" smtClean="0"/>
              <a:t>(164-188</a:t>
            </a:r>
            <a:r>
              <a:rPr lang="it-IT" sz="2000" dirty="0" smtClean="0"/>
              <a:t>)</a:t>
            </a:r>
          </a:p>
          <a:p>
            <a:pPr marL="457200" indent="-457200" algn="just">
              <a:buAutoNum type="arabicParenR"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655641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27017" y="770709"/>
            <a:ext cx="1107730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FF0000"/>
                </a:solidFill>
              </a:rPr>
              <a:t>II Nucleo narrativo</a:t>
            </a:r>
          </a:p>
          <a:p>
            <a:pPr algn="ctr"/>
            <a:r>
              <a:rPr lang="it-IT" sz="2000" b="1" dirty="0" smtClean="0">
                <a:solidFill>
                  <a:srgbClr val="FF0000"/>
                </a:solidFill>
              </a:rPr>
              <a:t>189-359</a:t>
            </a:r>
            <a:endParaRPr lang="it-IT" sz="2000" b="1" dirty="0" smtClean="0">
              <a:solidFill>
                <a:srgbClr val="FF0000"/>
              </a:solidFill>
            </a:endParaRPr>
          </a:p>
          <a:p>
            <a:pPr algn="ctr"/>
            <a:endParaRPr lang="it-IT" sz="2000" b="1" dirty="0" smtClean="0">
              <a:solidFill>
                <a:srgbClr val="FF000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t-IT" sz="2000" b="1" dirty="0" smtClean="0">
                <a:solidFill>
                  <a:srgbClr val="92D050"/>
                </a:solidFill>
              </a:rPr>
              <a:t>Sequenza narrativa</a:t>
            </a:r>
            <a:r>
              <a:rPr lang="it-IT" sz="2000" dirty="0" smtClean="0"/>
              <a:t>: la furia e lo sconcerto di don Rodrigo dopo il colloquio con fra Cristoforo </a:t>
            </a:r>
            <a:r>
              <a:rPr lang="it-IT" sz="2000" dirty="0" smtClean="0"/>
              <a:t>(189-222</a:t>
            </a:r>
            <a:r>
              <a:rPr lang="it-IT" sz="2000" dirty="0" smtClean="0"/>
              <a:t>)</a:t>
            </a:r>
          </a:p>
          <a:p>
            <a:pPr marL="457200" indent="-457200" algn="just">
              <a:buFont typeface="+mj-lt"/>
              <a:buAutoNum type="arabicPeriod"/>
            </a:pPr>
            <a:endParaRPr lang="it-IT" sz="2000" b="1" dirty="0"/>
          </a:p>
          <a:p>
            <a:pPr marL="457200" indent="-457200" algn="just">
              <a:buFont typeface="+mj-lt"/>
              <a:buAutoNum type="arabicPeriod"/>
            </a:pPr>
            <a:r>
              <a:rPr lang="it-IT" sz="2000" b="1" dirty="0" smtClean="0">
                <a:solidFill>
                  <a:srgbClr val="92D050"/>
                </a:solidFill>
              </a:rPr>
              <a:t>Sequenza narrativa</a:t>
            </a:r>
            <a:r>
              <a:rPr lang="it-IT" sz="2000" dirty="0" smtClean="0"/>
              <a:t>: don Rodrigo esce per una passeggiata a Lecco </a:t>
            </a:r>
            <a:r>
              <a:rPr lang="it-IT" sz="2000" dirty="0" smtClean="0"/>
              <a:t>(223-244</a:t>
            </a:r>
            <a:r>
              <a:rPr lang="it-IT" sz="2000" dirty="0" smtClean="0"/>
              <a:t>)</a:t>
            </a:r>
          </a:p>
          <a:p>
            <a:pPr marL="457200" indent="-457200" algn="just">
              <a:buFont typeface="+mj-lt"/>
              <a:buAutoNum type="arabicPeriod"/>
            </a:pPr>
            <a:endParaRPr lang="it-IT" sz="2000" b="1" dirty="0"/>
          </a:p>
          <a:p>
            <a:pPr marL="457200" indent="-457200" algn="just">
              <a:buFont typeface="+mj-lt"/>
              <a:buAutoNum type="arabicPeriod"/>
            </a:pPr>
            <a:r>
              <a:rPr lang="it-IT" sz="2000" b="1" dirty="0" smtClean="0">
                <a:solidFill>
                  <a:srgbClr val="0070C0"/>
                </a:solidFill>
              </a:rPr>
              <a:t>Sequenza dialogica</a:t>
            </a:r>
            <a:r>
              <a:rPr lang="it-IT" sz="2000" dirty="0" smtClean="0"/>
              <a:t>: il conte Attilio si diverte a stuzzicare e a punzecchiare don Rodrigo </a:t>
            </a:r>
            <a:r>
              <a:rPr lang="it-IT" sz="2000" dirty="0" smtClean="0"/>
              <a:t>(245-273</a:t>
            </a:r>
            <a:r>
              <a:rPr lang="it-IT" sz="2000" dirty="0" smtClean="0"/>
              <a:t>)</a:t>
            </a:r>
          </a:p>
          <a:p>
            <a:pPr marL="457200" indent="-457200" algn="just">
              <a:buFont typeface="+mj-lt"/>
              <a:buAutoNum type="arabicPeriod"/>
            </a:pPr>
            <a:endParaRPr lang="it-IT" sz="20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it-IT" sz="2000" b="1" dirty="0" smtClean="0">
                <a:solidFill>
                  <a:srgbClr val="92D050"/>
                </a:solidFill>
              </a:rPr>
              <a:t>Sequenza narrativa</a:t>
            </a:r>
            <a:r>
              <a:rPr lang="it-IT" sz="2000" dirty="0" smtClean="0"/>
              <a:t>: la mattina seguente don Rodrigo si sveglia deciso ad agire e manda a chiamare il capo dei bravi, il </a:t>
            </a:r>
            <a:r>
              <a:rPr lang="it-IT" sz="2000" dirty="0" err="1" smtClean="0"/>
              <a:t>Griso</a:t>
            </a:r>
            <a:r>
              <a:rPr lang="it-IT" sz="2000" dirty="0"/>
              <a:t> </a:t>
            </a:r>
            <a:r>
              <a:rPr lang="it-IT" sz="2000" dirty="0"/>
              <a:t>(</a:t>
            </a:r>
            <a:r>
              <a:rPr lang="it-IT" sz="2000" dirty="0" smtClean="0"/>
              <a:t>274-291</a:t>
            </a:r>
            <a:r>
              <a:rPr lang="it-IT" sz="2000" dirty="0" smtClean="0"/>
              <a:t>)</a:t>
            </a:r>
          </a:p>
          <a:p>
            <a:pPr marL="457200" indent="-457200" algn="just">
              <a:buFont typeface="+mj-lt"/>
              <a:buAutoNum type="arabicPeriod"/>
            </a:pPr>
            <a:endParaRPr lang="it-IT" sz="2000" b="1" dirty="0"/>
          </a:p>
          <a:p>
            <a:pPr marL="457200" indent="-457200" algn="just">
              <a:buFont typeface="+mj-lt"/>
              <a:buAutoNum type="arabicPeriod"/>
            </a:pPr>
            <a:r>
              <a:rPr lang="it-IT" sz="2000" b="1" dirty="0" smtClean="0">
                <a:solidFill>
                  <a:srgbClr val="0070C0"/>
                </a:solidFill>
              </a:rPr>
              <a:t>Sequenza dialogica</a:t>
            </a:r>
            <a:r>
              <a:rPr lang="it-IT" sz="2000" dirty="0" smtClean="0"/>
              <a:t>: don Rodrigo ordina al </a:t>
            </a:r>
            <a:r>
              <a:rPr lang="it-IT" sz="2000" dirty="0" err="1" smtClean="0"/>
              <a:t>Griso</a:t>
            </a:r>
            <a:r>
              <a:rPr lang="it-IT" sz="2000" dirty="0" smtClean="0"/>
              <a:t> di rapire Lucia </a:t>
            </a:r>
            <a:r>
              <a:rPr lang="it-IT" sz="2000" dirty="0" smtClean="0"/>
              <a:t>(292-329</a:t>
            </a:r>
            <a:r>
              <a:rPr lang="it-IT" sz="2000" dirty="0" smtClean="0"/>
              <a:t>)</a:t>
            </a:r>
          </a:p>
          <a:p>
            <a:pPr marL="457200" indent="-457200" algn="just">
              <a:buFont typeface="+mj-lt"/>
              <a:buAutoNum type="arabicPeriod"/>
            </a:pPr>
            <a:endParaRPr lang="it-IT" sz="2000" b="1" dirty="0"/>
          </a:p>
          <a:p>
            <a:pPr marL="457200" indent="-457200" algn="just">
              <a:buFont typeface="+mj-lt"/>
              <a:buAutoNum type="arabicPeriod"/>
            </a:pPr>
            <a:r>
              <a:rPr lang="it-IT" sz="2000" b="1" dirty="0" smtClean="0">
                <a:solidFill>
                  <a:srgbClr val="92D050"/>
                </a:solidFill>
              </a:rPr>
              <a:t>Sequenza narrativa</a:t>
            </a:r>
            <a:r>
              <a:rPr lang="it-IT" sz="2000" dirty="0" smtClean="0"/>
              <a:t>: il </a:t>
            </a:r>
            <a:r>
              <a:rPr lang="it-IT" sz="2000" dirty="0" err="1" smtClean="0"/>
              <a:t>Griso</a:t>
            </a:r>
            <a:r>
              <a:rPr lang="it-IT" sz="2000" dirty="0" smtClean="0"/>
              <a:t> mette in moto il suo piano e manda alcuni uomini a esplorare il luogo del rapimento </a:t>
            </a:r>
            <a:r>
              <a:rPr lang="it-IT" sz="2000" dirty="0" smtClean="0"/>
              <a:t>(330-359</a:t>
            </a:r>
            <a:r>
              <a:rPr lang="it-IT" sz="2000" dirty="0" smtClean="0"/>
              <a:t>)</a:t>
            </a:r>
            <a:endParaRPr lang="it-IT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243943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00892" y="953589"/>
            <a:ext cx="110381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FF0000"/>
                </a:solidFill>
              </a:rPr>
              <a:t>III Nucleo narrativo</a:t>
            </a:r>
          </a:p>
          <a:p>
            <a:pPr algn="ctr"/>
            <a:r>
              <a:rPr lang="it-IT" sz="2000" b="1" dirty="0" smtClean="0">
                <a:solidFill>
                  <a:srgbClr val="FF0000"/>
                </a:solidFill>
              </a:rPr>
              <a:t>360-464</a:t>
            </a:r>
            <a:endParaRPr lang="it-IT" sz="2000" b="1" dirty="0" smtClean="0">
              <a:solidFill>
                <a:srgbClr val="FF0000"/>
              </a:solidFill>
            </a:endParaRPr>
          </a:p>
          <a:p>
            <a:pPr algn="ctr"/>
            <a:endParaRPr lang="it-IT" sz="2000" b="1" dirty="0" smtClean="0">
              <a:solidFill>
                <a:srgbClr val="FF000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t-IT" sz="2000" b="1" dirty="0" smtClean="0">
                <a:solidFill>
                  <a:srgbClr val="92D050"/>
                </a:solidFill>
              </a:rPr>
              <a:t>Sequenza narrativa</a:t>
            </a:r>
            <a:r>
              <a:rPr lang="it-IT" sz="2000" dirty="0" smtClean="0"/>
              <a:t>: Renzo si reca all’osteria del paese con Tonio e Gervaso per predisporre la loro partecipazione al matrimonio </a:t>
            </a:r>
            <a:r>
              <a:rPr lang="it-IT" sz="2000" dirty="0" smtClean="0"/>
              <a:t>(360-364</a:t>
            </a:r>
            <a:r>
              <a:rPr lang="it-IT" sz="2000" dirty="0" smtClean="0"/>
              <a:t>)</a:t>
            </a:r>
          </a:p>
          <a:p>
            <a:pPr marL="457200" indent="-457200" algn="just">
              <a:buFont typeface="+mj-lt"/>
              <a:buAutoNum type="arabicPeriod"/>
            </a:pPr>
            <a:endParaRPr lang="it-IT" sz="2000" dirty="0"/>
          </a:p>
          <a:p>
            <a:pPr marL="457200" indent="-457200" algn="just">
              <a:buFont typeface="+mj-lt"/>
              <a:buAutoNum type="arabicPeriod"/>
            </a:pPr>
            <a:r>
              <a:rPr lang="it-IT" sz="2000" b="1" dirty="0" smtClean="0">
                <a:solidFill>
                  <a:srgbClr val="92D050"/>
                </a:solidFill>
              </a:rPr>
              <a:t>Sequenza narrativa</a:t>
            </a:r>
            <a:r>
              <a:rPr lang="it-IT" sz="2000" dirty="0" smtClean="0"/>
              <a:t>: l’osteria è insolitamente affollata, piena di avventori sconosciuti </a:t>
            </a:r>
            <a:r>
              <a:rPr lang="it-IT" sz="2000" dirty="0" smtClean="0"/>
              <a:t>(365-455</a:t>
            </a:r>
            <a:r>
              <a:rPr lang="it-IT" sz="2000" dirty="0" smtClean="0"/>
              <a:t>)</a:t>
            </a:r>
          </a:p>
          <a:p>
            <a:pPr marL="457200" indent="-457200" algn="just">
              <a:buFont typeface="+mj-lt"/>
              <a:buAutoNum type="arabicPeriod"/>
            </a:pPr>
            <a:endParaRPr lang="it-IT" sz="2000" dirty="0"/>
          </a:p>
          <a:p>
            <a:pPr marL="457200" indent="-457200" algn="just">
              <a:buFont typeface="+mj-lt"/>
              <a:buAutoNum type="arabicPeriod"/>
            </a:pPr>
            <a:r>
              <a:rPr lang="it-IT" sz="2000" b="1" dirty="0" smtClean="0">
                <a:solidFill>
                  <a:srgbClr val="7030A0"/>
                </a:solidFill>
              </a:rPr>
              <a:t>Sequenza descrittiva</a:t>
            </a:r>
            <a:r>
              <a:rPr lang="it-IT" sz="2000" dirty="0" smtClean="0"/>
              <a:t>: la sera del villaggio </a:t>
            </a:r>
            <a:r>
              <a:rPr lang="it-IT" sz="2000" dirty="0" smtClean="0"/>
              <a:t>(456-464</a:t>
            </a:r>
            <a:r>
              <a:rPr lang="it-IT" sz="2000" dirty="0" smtClean="0"/>
              <a:t>)</a:t>
            </a:r>
            <a:endParaRPr lang="it-IT" sz="2000" b="1" dirty="0" smtClean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557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96834" y="796835"/>
            <a:ext cx="1072460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FF0000"/>
                </a:solidFill>
              </a:rPr>
              <a:t>IV Nucleo narrativo</a:t>
            </a:r>
          </a:p>
          <a:p>
            <a:pPr algn="ctr"/>
            <a:r>
              <a:rPr lang="it-IT" sz="2000" b="1" dirty="0" smtClean="0">
                <a:solidFill>
                  <a:srgbClr val="FF0000"/>
                </a:solidFill>
              </a:rPr>
              <a:t>465-514</a:t>
            </a:r>
            <a:endParaRPr lang="it-IT" sz="2000" b="1" dirty="0" smtClean="0">
              <a:solidFill>
                <a:srgbClr val="FF0000"/>
              </a:solidFill>
            </a:endParaRPr>
          </a:p>
          <a:p>
            <a:pPr algn="ctr"/>
            <a:endParaRPr lang="it-IT" sz="2000" b="1" dirty="0" smtClean="0">
              <a:solidFill>
                <a:srgbClr val="FF000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t-IT" sz="2000" b="1" dirty="0" smtClean="0">
                <a:solidFill>
                  <a:srgbClr val="92D050"/>
                </a:solidFill>
              </a:rPr>
              <a:t>Sequenza narrativa</a:t>
            </a:r>
            <a:r>
              <a:rPr lang="it-IT" sz="2000" dirty="0" smtClean="0"/>
              <a:t>: Renzo, Tonio e </a:t>
            </a:r>
            <a:r>
              <a:rPr lang="it-IT" sz="2000" dirty="0"/>
              <a:t>G</a:t>
            </a:r>
            <a:r>
              <a:rPr lang="it-IT" sz="2000" dirty="0" smtClean="0"/>
              <a:t>ervaso arrivano a casa di Lucia quando è già buio </a:t>
            </a:r>
            <a:r>
              <a:rPr lang="it-IT" sz="2000" dirty="0" smtClean="0"/>
              <a:t>(465-467</a:t>
            </a:r>
            <a:r>
              <a:rPr lang="it-IT" sz="2000" dirty="0" smtClean="0"/>
              <a:t>)</a:t>
            </a:r>
          </a:p>
          <a:p>
            <a:pPr marL="457200" indent="-457200" algn="just">
              <a:buFont typeface="+mj-lt"/>
              <a:buAutoNum type="arabicPeriod"/>
            </a:pPr>
            <a:endParaRPr lang="it-IT" sz="2000" dirty="0"/>
          </a:p>
          <a:p>
            <a:pPr marL="457200" indent="-457200" algn="just">
              <a:buFont typeface="+mj-lt"/>
              <a:buAutoNum type="arabicPeriod"/>
            </a:pPr>
            <a:r>
              <a:rPr lang="it-IT" sz="2000" b="1" dirty="0" smtClean="0">
                <a:solidFill>
                  <a:srgbClr val="FF3300"/>
                </a:solidFill>
              </a:rPr>
              <a:t>Sequenza analitica</a:t>
            </a:r>
            <a:r>
              <a:rPr lang="it-IT" sz="2000" dirty="0" smtClean="0"/>
              <a:t>: gli stati d’animo di Lucia e Agnese nel prepararsi all’impresa </a:t>
            </a:r>
            <a:r>
              <a:rPr lang="it-IT" sz="2000" dirty="0" smtClean="0"/>
              <a:t>(468-485</a:t>
            </a:r>
            <a:r>
              <a:rPr lang="it-IT" sz="2000" dirty="0" smtClean="0"/>
              <a:t>)</a:t>
            </a:r>
          </a:p>
          <a:p>
            <a:pPr marL="457200" indent="-457200" algn="just">
              <a:buFont typeface="+mj-lt"/>
              <a:buAutoNum type="arabicPeriod"/>
            </a:pPr>
            <a:endParaRPr lang="it-IT" sz="2000" dirty="0"/>
          </a:p>
          <a:p>
            <a:pPr marL="457200" indent="-457200" algn="just">
              <a:buFont typeface="+mj-lt"/>
              <a:buAutoNum type="arabicPeriod"/>
            </a:pPr>
            <a:r>
              <a:rPr lang="it-IT" sz="2000" b="1" dirty="0" smtClean="0">
                <a:solidFill>
                  <a:srgbClr val="92D050"/>
                </a:solidFill>
              </a:rPr>
              <a:t>Sequenza narrativa</a:t>
            </a:r>
            <a:r>
              <a:rPr lang="it-IT" sz="2000" dirty="0" smtClean="0"/>
              <a:t>: in silenzio, nel buio della notte, Renzo, Lucia, Agnese, Tonio e Gervaso si avviano verso l’abitazione di don Abbondio </a:t>
            </a:r>
            <a:r>
              <a:rPr lang="it-IT" sz="2000" dirty="0" smtClean="0"/>
              <a:t>(486-493</a:t>
            </a:r>
            <a:r>
              <a:rPr lang="it-IT" sz="2000" dirty="0" smtClean="0"/>
              <a:t>)</a:t>
            </a:r>
          </a:p>
          <a:p>
            <a:pPr marL="457200" indent="-457200" algn="just">
              <a:buFont typeface="+mj-lt"/>
              <a:buAutoNum type="arabicPeriod"/>
            </a:pPr>
            <a:endParaRPr lang="it-IT" sz="2000" dirty="0"/>
          </a:p>
          <a:p>
            <a:pPr marL="457200" indent="-457200" algn="just">
              <a:buFont typeface="+mj-lt"/>
              <a:buAutoNum type="arabicPeriod"/>
            </a:pPr>
            <a:r>
              <a:rPr lang="it-IT" sz="2000" b="1" dirty="0" smtClean="0">
                <a:solidFill>
                  <a:srgbClr val="0070C0"/>
                </a:solidFill>
              </a:rPr>
              <a:t>Sequenza dialogica</a:t>
            </a:r>
            <a:r>
              <a:rPr lang="it-IT" sz="2000" dirty="0" smtClean="0"/>
              <a:t>: Tonio bussa alla porta di don Abbondio; Perpetua, infastidita e sospettosa, scende ad aprire </a:t>
            </a:r>
            <a:r>
              <a:rPr lang="it-IT" sz="2000" dirty="0" smtClean="0"/>
              <a:t>(494-509</a:t>
            </a:r>
            <a:r>
              <a:rPr lang="it-IT" sz="2000" dirty="0" smtClean="0"/>
              <a:t>)</a:t>
            </a:r>
          </a:p>
          <a:p>
            <a:pPr marL="457200" indent="-457200" algn="just">
              <a:buFont typeface="+mj-lt"/>
              <a:buAutoNum type="arabicPeriod"/>
            </a:pPr>
            <a:endParaRPr lang="it-IT" sz="2000" dirty="0"/>
          </a:p>
          <a:p>
            <a:pPr marL="457200" indent="-457200" algn="just">
              <a:buFont typeface="+mj-lt"/>
              <a:buAutoNum type="arabicPeriod"/>
            </a:pPr>
            <a:r>
              <a:rPr lang="it-IT" sz="2000" b="1" dirty="0" smtClean="0">
                <a:solidFill>
                  <a:srgbClr val="92D050"/>
                </a:solidFill>
              </a:rPr>
              <a:t>Sequenza narrativa</a:t>
            </a:r>
            <a:r>
              <a:rPr lang="it-IT" sz="2000" dirty="0" smtClean="0"/>
              <a:t>: entra in azione Agnese </a:t>
            </a:r>
            <a:r>
              <a:rPr lang="it-IT" sz="2000" dirty="0" smtClean="0"/>
              <a:t>(510-514</a:t>
            </a:r>
            <a:r>
              <a:rPr lang="it-IT" sz="2000" dirty="0" smtClean="0"/>
              <a:t>)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255695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00891" y="770709"/>
            <a:ext cx="1105117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/>
              <a:t>È possibile individuare diversi </a:t>
            </a:r>
            <a:r>
              <a:rPr lang="it-IT" sz="2000" b="1" dirty="0" smtClean="0"/>
              <a:t>interventi </a:t>
            </a:r>
            <a:r>
              <a:rPr lang="it-IT" sz="2000" b="1" dirty="0" err="1" smtClean="0"/>
              <a:t>metaletterari</a:t>
            </a:r>
            <a:r>
              <a:rPr lang="it-IT" sz="2000" b="1" dirty="0" smtClean="0"/>
              <a:t> </a:t>
            </a:r>
            <a:r>
              <a:rPr lang="it-IT" sz="2000" dirty="0" smtClean="0"/>
              <a:t>da parte del narratore, funzionali sia a </a:t>
            </a:r>
            <a:r>
              <a:rPr lang="it-IT" sz="2000" dirty="0" smtClean="0"/>
              <a:t>consentire il passaggio da una </a:t>
            </a:r>
            <a:r>
              <a:rPr lang="it-IT" sz="2000" dirty="0" smtClean="0"/>
              <a:t>sequenza all’altra (cambi di scena/argomento/personaggi/situazione) </a:t>
            </a:r>
            <a:r>
              <a:rPr lang="it-IT" sz="2000" dirty="0" smtClean="0"/>
              <a:t>sia a fornire chiarimenti, spiegazioni e precisazioni al lettore:</a:t>
            </a:r>
          </a:p>
          <a:p>
            <a:endParaRPr lang="it-IT" sz="20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000" dirty="0" smtClean="0"/>
              <a:t>99-106</a:t>
            </a:r>
            <a:r>
              <a:rPr lang="it-IT" sz="2000" dirty="0" smtClean="0"/>
              <a:t>: Manzoni chiama in causa l’</a:t>
            </a:r>
            <a:r>
              <a:rPr lang="it-IT" sz="2000" u="sng" dirty="0" smtClean="0"/>
              <a:t>anonimo autore</a:t>
            </a:r>
            <a:r>
              <a:rPr lang="it-IT" sz="2000" dirty="0" smtClean="0"/>
              <a:t> e si sofferma sul turbinio di passioni, sentimenti e stati d’animo contrastanti che affollano la mente e il cuore di Renzo.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it-IT" sz="20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000" dirty="0" smtClean="0"/>
              <a:t>119-121</a:t>
            </a:r>
            <a:r>
              <a:rPr lang="it-IT" sz="2000" dirty="0" smtClean="0"/>
              <a:t>: notazione relativa allo stato d’animo di Lucia ‘costretta’ ad acconsentire alle nozze.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it-IT" sz="20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000" dirty="0" smtClean="0"/>
              <a:t>189-191</a:t>
            </a:r>
            <a:r>
              <a:rPr lang="it-IT" sz="2000" dirty="0" smtClean="0"/>
              <a:t>: il narratore mette al corrente il lettore della necessità di inserire un’</a:t>
            </a:r>
            <a:r>
              <a:rPr lang="it-IT" sz="2000" u="sng" dirty="0" smtClean="0"/>
              <a:t>analessi</a:t>
            </a:r>
            <a:r>
              <a:rPr lang="it-IT" sz="2000" dirty="0" smtClean="0"/>
              <a:t> per rendere la narrazione più chiara e completa.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it-IT" sz="20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000" dirty="0" smtClean="0"/>
              <a:t>321-323</a:t>
            </a:r>
            <a:r>
              <a:rPr lang="it-IT" sz="2000" dirty="0" smtClean="0"/>
              <a:t>: intervento funzionale a passare a un altro argomento.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it-IT" sz="20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000" dirty="0" smtClean="0"/>
              <a:t>427-431</a:t>
            </a:r>
            <a:r>
              <a:rPr lang="it-IT" sz="2000" dirty="0" smtClean="0"/>
              <a:t>: notazione sull’</a:t>
            </a:r>
            <a:r>
              <a:rPr lang="it-IT" sz="2000" u="sng" dirty="0" smtClean="0"/>
              <a:t>oste</a:t>
            </a:r>
            <a:r>
              <a:rPr lang="it-IT" sz="2000" dirty="0" smtClean="0"/>
              <a:t>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331365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65760" y="418011"/>
            <a:ext cx="1137774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Figure retoriche</a:t>
            </a:r>
          </a:p>
          <a:p>
            <a:pPr algn="just"/>
            <a:r>
              <a:rPr lang="it-IT" sz="2000" dirty="0" smtClean="0"/>
              <a:t>1-4 </a:t>
            </a:r>
            <a:r>
              <a:rPr lang="it-IT" sz="2000" i="1" dirty="0" smtClean="0"/>
              <a:t>Il padre Cristoforo…ordini</a:t>
            </a:r>
            <a:r>
              <a:rPr lang="it-IT" sz="2000" dirty="0" smtClean="0"/>
              <a:t>: similitudine</a:t>
            </a:r>
          </a:p>
          <a:p>
            <a:pPr algn="just"/>
            <a:r>
              <a:rPr lang="it-IT" sz="2000" dirty="0" smtClean="0"/>
              <a:t>5-6 </a:t>
            </a:r>
            <a:r>
              <a:rPr lang="it-IT" sz="2000" i="1" dirty="0" smtClean="0"/>
              <a:t>Non c’è nulla da sperare nell’uomo, tanto più bisogna confidare in Dio</a:t>
            </a:r>
            <a:r>
              <a:rPr lang="it-IT" sz="2000" dirty="0" smtClean="0"/>
              <a:t>: massima</a:t>
            </a:r>
          </a:p>
          <a:p>
            <a:pPr algn="just"/>
            <a:r>
              <a:rPr lang="it-IT" sz="2000" dirty="0" smtClean="0"/>
              <a:t>12-13 </a:t>
            </a:r>
            <a:r>
              <a:rPr lang="it-IT" sz="2000" i="1" u="sng" dirty="0" smtClean="0"/>
              <a:t>tante</a:t>
            </a:r>
            <a:r>
              <a:rPr lang="it-IT" sz="2000" i="1" dirty="0" smtClean="0"/>
              <a:t> sorprese…</a:t>
            </a:r>
            <a:r>
              <a:rPr lang="it-IT" sz="2000" i="1" u="sng" dirty="0" smtClean="0"/>
              <a:t>tanti</a:t>
            </a:r>
            <a:r>
              <a:rPr lang="it-IT" sz="2000" i="1" dirty="0" smtClean="0"/>
              <a:t> tentativi…</a:t>
            </a:r>
            <a:r>
              <a:rPr lang="it-IT" sz="2000" i="1" u="sng" dirty="0" smtClean="0"/>
              <a:t>tante</a:t>
            </a:r>
            <a:r>
              <a:rPr lang="it-IT" sz="2000" i="1" dirty="0" smtClean="0"/>
              <a:t> speranze</a:t>
            </a:r>
            <a:r>
              <a:rPr lang="it-IT" sz="2000" dirty="0" smtClean="0"/>
              <a:t>: anafora</a:t>
            </a:r>
          </a:p>
          <a:p>
            <a:pPr algn="just"/>
            <a:r>
              <a:rPr lang="it-IT" sz="2000" dirty="0" smtClean="0"/>
              <a:t>16, 23 </a:t>
            </a:r>
            <a:r>
              <a:rPr lang="it-IT" sz="2000" i="1" dirty="0" smtClean="0"/>
              <a:t>cane</a:t>
            </a:r>
            <a:r>
              <a:rPr lang="it-IT" sz="2000" dirty="0" smtClean="0"/>
              <a:t>; 26 </a:t>
            </a:r>
            <a:r>
              <a:rPr lang="it-IT" sz="2000" i="1" dirty="0" smtClean="0"/>
              <a:t>tizzone d’inferno</a:t>
            </a:r>
            <a:r>
              <a:rPr lang="it-IT" sz="2000" dirty="0" smtClean="0"/>
              <a:t>: metafore (riferite a don Rodrigo)</a:t>
            </a:r>
          </a:p>
          <a:p>
            <a:pPr algn="just"/>
            <a:r>
              <a:rPr lang="it-IT" sz="2000" dirty="0" smtClean="0"/>
              <a:t>39 </a:t>
            </a:r>
            <a:r>
              <a:rPr lang="it-IT" sz="2000" i="1" dirty="0" smtClean="0"/>
              <a:t>sappi…sappiate</a:t>
            </a:r>
            <a:r>
              <a:rPr lang="it-IT" sz="2000" dirty="0" smtClean="0"/>
              <a:t>: poliptoto</a:t>
            </a:r>
          </a:p>
          <a:p>
            <a:pPr algn="just"/>
            <a:r>
              <a:rPr lang="it-IT" sz="2000" dirty="0" smtClean="0"/>
              <a:t>54 </a:t>
            </a:r>
            <a:r>
              <a:rPr lang="it-IT" sz="2000" i="1" dirty="0" smtClean="0"/>
              <a:t>la finirò io, io la finirò</a:t>
            </a:r>
            <a:r>
              <a:rPr lang="it-IT" sz="2000" dirty="0" smtClean="0"/>
              <a:t>: chiasmo sintattico</a:t>
            </a:r>
          </a:p>
          <a:p>
            <a:pPr algn="just"/>
            <a:r>
              <a:rPr lang="it-IT" sz="2000" dirty="0" smtClean="0"/>
              <a:t>59 </a:t>
            </a:r>
            <a:r>
              <a:rPr lang="it-IT" sz="2000" i="1" dirty="0" smtClean="0"/>
              <a:t>abbia pur cento, mille diavoli nell’anima</a:t>
            </a:r>
            <a:r>
              <a:rPr lang="it-IT" sz="2000" dirty="0" smtClean="0"/>
              <a:t>: metafora, iperbole</a:t>
            </a:r>
          </a:p>
          <a:p>
            <a:pPr algn="just"/>
            <a:r>
              <a:rPr lang="it-IT" sz="2000" dirty="0" smtClean="0"/>
              <a:t>67 </a:t>
            </a:r>
            <a:r>
              <a:rPr lang="it-IT" sz="2000" i="1" dirty="0" smtClean="0"/>
              <a:t>braccia</a:t>
            </a:r>
            <a:r>
              <a:rPr lang="it-IT" sz="2000" dirty="0" smtClean="0"/>
              <a:t>: sineddoche</a:t>
            </a:r>
          </a:p>
          <a:p>
            <a:pPr algn="just"/>
            <a:r>
              <a:rPr lang="it-IT" sz="2000" dirty="0" smtClean="0"/>
              <a:t>70 </a:t>
            </a:r>
            <a:r>
              <a:rPr lang="it-IT" sz="2000" i="1" dirty="0" smtClean="0"/>
              <a:t>il cane assassino</a:t>
            </a:r>
            <a:r>
              <a:rPr lang="it-IT" sz="2000" dirty="0" smtClean="0"/>
              <a:t>: metafora</a:t>
            </a:r>
          </a:p>
          <a:p>
            <a:pPr algn="just"/>
            <a:r>
              <a:rPr lang="it-IT" sz="2000" dirty="0" smtClean="0"/>
              <a:t>74 </a:t>
            </a:r>
            <a:r>
              <a:rPr lang="it-IT" sz="2000" i="1" dirty="0" smtClean="0"/>
              <a:t>palme</a:t>
            </a:r>
            <a:r>
              <a:rPr lang="it-IT" sz="2000" dirty="0" smtClean="0"/>
              <a:t>: sineddoche</a:t>
            </a:r>
          </a:p>
          <a:p>
            <a:pPr algn="just"/>
            <a:r>
              <a:rPr lang="it-IT" sz="2000" dirty="0" smtClean="0"/>
              <a:t>77 </a:t>
            </a:r>
            <a:r>
              <a:rPr lang="it-IT" sz="2000" i="1" dirty="0" smtClean="0"/>
              <a:t>foss’anche il figlio del re…</a:t>
            </a:r>
            <a:r>
              <a:rPr lang="it-IT" sz="2000" dirty="0" smtClean="0"/>
              <a:t>: iperbole, reticenza</a:t>
            </a:r>
          </a:p>
          <a:p>
            <a:pPr algn="just"/>
            <a:r>
              <a:rPr lang="it-IT" sz="2000" dirty="0" smtClean="0"/>
              <a:t>78-79 </a:t>
            </a:r>
            <a:r>
              <a:rPr lang="it-IT" sz="2000" i="1" dirty="0" smtClean="0"/>
              <a:t>v’avrò…v’avrà</a:t>
            </a:r>
            <a:r>
              <a:rPr lang="it-IT" sz="2000" dirty="0" smtClean="0"/>
              <a:t>: poliptoto</a:t>
            </a:r>
          </a:p>
          <a:p>
            <a:pPr algn="just"/>
            <a:r>
              <a:rPr lang="it-IT" sz="2000" dirty="0" smtClean="0"/>
              <a:t>126-128 </a:t>
            </a:r>
            <a:r>
              <a:rPr lang="it-IT" sz="2000" i="1" dirty="0" smtClean="0"/>
              <a:t>La notte…esito incerto</a:t>
            </a:r>
            <a:r>
              <a:rPr lang="it-IT" sz="2000" dirty="0" smtClean="0"/>
              <a:t>: similitudine</a:t>
            </a:r>
          </a:p>
          <a:p>
            <a:pPr algn="just"/>
            <a:r>
              <a:rPr lang="it-IT" sz="2000" dirty="0" smtClean="0"/>
              <a:t>198-199 </a:t>
            </a:r>
            <a:r>
              <a:rPr lang="it-IT" sz="2000" i="1" dirty="0" smtClean="0"/>
              <a:t>con le gambiere…co’ guanti</a:t>
            </a:r>
            <a:r>
              <a:rPr lang="it-IT" sz="2000" dirty="0" smtClean="0"/>
              <a:t>: elenco asindeto</a:t>
            </a:r>
          </a:p>
          <a:p>
            <a:pPr algn="just"/>
            <a:r>
              <a:rPr lang="it-IT" sz="2000" dirty="0" smtClean="0"/>
              <a:t>210 </a:t>
            </a:r>
            <a:r>
              <a:rPr lang="it-IT" sz="2000" i="1" dirty="0" smtClean="0"/>
              <a:t>s’arrovellava, si vergognava, non poteva più darsi pace</a:t>
            </a:r>
            <a:r>
              <a:rPr lang="it-IT" sz="2000" dirty="0" smtClean="0"/>
              <a:t>: climax ascendente</a:t>
            </a:r>
          </a:p>
          <a:p>
            <a:pPr algn="just"/>
            <a:r>
              <a:rPr lang="it-IT" sz="2000" dirty="0" smtClean="0"/>
              <a:t>211 </a:t>
            </a:r>
            <a:r>
              <a:rPr lang="it-IT" sz="2000" i="1" dirty="0" smtClean="0"/>
              <a:t>con la prosopopea di Nathan</a:t>
            </a:r>
            <a:r>
              <a:rPr lang="it-IT" sz="2000" dirty="0" smtClean="0"/>
              <a:t>: antonomasia</a:t>
            </a:r>
          </a:p>
          <a:p>
            <a:pPr algn="just"/>
            <a:r>
              <a:rPr lang="it-IT" sz="2000" dirty="0" smtClean="0"/>
              <a:t>227-228 </a:t>
            </a:r>
            <a:r>
              <a:rPr lang="it-IT" sz="2000" i="1" dirty="0" smtClean="0"/>
              <a:t>più burbero, più superbioso, più accigliato del solito</a:t>
            </a:r>
            <a:r>
              <a:rPr lang="it-IT" sz="2000" dirty="0" smtClean="0"/>
              <a:t>: climax ascendente</a:t>
            </a:r>
          </a:p>
          <a:p>
            <a:pPr algn="just"/>
            <a:r>
              <a:rPr lang="it-IT" sz="2000" dirty="0" smtClean="0"/>
              <a:t>248 i </a:t>
            </a:r>
            <a:r>
              <a:rPr lang="it-IT" sz="2000" u="sng" dirty="0" smtClean="0"/>
              <a:t>santi</a:t>
            </a:r>
            <a:r>
              <a:rPr lang="it-IT" sz="2000" dirty="0" smtClean="0"/>
              <a:t> del lunario: metonimia</a:t>
            </a:r>
          </a:p>
          <a:p>
            <a:pPr algn="just"/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851833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39633" y="404948"/>
            <a:ext cx="11469189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Figure retoriche</a:t>
            </a:r>
          </a:p>
          <a:p>
            <a:endParaRPr lang="it-IT" sz="2000" dirty="0"/>
          </a:p>
          <a:p>
            <a:r>
              <a:rPr lang="it-IT" sz="2000" dirty="0" smtClean="0"/>
              <a:t>258-259 </a:t>
            </a:r>
            <a:r>
              <a:rPr lang="it-IT" sz="2000" i="1" dirty="0" smtClean="0"/>
              <a:t>Non son pesci che si pigliano tutti i giorni, né con tutte le reti</a:t>
            </a:r>
            <a:r>
              <a:rPr lang="it-IT" sz="2000" dirty="0" smtClean="0"/>
              <a:t>: metafora, proverbio</a:t>
            </a:r>
          </a:p>
          <a:p>
            <a:r>
              <a:rPr lang="it-IT" sz="2000" dirty="0" smtClean="0"/>
              <a:t>300 </a:t>
            </a:r>
            <a:r>
              <a:rPr lang="it-IT" sz="2000" i="1" dirty="0" smtClean="0"/>
              <a:t>non le si torca un capello</a:t>
            </a:r>
            <a:r>
              <a:rPr lang="it-IT" sz="2000" dirty="0" smtClean="0"/>
              <a:t>: metafora, litote</a:t>
            </a:r>
          </a:p>
          <a:p>
            <a:r>
              <a:rPr lang="it-IT" sz="2000" dirty="0" smtClean="0"/>
              <a:t>302-303 </a:t>
            </a:r>
            <a:r>
              <a:rPr lang="it-IT" sz="2000" i="1" dirty="0" smtClean="0"/>
              <a:t>non si può levare un </a:t>
            </a:r>
            <a:r>
              <a:rPr lang="it-IT" sz="2000" i="1" u="sng" dirty="0" smtClean="0"/>
              <a:t>fiore</a:t>
            </a:r>
            <a:r>
              <a:rPr lang="it-IT" sz="2000" i="1" dirty="0" smtClean="0"/>
              <a:t> dalla pianta…senza toccarlo</a:t>
            </a:r>
            <a:r>
              <a:rPr lang="it-IT" sz="2000" dirty="0" smtClean="0"/>
              <a:t>: metafora</a:t>
            </a:r>
          </a:p>
          <a:p>
            <a:r>
              <a:rPr lang="it-IT" sz="2000" dirty="0" smtClean="0"/>
              <a:t>326 </a:t>
            </a:r>
            <a:r>
              <a:rPr lang="it-IT" sz="2000" i="1" dirty="0" smtClean="0"/>
              <a:t>unghie</a:t>
            </a:r>
            <a:r>
              <a:rPr lang="it-IT" sz="2000" dirty="0" smtClean="0"/>
              <a:t>: sineddoche</a:t>
            </a:r>
          </a:p>
          <a:p>
            <a:r>
              <a:rPr lang="it-IT" sz="2000" dirty="0" smtClean="0"/>
              <a:t>376-377 </a:t>
            </a:r>
            <a:r>
              <a:rPr lang="it-IT" sz="2000" i="1" dirty="0" smtClean="0"/>
              <a:t>ma il giovine…d’accorgersene</a:t>
            </a:r>
            <a:r>
              <a:rPr lang="it-IT" sz="2000" dirty="0" smtClean="0"/>
              <a:t>: similitudine</a:t>
            </a:r>
          </a:p>
          <a:p>
            <a:r>
              <a:rPr lang="it-IT" sz="2000" dirty="0" smtClean="0"/>
              <a:t>379 </a:t>
            </a:r>
            <a:r>
              <a:rPr lang="it-IT" sz="2000" i="1" dirty="0" smtClean="0"/>
              <a:t>cariatide</a:t>
            </a:r>
            <a:r>
              <a:rPr lang="it-IT" sz="2000" dirty="0" smtClean="0"/>
              <a:t>: metafora, ironia</a:t>
            </a:r>
          </a:p>
          <a:p>
            <a:r>
              <a:rPr lang="it-IT" sz="2000" dirty="0" smtClean="0"/>
              <a:t>388-390 </a:t>
            </a:r>
            <a:r>
              <a:rPr lang="it-IT" sz="2000" i="1" dirty="0" smtClean="0"/>
              <a:t>Renzo…segni</a:t>
            </a:r>
            <a:r>
              <a:rPr lang="it-IT" sz="2000" dirty="0" smtClean="0"/>
              <a:t>: similitudine</a:t>
            </a:r>
          </a:p>
          <a:p>
            <a:r>
              <a:rPr lang="it-IT" sz="2000" dirty="0" smtClean="0"/>
              <a:t>400 </a:t>
            </a:r>
            <a:r>
              <a:rPr lang="it-IT" sz="2000" i="1" dirty="0" smtClean="0"/>
              <a:t>un porto di mare</a:t>
            </a:r>
            <a:r>
              <a:rPr lang="it-IT" sz="2000" dirty="0" smtClean="0"/>
              <a:t>: metafora topica</a:t>
            </a:r>
          </a:p>
          <a:p>
            <a:r>
              <a:rPr lang="it-IT" sz="2000" dirty="0" smtClean="0"/>
              <a:t>425-426 </a:t>
            </a:r>
            <a:r>
              <a:rPr lang="it-IT" sz="2000" i="1" dirty="0" smtClean="0"/>
              <a:t>quelle polpette, che farebbero resuscitare un morto</a:t>
            </a:r>
            <a:r>
              <a:rPr lang="it-IT" sz="2000" dirty="0" smtClean="0"/>
              <a:t>: iperbole</a:t>
            </a:r>
          </a:p>
          <a:p>
            <a:r>
              <a:rPr lang="it-IT" sz="2000" dirty="0" smtClean="0"/>
              <a:t>438 </a:t>
            </a:r>
            <a:r>
              <a:rPr lang="it-IT" sz="2000" i="1" dirty="0" smtClean="0"/>
              <a:t>bestia</a:t>
            </a:r>
            <a:r>
              <a:rPr lang="it-IT" sz="2000" dirty="0" smtClean="0"/>
              <a:t>: metafora</a:t>
            </a:r>
          </a:p>
          <a:p>
            <a:r>
              <a:rPr lang="it-IT" sz="2000" dirty="0" smtClean="0"/>
              <a:t>451 </a:t>
            </a:r>
            <a:r>
              <a:rPr lang="it-IT" sz="2000" i="1" dirty="0" smtClean="0"/>
              <a:t>d’avergli spianate le costole </a:t>
            </a:r>
            <a:r>
              <a:rPr lang="it-IT" sz="2000" i="1" u="sng" dirty="0" smtClean="0"/>
              <a:t>in fretta in fretta</a:t>
            </a:r>
            <a:r>
              <a:rPr lang="it-IT" sz="2000" dirty="0" smtClean="0"/>
              <a:t>: metafora, perifrasi, </a:t>
            </a:r>
            <a:r>
              <a:rPr lang="it-IT" sz="2000" u="sng" dirty="0" smtClean="0"/>
              <a:t>iterazione</a:t>
            </a:r>
          </a:p>
          <a:p>
            <a:r>
              <a:rPr lang="it-IT" sz="2000" dirty="0" smtClean="0"/>
              <a:t>455 </a:t>
            </a:r>
            <a:r>
              <a:rPr lang="it-IT" sz="2000" i="1" dirty="0" smtClean="0"/>
              <a:t>a pollaio</a:t>
            </a:r>
            <a:r>
              <a:rPr lang="it-IT" sz="2000" dirty="0" smtClean="0"/>
              <a:t>: metafora</a:t>
            </a:r>
          </a:p>
          <a:p>
            <a:r>
              <a:rPr lang="it-IT" sz="2000" dirty="0" smtClean="0"/>
              <a:t>456 </a:t>
            </a:r>
            <a:r>
              <a:rPr lang="it-IT" sz="2000" i="1" dirty="0" smtClean="0"/>
              <a:t>brulichio, ronzio</a:t>
            </a:r>
            <a:r>
              <a:rPr lang="it-IT" sz="2000" dirty="0" smtClean="0"/>
              <a:t>: onomatopee improprie</a:t>
            </a:r>
          </a:p>
          <a:p>
            <a:r>
              <a:rPr lang="it-IT" sz="2000" dirty="0" smtClean="0"/>
              <a:t>457-459 </a:t>
            </a:r>
            <a:r>
              <a:rPr lang="it-IT" sz="2000" i="1" dirty="0" smtClean="0"/>
              <a:t>le donne </a:t>
            </a:r>
            <a:r>
              <a:rPr lang="it-IT" sz="2000" i="1" dirty="0" err="1" smtClean="0"/>
              <a:t>venivan</a:t>
            </a:r>
            <a:r>
              <a:rPr lang="it-IT" sz="2000" i="1" dirty="0" smtClean="0"/>
              <a:t>…</a:t>
            </a:r>
            <a:r>
              <a:rPr lang="it-IT" sz="2000" i="1" dirty="0" err="1" smtClean="0"/>
              <a:t>venivan</a:t>
            </a:r>
            <a:r>
              <a:rPr lang="it-IT" sz="2000" i="1" dirty="0" smtClean="0"/>
              <a:t> gli uomini</a:t>
            </a:r>
            <a:r>
              <a:rPr lang="it-IT" sz="2000" dirty="0" smtClean="0"/>
              <a:t>: chiasmo sintattico</a:t>
            </a:r>
          </a:p>
          <a:p>
            <a:r>
              <a:rPr lang="it-IT" sz="2000" dirty="0" smtClean="0"/>
              <a:t>468-470 </a:t>
            </a:r>
            <a:r>
              <a:rPr lang="it-IT" sz="2000" i="1" dirty="0" smtClean="0"/>
              <a:t>Tra il primo pensiero…paure</a:t>
            </a:r>
            <a:r>
              <a:rPr lang="it-IT" sz="2000" dirty="0" smtClean="0"/>
              <a:t>: citazione, massima</a:t>
            </a:r>
          </a:p>
          <a:p>
            <a:r>
              <a:rPr lang="it-IT" sz="2000" dirty="0" smtClean="0"/>
              <a:t>468-469 (…</a:t>
            </a:r>
            <a:r>
              <a:rPr lang="it-IT" sz="2000" i="1" dirty="0" smtClean="0"/>
              <a:t>un barbaro che non era privo di ingegno</a:t>
            </a:r>
            <a:r>
              <a:rPr lang="it-IT" sz="2000" dirty="0" smtClean="0"/>
              <a:t>): perifrasi</a:t>
            </a:r>
          </a:p>
          <a:p>
            <a:r>
              <a:rPr lang="it-IT" sz="2000" dirty="0" smtClean="0"/>
              <a:t>474-475 </a:t>
            </a:r>
            <a:r>
              <a:rPr lang="it-IT" sz="2000" i="1" dirty="0" smtClean="0"/>
              <a:t>l’impresa s’affaccia alla mente, come una nuova apparizione</a:t>
            </a:r>
            <a:r>
              <a:rPr lang="it-IT" sz="2000" dirty="0" smtClean="0"/>
              <a:t>: similitudine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365140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98</TotalTime>
  <Words>849</Words>
  <Application>Microsoft Office PowerPoint</Application>
  <PresentationFormat>Widescreen</PresentationFormat>
  <Paragraphs>97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Wingdings</vt:lpstr>
      <vt:lpstr>Retrospettivo</vt:lpstr>
      <vt:lpstr>I promessi sposi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promessi sposi</dc:title>
  <dc:creator>Antonio Parente</dc:creator>
  <cp:lastModifiedBy>Antonio Parente</cp:lastModifiedBy>
  <cp:revision>13</cp:revision>
  <dcterms:created xsi:type="dcterms:W3CDTF">2020-03-02T11:33:06Z</dcterms:created>
  <dcterms:modified xsi:type="dcterms:W3CDTF">2020-03-02T17:13:47Z</dcterms:modified>
</cp:coreProperties>
</file>