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49086" y="1985554"/>
            <a:ext cx="8424917" cy="2065282"/>
          </a:xfrm>
        </p:spPr>
        <p:txBody>
          <a:bodyPr/>
          <a:lstStyle/>
          <a:p>
            <a:pPr algn="ctr"/>
            <a:r>
              <a:rPr lang="it-IT" dirty="0" smtClean="0"/>
              <a:t>I pronomi/aggettivi possessivi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690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73750"/>
              </p:ext>
            </p:extLst>
          </p:nvPr>
        </p:nvGraphicFramePr>
        <p:xfrm>
          <a:off x="1143724" y="1150740"/>
          <a:ext cx="881017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6724">
                  <a:extLst>
                    <a:ext uri="{9D8B030D-6E8A-4147-A177-3AD203B41FA5}">
                      <a16:colId xmlns:a16="http://schemas.microsoft.com/office/drawing/2014/main" val="2514940257"/>
                    </a:ext>
                  </a:extLst>
                </a:gridCol>
                <a:gridCol w="2936724">
                  <a:extLst>
                    <a:ext uri="{9D8B030D-6E8A-4147-A177-3AD203B41FA5}">
                      <a16:colId xmlns:a16="http://schemas.microsoft.com/office/drawing/2014/main" val="1474442749"/>
                    </a:ext>
                  </a:extLst>
                </a:gridCol>
                <a:gridCol w="2936724">
                  <a:extLst>
                    <a:ext uri="{9D8B030D-6E8A-4147-A177-3AD203B41FA5}">
                      <a16:colId xmlns:a16="http://schemas.microsoft.com/office/drawing/2014/main" val="2264448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Singolare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Plurale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797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Prima persona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ἐμός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ἐμή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ἐμόν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ἡμέτερος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ἡμετέρ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α,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ἡμέτερον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12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Seconda persona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σός</a:t>
                      </a:r>
                      <a:r>
                        <a:rPr lang="it-IT" dirty="0" smtClean="0"/>
                        <a:t>, </a:t>
                      </a:r>
                      <a:r>
                        <a:rPr lang="el-GR" dirty="0" smtClean="0"/>
                        <a:t>σή</a:t>
                      </a:r>
                      <a:r>
                        <a:rPr lang="it-IT" dirty="0" smtClean="0"/>
                        <a:t>, </a:t>
                      </a:r>
                      <a:r>
                        <a:rPr lang="el-GR" dirty="0" smtClean="0"/>
                        <a:t>σόν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ὑμέτερος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ὑμετέρ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α, ὑμέτερον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91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Terza persona*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ὅς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ἥ,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ὅν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σφέτερος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σφετέρ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α, σφέτερον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238616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992777" y="546027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*Il pronome di terza persona, sia singolare che plurale, è poco usato. Al suo posto è usato il genitivo del pronome riflessivo corrispondente.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92776" y="4493623"/>
            <a:ext cx="8961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 possessivi si trovano di solito in posizione attributiva (cioè sono preceduti dall’articolo). Es.: </a:t>
            </a:r>
            <a:r>
              <a:rPr lang="it-IT" dirty="0"/>
              <a:t>ὁ </a:t>
            </a:r>
            <a:r>
              <a:rPr lang="it-IT" dirty="0" err="1"/>
              <a:t>ἐμός</a:t>
            </a:r>
            <a:r>
              <a:rPr lang="it-IT" dirty="0"/>
              <a:t> </a:t>
            </a:r>
            <a:r>
              <a:rPr lang="it-IT" dirty="0" smtClean="0"/>
              <a:t>ἵππ</a:t>
            </a:r>
            <a:r>
              <a:rPr lang="it-IT" dirty="0" err="1" smtClean="0"/>
              <a:t>ος</a:t>
            </a:r>
            <a:r>
              <a:rPr lang="it-IT" dirty="0" smtClean="0"/>
              <a:t> </a:t>
            </a:r>
            <a:r>
              <a:rPr lang="it-IT" sz="1600" dirty="0" smtClean="0"/>
              <a:t>oppure</a:t>
            </a:r>
            <a:r>
              <a:rPr lang="it-IT" dirty="0" smtClean="0"/>
              <a:t> ὁ</a:t>
            </a:r>
            <a:r>
              <a:rPr lang="it-IT" dirty="0"/>
              <a:t> </a:t>
            </a:r>
            <a:r>
              <a:rPr lang="it-IT" dirty="0" smtClean="0"/>
              <a:t>ἵππ</a:t>
            </a:r>
            <a:r>
              <a:rPr lang="it-IT" dirty="0" err="1" smtClean="0"/>
              <a:t>ος</a:t>
            </a:r>
            <a:r>
              <a:rPr lang="it-IT" dirty="0"/>
              <a:t> ὁ </a:t>
            </a:r>
            <a:r>
              <a:rPr lang="it-IT" dirty="0" err="1"/>
              <a:t>ἐμός</a:t>
            </a:r>
            <a:r>
              <a:rPr lang="it-IT" dirty="0"/>
              <a:t> </a:t>
            </a:r>
            <a:r>
              <a:rPr lang="it-IT" dirty="0" smtClean="0"/>
              <a:t>= il mio cavallo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58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92330" y="404948"/>
            <a:ext cx="99800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Al posto dell’aggettivo possessivo si può trovare anche il genitivo del pronome personale (in posizione predicativa) o il genitivo del pronome riflessivo (in posizione attributiva). </a:t>
            </a:r>
          </a:p>
          <a:p>
            <a:pPr algn="just"/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Più precisamente: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 il possesso è riferito al soggetto della frase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si usa il genitivo del pronome riflessivo (per la prima e seconda persona si può usare anche il genitivo del pronome personale)</a:t>
            </a:r>
          </a:p>
          <a:p>
            <a:pPr algn="just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Es.: </a:t>
            </a:r>
            <a:r>
              <a:rPr lang="it-IT" dirty="0" err="1"/>
              <a:t>τήν</a:t>
            </a:r>
            <a:r>
              <a:rPr lang="it-IT" dirty="0"/>
              <a:t> </a:t>
            </a:r>
            <a:r>
              <a:rPr lang="it-IT" u="sng" dirty="0" err="1" smtClean="0"/>
              <a:t>ἐμ</a:t>
            </a:r>
            <a:r>
              <a:rPr lang="it-IT" u="sng" dirty="0" smtClean="0"/>
              <a:t>αυτοῦ</a:t>
            </a:r>
            <a:r>
              <a:rPr lang="it-IT" dirty="0" smtClean="0"/>
              <a:t> </a:t>
            </a:r>
            <a:r>
              <a:rPr lang="it-IT" dirty="0"/>
              <a:t>πατρίδα </a:t>
            </a:r>
            <a:r>
              <a:rPr lang="it-IT" dirty="0" smtClean="0"/>
              <a:t>στέργω «Amo la mia patria» (letteralmente «amo la patria di me stesso»)                         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il possesso è riferito al soggetto</a:t>
            </a:r>
          </a:p>
          <a:p>
            <a:pPr algn="just"/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 il possesso non è riferito al soggetto della frase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si usa il genitivo del pronome personale.</a:t>
            </a:r>
          </a:p>
          <a:p>
            <a:pPr algn="just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Es.: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τόν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πατέρα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σου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θαυμάζω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«Ammiro tuo padre» (letteralmente «Ammiro il padre di te»)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nettore 4 3"/>
          <p:cNvCxnSpPr/>
          <p:nvPr/>
        </p:nvCxnSpPr>
        <p:spPr>
          <a:xfrm>
            <a:off x="2207622" y="2338251"/>
            <a:ext cx="1084218" cy="2351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4 5"/>
          <p:cNvCxnSpPr/>
          <p:nvPr/>
        </p:nvCxnSpPr>
        <p:spPr>
          <a:xfrm>
            <a:off x="2749731" y="3435531"/>
            <a:ext cx="842555" cy="4833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592285" y="3918857"/>
            <a:ext cx="3317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 possesso non è riferito al soggetto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96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239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Sfaccettatura</vt:lpstr>
      <vt:lpstr>I pronomi/aggettivi possessivi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pronomi/aggettivi possessivi</dc:title>
  <dc:creator>Cristina</dc:creator>
  <cp:lastModifiedBy>Cristina</cp:lastModifiedBy>
  <cp:revision>5</cp:revision>
  <dcterms:created xsi:type="dcterms:W3CDTF">2020-03-04T17:31:29Z</dcterms:created>
  <dcterms:modified xsi:type="dcterms:W3CDTF">2020-03-05T07:53:08Z</dcterms:modified>
</cp:coreProperties>
</file>