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26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27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58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02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4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795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643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8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4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02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86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6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56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27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51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55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4C3357-7DF6-4B12-A545-844BB6E09011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67A4A6-B223-47DB-8970-9033DD94B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54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Il </a:t>
            </a:r>
            <a:r>
              <a:rPr lang="it-IT" sz="4000" dirty="0" smtClean="0">
                <a:solidFill>
                  <a:srgbClr val="00FF00"/>
                </a:solidFill>
              </a:rPr>
              <a:t>complemento di qualità</a:t>
            </a:r>
            <a:endParaRPr lang="it-IT" sz="4000" dirty="0">
              <a:solidFill>
                <a:srgbClr val="00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455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88274" y="992778"/>
            <a:ext cx="10345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 latino il </a:t>
            </a:r>
            <a:r>
              <a:rPr lang="it-IT" sz="2000" b="1" dirty="0" smtClean="0"/>
              <a:t>complemento di qualità </a:t>
            </a:r>
            <a:r>
              <a:rPr lang="it-IT" sz="2000" dirty="0" smtClean="0"/>
              <a:t>si esprime in caso:</a:t>
            </a:r>
          </a:p>
          <a:p>
            <a:endParaRPr lang="it-IT" sz="2000" dirty="0"/>
          </a:p>
          <a:p>
            <a:pPr marL="285750" indent="-285750" algn="just">
              <a:buFontTx/>
              <a:buChar char="-"/>
            </a:pPr>
            <a:r>
              <a:rPr lang="it-IT" sz="2000" b="1" dirty="0" smtClean="0">
                <a:solidFill>
                  <a:srgbClr val="00CCFF"/>
                </a:solidFill>
              </a:rPr>
              <a:t>Genitivo</a:t>
            </a:r>
            <a:r>
              <a:rPr lang="it-IT" sz="2000" dirty="0" smtClean="0"/>
              <a:t> per indicare </a:t>
            </a:r>
            <a:r>
              <a:rPr lang="it-IT" sz="2000" u="sng" dirty="0" smtClean="0"/>
              <a:t>qualità o doti morali e dell’animo permanenti</a:t>
            </a:r>
            <a:r>
              <a:rPr lang="it-IT" sz="2000" dirty="0" smtClean="0"/>
              <a:t> (es.: </a:t>
            </a:r>
            <a:r>
              <a:rPr lang="it-IT" sz="2000" i="1" dirty="0" err="1" smtClean="0"/>
              <a:t>Vir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eximiae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virtutis</a:t>
            </a:r>
            <a:r>
              <a:rPr lang="it-IT" sz="2000" dirty="0" smtClean="0"/>
              <a:t>, Un uomo di straordinaria virtù) e </a:t>
            </a:r>
            <a:r>
              <a:rPr lang="it-IT" sz="2000" u="sng" dirty="0" smtClean="0"/>
              <a:t>le determinazioni di età, peso, misura</a:t>
            </a:r>
            <a:r>
              <a:rPr lang="it-IT" sz="2000" dirty="0" smtClean="0"/>
              <a:t> (es.: </a:t>
            </a:r>
            <a:r>
              <a:rPr lang="it-IT" sz="2000" i="1" dirty="0" err="1" smtClean="0"/>
              <a:t>Puer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paucorum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annorum</a:t>
            </a:r>
            <a:r>
              <a:rPr lang="it-IT" sz="2000" dirty="0" smtClean="0"/>
              <a:t>, Un fanciullo di pochi anni);</a:t>
            </a:r>
          </a:p>
          <a:p>
            <a:pPr marL="285750" indent="-285750" algn="just">
              <a:buFontTx/>
              <a:buChar char="-"/>
            </a:pPr>
            <a:endParaRPr lang="it-IT" sz="2000" dirty="0"/>
          </a:p>
          <a:p>
            <a:pPr marL="285750" indent="-285750" algn="just">
              <a:buFontTx/>
              <a:buChar char="-"/>
            </a:pPr>
            <a:r>
              <a:rPr lang="it-IT" sz="2000" b="1" dirty="0" smtClean="0">
                <a:solidFill>
                  <a:srgbClr val="FFC000"/>
                </a:solidFill>
              </a:rPr>
              <a:t>Ablativo semplice </a:t>
            </a:r>
            <a:r>
              <a:rPr lang="it-IT" sz="2000" dirty="0" smtClean="0"/>
              <a:t>per indicare </a:t>
            </a:r>
            <a:r>
              <a:rPr lang="it-IT" sz="2000" u="sng" dirty="0" smtClean="0"/>
              <a:t>qualità fisiche</a:t>
            </a:r>
            <a:r>
              <a:rPr lang="it-IT" sz="2000" dirty="0" smtClean="0"/>
              <a:t> (es.: </a:t>
            </a:r>
            <a:r>
              <a:rPr lang="it-IT" sz="2000" i="1" dirty="0" err="1" smtClean="0"/>
              <a:t>Senex</a:t>
            </a:r>
            <a:r>
              <a:rPr lang="it-IT" sz="2000" i="1" dirty="0" smtClean="0"/>
              <a:t> adunco naso</a:t>
            </a:r>
            <a:r>
              <a:rPr lang="it-IT" sz="2000" dirty="0" smtClean="0"/>
              <a:t>, Un anziano dal naso adunco) o </a:t>
            </a:r>
            <a:r>
              <a:rPr lang="it-IT" sz="2000" u="sng" dirty="0" smtClean="0"/>
              <a:t>qualità morali transitorie, momentanee</a:t>
            </a:r>
            <a:r>
              <a:rPr lang="it-IT" sz="2000" dirty="0" smtClean="0"/>
              <a:t> (es.: </a:t>
            </a:r>
            <a:r>
              <a:rPr lang="it-IT" sz="2000" i="1" dirty="0" smtClean="0"/>
              <a:t>Tranquillo animo esse</a:t>
            </a:r>
            <a:r>
              <a:rPr lang="it-IT" sz="2000" dirty="0" smtClean="0"/>
              <a:t>, Essere di buon animo)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7272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31521" y="966652"/>
            <a:ext cx="10633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N. B. Attenzione</a:t>
            </a:r>
          </a:p>
          <a:p>
            <a:endParaRPr lang="it-IT" sz="2000" b="1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Raramente </a:t>
            </a:r>
            <a:r>
              <a:rPr lang="it-IT" sz="2000" b="1" dirty="0" smtClean="0"/>
              <a:t>complemento di qualità </a:t>
            </a:r>
            <a:r>
              <a:rPr lang="it-IT" sz="2000" dirty="0" smtClean="0"/>
              <a:t>può essere espresso in </a:t>
            </a:r>
            <a:r>
              <a:rPr lang="it-IT" sz="2000" b="1" dirty="0" smtClean="0">
                <a:solidFill>
                  <a:srgbClr val="FFC000"/>
                </a:solidFill>
              </a:rPr>
              <a:t>Ablativo semplice </a:t>
            </a:r>
            <a:r>
              <a:rPr lang="it-IT" sz="2000" dirty="0" smtClean="0"/>
              <a:t>(anziché in </a:t>
            </a:r>
            <a:r>
              <a:rPr lang="it-IT" sz="2000" b="1" dirty="0" smtClean="0">
                <a:solidFill>
                  <a:srgbClr val="00CCFF"/>
                </a:solidFill>
              </a:rPr>
              <a:t>Genitivo</a:t>
            </a:r>
            <a:r>
              <a:rPr lang="it-IT" sz="2000" dirty="0" smtClean="0"/>
              <a:t>) anche per indicare qualità morali permanenti e determinazioni di età, peso e misura;</a:t>
            </a:r>
          </a:p>
          <a:p>
            <a:pPr marL="285750" indent="-285750">
              <a:buFontTx/>
              <a:buChar char="-"/>
            </a:pPr>
            <a:endParaRPr lang="it-IT" sz="2000" dirty="0"/>
          </a:p>
          <a:p>
            <a:r>
              <a:rPr lang="it-IT" sz="2000" dirty="0" smtClean="0"/>
              <a:t>-   In latino è sempre accompagnato da un </a:t>
            </a:r>
            <a:r>
              <a:rPr lang="it-IT" sz="2000" u="sng" dirty="0" smtClean="0"/>
              <a:t>aggettivo qualificativo.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89759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143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Organico</vt:lpstr>
      <vt:lpstr>Il complemento di qualità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complemento di qualità</dc:title>
  <dc:creator>Antonio Parente</dc:creator>
  <cp:lastModifiedBy>Antonio Parente</cp:lastModifiedBy>
  <cp:revision>3</cp:revision>
  <dcterms:created xsi:type="dcterms:W3CDTF">2020-03-01T17:11:55Z</dcterms:created>
  <dcterms:modified xsi:type="dcterms:W3CDTF">2020-03-01T17:28:15Z</dcterms:modified>
</cp:coreProperties>
</file>