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900"/>
    <a:srgbClr val="FF6600"/>
    <a:srgbClr val="CC99FF"/>
    <a:srgbClr val="99CC00"/>
    <a:srgbClr val="CC0066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5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09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1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4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77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8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0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1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2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51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5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5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3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46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7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4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03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C89DB-DA2F-471B-9C17-EC2A048FFD88}" type="datetimeFigureOut">
              <a:rPr lang="it-IT" smtClean="0"/>
              <a:t>01/03/2020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62D13-997E-4103-88EC-B4826B6B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92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La III Declinazione</a:t>
            </a: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Sostantivi del </a:t>
            </a:r>
            <a:r>
              <a:rPr lang="it-IT" b="1" dirty="0" smtClean="0">
                <a:solidFill>
                  <a:srgbClr val="3366CC"/>
                </a:solidFill>
              </a:rPr>
              <a:t>terzo gruppo</a:t>
            </a:r>
            <a:endParaRPr lang="it-IT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1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7829" y="770709"/>
            <a:ext cx="10829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</a:t>
            </a:r>
            <a:r>
              <a:rPr lang="it-IT" sz="2000" b="1" dirty="0" smtClean="0">
                <a:solidFill>
                  <a:srgbClr val="3366CC"/>
                </a:solidFill>
              </a:rPr>
              <a:t>terzo gruppo </a:t>
            </a:r>
            <a:r>
              <a:rPr lang="it-IT" sz="2000" dirty="0" smtClean="0"/>
              <a:t>della III declinazione comprende sostantivi di </a:t>
            </a:r>
            <a:r>
              <a:rPr lang="it-IT" sz="2000" b="1" dirty="0" smtClean="0">
                <a:solidFill>
                  <a:srgbClr val="7030A0"/>
                </a:solidFill>
              </a:rPr>
              <a:t>genere neutro</a:t>
            </a:r>
            <a:r>
              <a:rPr lang="it-IT" sz="2000" dirty="0" smtClean="0"/>
              <a:t>, che al nominativo singolare escono in:</a:t>
            </a:r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FF3300"/>
                </a:solidFill>
              </a:rPr>
              <a:t>-e</a:t>
            </a:r>
            <a:r>
              <a:rPr lang="it-IT" sz="2000" dirty="0" smtClean="0">
                <a:solidFill>
                  <a:srgbClr val="FF3300"/>
                </a:solidFill>
              </a:rPr>
              <a:t> </a:t>
            </a:r>
            <a:r>
              <a:rPr lang="it-IT" sz="2000" dirty="0" smtClean="0"/>
              <a:t>(</a:t>
            </a:r>
            <a:r>
              <a:rPr lang="it-IT" sz="2000" i="1" dirty="0" smtClean="0"/>
              <a:t>mar</a:t>
            </a:r>
            <a:r>
              <a:rPr lang="it-IT" sz="2000" i="1" dirty="0" smtClean="0">
                <a:solidFill>
                  <a:srgbClr val="FF3300"/>
                </a:solidFill>
              </a:rPr>
              <a:t>e</a:t>
            </a:r>
            <a:r>
              <a:rPr lang="it-IT" sz="2000" dirty="0" smtClean="0"/>
              <a:t>, </a:t>
            </a:r>
            <a:r>
              <a:rPr lang="it-IT" sz="2000" i="1" dirty="0" err="1" smtClean="0"/>
              <a:t>maris</a:t>
            </a:r>
            <a:r>
              <a:rPr lang="it-IT" sz="2000" dirty="0" smtClean="0"/>
              <a:t>, il mare)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CC0066"/>
                </a:solidFill>
              </a:rPr>
              <a:t>-al </a:t>
            </a:r>
            <a:r>
              <a:rPr lang="it-IT" sz="2000" dirty="0" smtClean="0"/>
              <a:t>(</a:t>
            </a:r>
            <a:r>
              <a:rPr lang="it-IT" sz="2000" i="1" dirty="0" err="1" smtClean="0"/>
              <a:t>anim</a:t>
            </a:r>
            <a:r>
              <a:rPr lang="it-IT" sz="2000" i="1" dirty="0" err="1" smtClean="0">
                <a:solidFill>
                  <a:srgbClr val="CC0066"/>
                </a:solidFill>
              </a:rPr>
              <a:t>al</a:t>
            </a:r>
            <a:r>
              <a:rPr lang="it-IT" sz="2000" dirty="0" smtClean="0"/>
              <a:t>, </a:t>
            </a:r>
            <a:r>
              <a:rPr lang="it-IT" sz="2000" i="1" dirty="0" err="1" smtClean="0"/>
              <a:t>animalis</a:t>
            </a:r>
            <a:r>
              <a:rPr lang="it-IT" sz="2000" dirty="0" smtClean="0"/>
              <a:t>, l’animale)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99CC00"/>
                </a:solidFill>
              </a:rPr>
              <a:t>-</a:t>
            </a:r>
            <a:r>
              <a:rPr lang="it-IT" sz="2000" b="1" dirty="0" err="1" smtClean="0">
                <a:solidFill>
                  <a:srgbClr val="99CC00"/>
                </a:solidFill>
              </a:rPr>
              <a:t>ar</a:t>
            </a:r>
            <a:r>
              <a:rPr lang="it-IT" sz="2000" b="1" dirty="0" smtClean="0">
                <a:solidFill>
                  <a:srgbClr val="99CC00"/>
                </a:solidFill>
              </a:rPr>
              <a:t> </a:t>
            </a:r>
            <a:r>
              <a:rPr lang="it-IT" sz="2000" dirty="0" smtClean="0"/>
              <a:t>(</a:t>
            </a:r>
            <a:r>
              <a:rPr lang="it-IT" sz="2000" i="1" dirty="0" smtClean="0"/>
              <a:t>calc</a:t>
            </a:r>
            <a:r>
              <a:rPr lang="it-IT" sz="2000" i="1" dirty="0" smtClean="0">
                <a:solidFill>
                  <a:srgbClr val="99CC00"/>
                </a:solidFill>
              </a:rPr>
              <a:t>ar</a:t>
            </a:r>
            <a:r>
              <a:rPr lang="it-IT" sz="2000" dirty="0" smtClean="0"/>
              <a:t>, </a:t>
            </a:r>
            <a:r>
              <a:rPr lang="it-IT" sz="2000" i="1" dirty="0" err="1" smtClean="0"/>
              <a:t>calcaris</a:t>
            </a:r>
            <a:r>
              <a:rPr lang="it-IT" sz="2000" dirty="0" smtClean="0"/>
              <a:t>, il calcare)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7173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8640" y="796834"/>
            <a:ext cx="11116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 sostantivi del </a:t>
            </a:r>
            <a:r>
              <a:rPr lang="it-IT" sz="2000" b="1" dirty="0" smtClean="0">
                <a:solidFill>
                  <a:srgbClr val="3366CC"/>
                </a:solidFill>
              </a:rPr>
              <a:t>terzo gruppo </a:t>
            </a:r>
            <a:r>
              <a:rPr lang="it-IT" sz="2000" dirty="0" smtClean="0"/>
              <a:t>presentano le seguenti uscite caratteristiche:</a:t>
            </a:r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CC99FF"/>
                </a:solidFill>
              </a:rPr>
              <a:t>Ablativo singolare </a:t>
            </a:r>
            <a:r>
              <a:rPr lang="it-IT" sz="2000" dirty="0" smtClean="0"/>
              <a:t>in </a:t>
            </a:r>
            <a:r>
              <a:rPr lang="it-IT" sz="2000" b="1" dirty="0" smtClean="0"/>
              <a:t>–i</a:t>
            </a:r>
            <a:r>
              <a:rPr lang="it-IT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FF6600"/>
                </a:solidFill>
              </a:rPr>
              <a:t>Genitivo plurale </a:t>
            </a:r>
            <a:r>
              <a:rPr lang="it-IT" sz="2000" dirty="0" smtClean="0"/>
              <a:t>in </a:t>
            </a:r>
            <a:r>
              <a:rPr lang="it-IT" sz="2000" b="1" dirty="0" smtClean="0"/>
              <a:t>–</a:t>
            </a:r>
            <a:r>
              <a:rPr lang="it-IT" sz="2000" b="1" dirty="0" err="1" smtClean="0"/>
              <a:t>ium</a:t>
            </a:r>
            <a:r>
              <a:rPr lang="it-IT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009900"/>
                </a:solidFill>
              </a:rPr>
              <a:t>Casi diretti </a:t>
            </a:r>
            <a:r>
              <a:rPr lang="it-IT" sz="2000" dirty="0" smtClean="0"/>
              <a:t>(Nominativo, Accusativo, Vocativo) del </a:t>
            </a:r>
            <a:r>
              <a:rPr lang="it-IT" sz="2000" b="1" dirty="0" smtClean="0">
                <a:solidFill>
                  <a:srgbClr val="009900"/>
                </a:solidFill>
              </a:rPr>
              <a:t>neutro plurale </a:t>
            </a:r>
            <a:r>
              <a:rPr lang="it-IT" sz="2000" dirty="0" smtClean="0"/>
              <a:t>in </a:t>
            </a:r>
            <a:r>
              <a:rPr lang="it-IT" sz="2000" b="1" dirty="0" smtClean="0"/>
              <a:t>–</a:t>
            </a:r>
            <a:r>
              <a:rPr lang="it-IT" sz="2000" b="1" dirty="0" err="1" smtClean="0"/>
              <a:t>ia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792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95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Garamond</vt:lpstr>
      <vt:lpstr>Wingdings</vt:lpstr>
      <vt:lpstr>Organico</vt:lpstr>
      <vt:lpstr>La III Declinazione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III Declinazione</dc:title>
  <dc:creator>Antonio Parente</dc:creator>
  <cp:lastModifiedBy>Antonio Parente</cp:lastModifiedBy>
  <cp:revision>2</cp:revision>
  <dcterms:created xsi:type="dcterms:W3CDTF">2020-03-01T17:37:54Z</dcterms:created>
  <dcterms:modified xsi:type="dcterms:W3CDTF">2020-03-01T17:47:04Z</dcterms:modified>
</cp:coreProperties>
</file>