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Ripassiamo l’aoristo primo sigmatico!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4499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5000">
        <p:circle/>
      </p:transition>
    </mc:Choice>
    <mc:Fallback>
      <p:transition advClick="0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36023" y="849085"/>
            <a:ext cx="95881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Aoristo I debole (o sigmatico)</a:t>
            </a:r>
          </a:p>
          <a:p>
            <a:pPr algn="ctr"/>
            <a:endParaRPr lang="it-IT" dirty="0"/>
          </a:p>
          <a:p>
            <a:pPr algn="ctr"/>
            <a:endParaRPr lang="it-IT" dirty="0" smtClean="0">
              <a:solidFill>
                <a:srgbClr val="FF0000"/>
              </a:solidFill>
            </a:endParaRPr>
          </a:p>
          <a:p>
            <a:pPr algn="ctr"/>
            <a:endParaRPr lang="it-IT" dirty="0">
              <a:solidFill>
                <a:srgbClr val="FF0000"/>
              </a:solidFill>
            </a:endParaRPr>
          </a:p>
          <a:p>
            <a:pPr algn="ctr"/>
            <a:r>
              <a:rPr lang="it-IT" sz="2000" dirty="0" smtClean="0">
                <a:solidFill>
                  <a:srgbClr val="FF0000"/>
                </a:solidFill>
              </a:rPr>
              <a:t>FORMAZIONE</a:t>
            </a:r>
          </a:p>
          <a:p>
            <a:pPr algn="ctr"/>
            <a:endParaRPr lang="it-IT" dirty="0" smtClean="0">
              <a:solidFill>
                <a:srgbClr val="FF0000"/>
              </a:solidFill>
            </a:endParaRPr>
          </a:p>
          <a:p>
            <a:pPr algn="ctr"/>
            <a:endParaRPr lang="it-IT" dirty="0">
              <a:solidFill>
                <a:srgbClr val="FF0000"/>
              </a:solidFill>
            </a:endParaRPr>
          </a:p>
          <a:p>
            <a:pPr algn="ctr"/>
            <a:endParaRPr lang="it-IT" dirty="0" smtClean="0">
              <a:solidFill>
                <a:srgbClr val="FF0000"/>
              </a:solidFill>
            </a:endParaRPr>
          </a:p>
          <a:p>
            <a:pPr algn="ctr"/>
            <a:r>
              <a:rPr lang="it-IT" dirty="0"/>
              <a:t> </a:t>
            </a:r>
            <a:r>
              <a:rPr lang="it-IT" sz="2000" u="sng" dirty="0" smtClean="0">
                <a:solidFill>
                  <a:schemeClr val="accent1"/>
                </a:solidFill>
              </a:rPr>
              <a:t>Aumento (</a:t>
            </a:r>
            <a:r>
              <a:rPr lang="el-GR" sz="2800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ἐ</a:t>
            </a:r>
            <a:r>
              <a:rPr lang="it-IT" sz="2400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+ TV+ suffisso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σα</a:t>
            </a: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+ desinenze secondarie</a:t>
            </a:r>
            <a:endParaRPr lang="it-IT" sz="2400" dirty="0"/>
          </a:p>
        </p:txBody>
      </p:sp>
      <p:cxnSp>
        <p:nvCxnSpPr>
          <p:cNvPr id="4" name="Connettore 2 3"/>
          <p:cNvCxnSpPr/>
          <p:nvPr/>
        </p:nvCxnSpPr>
        <p:spPr>
          <a:xfrm>
            <a:off x="3030583" y="3772962"/>
            <a:ext cx="13063" cy="584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1058092" y="4357781"/>
            <a:ext cx="4362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1"/>
                </a:solidFill>
              </a:rPr>
              <a:t>L’aumento va inserito solo al modo indicativo, perché solo all’indicativo l’aoristo indica un’azione collocata nel passato</a:t>
            </a:r>
            <a:endParaRPr lang="it-IT" dirty="0">
              <a:solidFill>
                <a:schemeClr val="accent1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 flipV="1">
            <a:off x="7942217" y="418011"/>
            <a:ext cx="927463" cy="613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7942217" y="1227908"/>
            <a:ext cx="10580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7942217" y="1489166"/>
            <a:ext cx="770709" cy="587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8869680" y="326571"/>
            <a:ext cx="2952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Verbi con il TV in vocale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9000309" y="904742"/>
            <a:ext cx="2899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Verbi con il TV in dittongo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8869680" y="1759912"/>
            <a:ext cx="3030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Verbi con il TV in consonante occlusiva (gutturale, labiale e dentale)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7316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5000">
        <p14:reveal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73383" y="822960"/>
            <a:ext cx="7498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Verbi con il TV in vocale breve</a:t>
            </a:r>
            <a:endParaRPr lang="it-IT" sz="2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00891" y="1672046"/>
            <a:ext cx="98363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 smtClean="0"/>
              <a:t>Allungano la vocale finale del tema prima del suffisso –</a:t>
            </a:r>
            <a:r>
              <a:rPr lang="el-GR" u="sng" dirty="0" smtClean="0"/>
              <a:t>σα</a:t>
            </a:r>
            <a:endParaRPr lang="it-IT" u="sng" dirty="0" smtClean="0"/>
          </a:p>
          <a:p>
            <a:endParaRPr lang="it-IT" u="sng" dirty="0"/>
          </a:p>
          <a:p>
            <a:r>
              <a:rPr lang="it-IT" dirty="0" smtClean="0"/>
              <a:t>L’allungamento avviene secondo le seguenti modalità: </a:t>
            </a:r>
          </a:p>
          <a:p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ᾰ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puro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ᾱ</a:t>
            </a:r>
          </a:p>
          <a:p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ᾰ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impuro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η</a:t>
            </a:r>
          </a:p>
          <a:p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ε                     η</a:t>
            </a:r>
          </a:p>
          <a:p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ῐ                       ῑ</a:t>
            </a:r>
          </a:p>
          <a:p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ο                     ω</a:t>
            </a:r>
          </a:p>
          <a:p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ῠ                      ῡ</a:t>
            </a:r>
            <a:endParaRPr lang="el-GR" dirty="0" smtClean="0"/>
          </a:p>
        </p:txBody>
      </p:sp>
      <p:cxnSp>
        <p:nvCxnSpPr>
          <p:cNvPr id="5" name="Connettore 2 4"/>
          <p:cNvCxnSpPr/>
          <p:nvPr/>
        </p:nvCxnSpPr>
        <p:spPr>
          <a:xfrm>
            <a:off x="1436914" y="2704011"/>
            <a:ext cx="9013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1672046" y="3004457"/>
            <a:ext cx="6139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979714" y="3252651"/>
            <a:ext cx="8490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992777" y="3526971"/>
            <a:ext cx="8882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979714" y="3814354"/>
            <a:ext cx="8490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992777" y="4062549"/>
            <a:ext cx="8882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600890" y="4545874"/>
            <a:ext cx="114953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PARTICOLARITÀ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rgbClr val="FF0000"/>
                </a:solidFill>
              </a:rPr>
              <a:t>Χράω </a:t>
            </a:r>
            <a:r>
              <a:rPr lang="it-IT" dirty="0" smtClean="0"/>
              <a:t>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χράομαι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pur avendo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ᾰ</a:t>
            </a:r>
            <a:r>
              <a:rPr lang="it-IT" dirty="0" smtClean="0"/>
              <a:t> puro allungano in </a:t>
            </a:r>
            <a:r>
              <a:rPr lang="el-GR" dirty="0" smtClean="0"/>
              <a:t>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Alcuni verbi non allungano la vocale finale del TV.  Ricorda i verbi  </a:t>
            </a:r>
            <a:r>
              <a:rPr lang="el-GR" dirty="0" smtClean="0"/>
              <a:t>α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ἰδέομαι, γελάω, τελέω, καλέω, σβέννυμι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. L’aoristo è rispettivamente: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ᾐδ</a:t>
            </a:r>
            <a:r>
              <a:rPr lang="el-GR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σάμην, ἐγ</a:t>
            </a:r>
            <a:r>
              <a:rPr lang="el-GR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λασα, ἐτ</a:t>
            </a:r>
            <a:r>
              <a:rPr lang="el-GR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λεσα, ἐκάλ</a:t>
            </a:r>
            <a:r>
              <a:rPr lang="el-GR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σα, ἒσβ</a:t>
            </a:r>
            <a:r>
              <a:rPr lang="el-GR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σα</a:t>
            </a: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(Come avrai notato, le vocali evidenziate non hanno subito alcun allungamento!)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45041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20000">
        <p15:prstTrans prst="peelOff"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93223" y="783771"/>
            <a:ext cx="10463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Verbi con il TV in dittongo</a:t>
            </a:r>
          </a:p>
          <a:p>
            <a:pPr algn="ctr"/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 smtClean="0"/>
              <a:t>Il dittongo prima del suffisso -</a:t>
            </a:r>
            <a:r>
              <a:rPr lang="el-GR" u="sng" dirty="0" smtClean="0"/>
              <a:t>σα</a:t>
            </a:r>
            <a:r>
              <a:rPr lang="it-IT" u="sng" dirty="0" smtClean="0"/>
              <a:t> non subisce alcun cambiamento</a:t>
            </a:r>
          </a:p>
          <a:p>
            <a:r>
              <a:rPr lang="it-IT" dirty="0" smtClean="0"/>
              <a:t>Es.: </a:t>
            </a:r>
            <a:r>
              <a:rPr lang="el-GR" dirty="0" smtClean="0"/>
              <a:t>παιδεύω </a:t>
            </a:r>
            <a:r>
              <a:rPr lang="it-IT" dirty="0" smtClean="0"/>
              <a:t> TV </a:t>
            </a:r>
            <a:r>
              <a:rPr lang="el-GR" dirty="0" smtClean="0"/>
              <a:t>παιδευ</a:t>
            </a:r>
            <a:r>
              <a:rPr lang="it-IT" dirty="0" smtClean="0"/>
              <a:t>- </a:t>
            </a:r>
            <a:r>
              <a:rPr lang="el-GR" dirty="0" smtClean="0"/>
              <a:t> </a:t>
            </a:r>
            <a:r>
              <a:rPr lang="it-IT" dirty="0" smtClean="0"/>
              <a:t>Aoristo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ἐπαίδ</a:t>
            </a:r>
            <a:r>
              <a:rPr lang="el-GR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ευ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σα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79268" y="2698986"/>
            <a:ext cx="99538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 smtClean="0"/>
              <a:t>Nei verbi </a:t>
            </a:r>
            <a:r>
              <a:rPr lang="el-GR" u="sng" dirty="0" smtClean="0"/>
              <a:t>πνέω, χέω, πλέω, θέω, νέω, </a:t>
            </a:r>
            <a:r>
              <a:rPr lang="el-G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ῥ</a:t>
            </a:r>
            <a:r>
              <a:rPr lang="el-GR" u="sng" dirty="0" smtClean="0"/>
              <a:t>έω, καίω, κλαίω</a:t>
            </a:r>
            <a:r>
              <a:rPr lang="it-IT" u="sng" dirty="0" smtClean="0"/>
              <a:t> il digamma del TV si vocalizza in -</a:t>
            </a:r>
            <a:r>
              <a:rPr lang="el-GR" u="sng" dirty="0" smtClean="0"/>
              <a:t>υ</a:t>
            </a:r>
            <a:r>
              <a:rPr lang="it-IT" u="sng" dirty="0" smtClean="0"/>
              <a:t> prima del suffisso </a:t>
            </a:r>
            <a:r>
              <a:rPr lang="it-IT" u="sng" dirty="0"/>
              <a:t>-</a:t>
            </a:r>
            <a:r>
              <a:rPr lang="el-GR" u="sng" dirty="0"/>
              <a:t>σα</a:t>
            </a:r>
            <a:r>
              <a:rPr lang="it-IT" u="sng" dirty="0" smtClean="0"/>
              <a:t> </a:t>
            </a:r>
          </a:p>
          <a:p>
            <a:r>
              <a:rPr lang="it-IT" dirty="0" smtClean="0"/>
              <a:t>Es.: </a:t>
            </a:r>
            <a:r>
              <a:rPr lang="el-GR" dirty="0" smtClean="0"/>
              <a:t>πνέω</a:t>
            </a:r>
            <a:r>
              <a:rPr lang="it-IT" dirty="0" smtClean="0"/>
              <a:t>  TV </a:t>
            </a:r>
            <a:r>
              <a:rPr lang="el-GR" dirty="0" smtClean="0"/>
              <a:t>πνέ</a:t>
            </a:r>
            <a:r>
              <a:rPr lang="el-GR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Ϝ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Aoristo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ἒπνε</a:t>
            </a:r>
            <a:r>
              <a:rPr lang="el-GR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σα</a:t>
            </a: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 smtClean="0"/>
          </a:p>
          <a:p>
            <a:r>
              <a:rPr lang="it-IT" dirty="0" smtClean="0"/>
              <a:t>       </a:t>
            </a:r>
            <a:r>
              <a:rPr lang="el-GR" dirty="0" smtClean="0"/>
              <a:t>καίω</a:t>
            </a:r>
            <a:r>
              <a:rPr lang="it-IT" dirty="0" smtClean="0"/>
              <a:t>  TV </a:t>
            </a:r>
            <a:r>
              <a:rPr lang="el-GR" dirty="0" smtClean="0"/>
              <a:t>κα</a:t>
            </a:r>
            <a:r>
              <a:rPr lang="el-GR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Ϝ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-  Aoristo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ἒ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κα</a:t>
            </a:r>
            <a:r>
              <a:rPr lang="el-GR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σα</a:t>
            </a:r>
            <a:endParaRPr lang="it-IT" dirty="0"/>
          </a:p>
        </p:txBody>
      </p:sp>
      <p:cxnSp>
        <p:nvCxnSpPr>
          <p:cNvPr id="5" name="Connettore 4 4"/>
          <p:cNvCxnSpPr/>
          <p:nvPr/>
        </p:nvCxnSpPr>
        <p:spPr>
          <a:xfrm>
            <a:off x="5381897" y="1867989"/>
            <a:ext cx="339634" cy="30044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5878286" y="2168433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accent1"/>
                </a:solidFill>
              </a:rPr>
              <a:t>Il dittongo è rimasto invariato!</a:t>
            </a:r>
            <a:endParaRPr lang="it-IT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43398"/>
      </p:ext>
    </p:extLst>
  </p:cSld>
  <p:clrMapOvr>
    <a:masterClrMapping/>
  </p:clrMapOvr>
  <p:transition spd="slow" advClick="0" advTm="20000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77440" y="483326"/>
            <a:ext cx="667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Verbi con il TV in consonante occlusiva</a:t>
            </a:r>
          </a:p>
          <a:p>
            <a:pPr algn="ctr"/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57200" y="1397726"/>
            <a:ext cx="4467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Verbi con il TV in gutturale (</a:t>
            </a:r>
            <a:r>
              <a:rPr lang="el-GR" dirty="0" smtClean="0"/>
              <a:t>κ,γ,χ</a:t>
            </a:r>
            <a:r>
              <a:rPr lang="it-IT" dirty="0" smtClean="0"/>
              <a:t>)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4441371" y="1567543"/>
            <a:ext cx="11103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5786846" y="1397726"/>
            <a:ext cx="4911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gutturale incontrandosi con il suffisso –</a:t>
            </a:r>
            <a:r>
              <a:rPr lang="el-GR" dirty="0" smtClean="0"/>
              <a:t>σα</a:t>
            </a:r>
            <a:r>
              <a:rPr lang="it-IT" dirty="0" smtClean="0"/>
              <a:t> si trasforma in </a:t>
            </a:r>
            <a:r>
              <a:rPr lang="el-GR" dirty="0"/>
              <a:t>ξ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53143" y="2468880"/>
            <a:ext cx="4545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Verbi con il TV in </a:t>
            </a:r>
            <a:r>
              <a:rPr lang="it-IT" dirty="0" smtClean="0"/>
              <a:t>labiale (</a:t>
            </a:r>
            <a:r>
              <a:rPr lang="el-GR" dirty="0" smtClean="0"/>
              <a:t>π,β,φ</a:t>
            </a:r>
            <a:r>
              <a:rPr lang="it-IT" dirty="0" smtClean="0"/>
              <a:t>)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4441371" y="2677886"/>
            <a:ext cx="1110343" cy="1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5747656" y="2468880"/>
            <a:ext cx="5656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</a:t>
            </a:r>
            <a:r>
              <a:rPr lang="it-IT" dirty="0" smtClean="0"/>
              <a:t>labiale incontrandosi </a:t>
            </a:r>
            <a:r>
              <a:rPr lang="it-IT" dirty="0"/>
              <a:t>con il suffisso –</a:t>
            </a:r>
            <a:r>
              <a:rPr lang="el-GR" dirty="0"/>
              <a:t>σα</a:t>
            </a:r>
            <a:r>
              <a:rPr lang="it-IT" dirty="0"/>
              <a:t> si trasforma in </a:t>
            </a:r>
            <a:r>
              <a:rPr lang="el-GR" dirty="0" smtClean="0"/>
              <a:t>ψ</a:t>
            </a:r>
            <a:endParaRPr lang="it-IT" dirty="0"/>
          </a:p>
          <a:p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66206" y="3735977"/>
            <a:ext cx="4532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Verbi con il TV </a:t>
            </a:r>
            <a:r>
              <a:rPr lang="it-IT" dirty="0" smtClean="0"/>
              <a:t>in dentale (</a:t>
            </a:r>
            <a:r>
              <a:rPr lang="el-GR" dirty="0" smtClean="0"/>
              <a:t>τ,δ,θ</a:t>
            </a:r>
            <a:r>
              <a:rPr lang="it-IT" dirty="0" smtClean="0"/>
              <a:t>) 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cxnSp>
        <p:nvCxnSpPr>
          <p:cNvPr id="14" name="Connettore 2 13"/>
          <p:cNvCxnSpPr/>
          <p:nvPr/>
        </p:nvCxnSpPr>
        <p:spPr>
          <a:xfrm>
            <a:off x="4624251" y="3997234"/>
            <a:ext cx="927463" cy="1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5786846" y="3735977"/>
            <a:ext cx="5146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</a:t>
            </a:r>
            <a:r>
              <a:rPr lang="it-IT" dirty="0" smtClean="0"/>
              <a:t>dentale </a:t>
            </a:r>
            <a:r>
              <a:rPr lang="it-IT" dirty="0"/>
              <a:t>incontrandosi con il suffisso –</a:t>
            </a:r>
            <a:r>
              <a:rPr lang="el-GR" i="1" dirty="0" smtClean="0"/>
              <a:t>σα</a:t>
            </a:r>
            <a:r>
              <a:rPr lang="it-IT" i="1" dirty="0" smtClean="0"/>
              <a:t> </a:t>
            </a:r>
            <a:r>
              <a:rPr lang="it-IT" dirty="0" smtClean="0"/>
              <a:t>cade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83770" y="4624251"/>
            <a:ext cx="110119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I gruppi –</a:t>
            </a:r>
            <a:r>
              <a:rPr lang="el-GR" dirty="0" smtClean="0"/>
              <a:t>ντ</a:t>
            </a:r>
            <a:r>
              <a:rPr lang="it-IT" dirty="0" smtClean="0"/>
              <a:t>-</a:t>
            </a:r>
            <a:r>
              <a:rPr lang="el-GR" dirty="0" smtClean="0"/>
              <a:t>,</a:t>
            </a:r>
            <a:r>
              <a:rPr lang="it-IT" dirty="0" smtClean="0"/>
              <a:t>-</a:t>
            </a:r>
            <a:r>
              <a:rPr lang="el-GR" dirty="0" smtClean="0"/>
              <a:t>νδ</a:t>
            </a:r>
            <a:r>
              <a:rPr lang="it-IT" dirty="0" smtClean="0"/>
              <a:t>-,</a:t>
            </a:r>
            <a:r>
              <a:rPr lang="el-GR" dirty="0" smtClean="0"/>
              <a:t> </a:t>
            </a:r>
            <a:r>
              <a:rPr lang="it-IT" dirty="0" smtClean="0"/>
              <a:t>-</a:t>
            </a:r>
            <a:r>
              <a:rPr lang="el-GR" dirty="0" smtClean="0"/>
              <a:t>νθ</a:t>
            </a:r>
            <a:r>
              <a:rPr lang="it-IT" dirty="0" smtClean="0"/>
              <a:t>- cadono davanti al suffisso –</a:t>
            </a:r>
            <a:r>
              <a:rPr lang="el-GR" dirty="0" smtClean="0"/>
              <a:t>σα</a:t>
            </a:r>
            <a:r>
              <a:rPr lang="it-IT" dirty="0" smtClean="0"/>
              <a:t> e determinano allungamento di compenso della vocale precedente. Esempio: </a:t>
            </a:r>
            <a:r>
              <a:rPr lang="el-GR" dirty="0" smtClean="0"/>
              <a:t>σπένδω  </a:t>
            </a:r>
            <a:r>
              <a:rPr lang="it-IT" dirty="0" smtClean="0"/>
              <a:t>Tv </a:t>
            </a:r>
            <a:r>
              <a:rPr lang="el-GR" dirty="0" smtClean="0"/>
              <a:t>σπενδ</a:t>
            </a:r>
            <a:r>
              <a:rPr lang="it-IT" dirty="0" smtClean="0"/>
              <a:t>-   </a:t>
            </a:r>
          </a:p>
          <a:p>
            <a:r>
              <a:rPr lang="it-IT" dirty="0"/>
              <a:t>	</a:t>
            </a:r>
            <a:r>
              <a:rPr lang="it-IT" dirty="0" smtClean="0"/>
              <a:t>								Aoristo</a:t>
            </a:r>
            <a:r>
              <a:rPr lang="el-GR" dirty="0" smtClean="0"/>
              <a:t> 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ἐσπε</a:t>
            </a:r>
            <a:r>
              <a:rPr lang="el-GR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νδ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σα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ἐσπ</a:t>
            </a:r>
            <a:r>
              <a:rPr lang="el-GR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σα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ἒσπεισα</a:t>
            </a:r>
            <a:endParaRPr lang="it-IT" dirty="0"/>
          </a:p>
          <a:p>
            <a:r>
              <a:rPr lang="it-IT" dirty="0" smtClean="0"/>
              <a:t> </a:t>
            </a:r>
            <a:r>
              <a:rPr lang="el-GR" dirty="0" smtClean="0"/>
              <a:t> </a:t>
            </a:r>
            <a:endParaRPr lang="it-IT" dirty="0"/>
          </a:p>
        </p:txBody>
      </p:sp>
      <p:cxnSp>
        <p:nvCxnSpPr>
          <p:cNvPr id="18" name="Connettore 2 17"/>
          <p:cNvCxnSpPr/>
          <p:nvPr/>
        </p:nvCxnSpPr>
        <p:spPr>
          <a:xfrm>
            <a:off x="6792686" y="5368834"/>
            <a:ext cx="4963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9601200" y="5368834"/>
            <a:ext cx="653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6466114" y="5499463"/>
            <a:ext cx="13063" cy="313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4784270" y="5851808"/>
            <a:ext cx="3010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Il gruppo</a:t>
            </a:r>
            <a:r>
              <a:rPr lang="el-GR" sz="1400" dirty="0"/>
              <a:t> νδ</a:t>
            </a:r>
            <a:r>
              <a:rPr lang="it-IT" sz="1400" dirty="0" smtClean="0"/>
              <a:t> cade, come si nota dalla forma successiva</a:t>
            </a:r>
            <a:endParaRPr lang="it-IT" sz="1400" dirty="0"/>
          </a:p>
        </p:txBody>
      </p:sp>
      <p:cxnSp>
        <p:nvCxnSpPr>
          <p:cNvPr id="27" name="Connettore 2 26"/>
          <p:cNvCxnSpPr/>
          <p:nvPr/>
        </p:nvCxnSpPr>
        <p:spPr>
          <a:xfrm>
            <a:off x="8399416" y="5472235"/>
            <a:ext cx="0" cy="352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7589521" y="5812971"/>
            <a:ext cx="33440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La vocale che precedeva il gruppo </a:t>
            </a:r>
            <a:r>
              <a:rPr lang="el-GR" sz="1400" dirty="0" smtClean="0"/>
              <a:t>νδ</a:t>
            </a:r>
            <a:r>
              <a:rPr lang="it-IT" sz="1400" dirty="0" smtClean="0"/>
              <a:t> subisce allungamento di compenso, come si nota dalla forma successiva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999156984"/>
      </p:ext>
    </p:extLst>
  </p:cSld>
  <p:clrMapOvr>
    <a:masterClrMapping/>
  </p:clrMapOvr>
  <p:transition spd="med" advClick="0" advTm="2000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40080" y="613954"/>
            <a:ext cx="112601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1"/>
                </a:solidFill>
              </a:rPr>
              <a:t>Ricorda!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I verbi con apofonia qualitativa, formano l’aoristo primo dal grado medio; i verbi con apofonia quantitativa lo formano dal grado allungato.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Il verbo </a:t>
            </a:r>
            <a:r>
              <a:rPr lang="el-GR" dirty="0" smtClean="0"/>
              <a:t>δέω </a:t>
            </a:r>
            <a:r>
              <a:rPr lang="it-IT" dirty="0" smtClean="0"/>
              <a:t>(«mancare») presenta un ampliamento in </a:t>
            </a:r>
            <a:r>
              <a:rPr lang="el-GR" dirty="0" smtClean="0"/>
              <a:t>η</a:t>
            </a:r>
            <a:r>
              <a:rPr lang="it-IT" dirty="0" smtClean="0"/>
              <a:t>  prima del suffisso –</a:t>
            </a:r>
            <a:r>
              <a:rPr lang="el-GR" dirty="0" smtClean="0"/>
              <a:t>σα.</a:t>
            </a:r>
            <a:r>
              <a:rPr lang="it-IT" dirty="0" smtClean="0"/>
              <a:t> Pertanto l’aoristo sarà </a:t>
            </a:r>
            <a:r>
              <a:rPr lang="el-G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ἐδέ</a:t>
            </a:r>
            <a:r>
              <a:rPr lang="el-GR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σα</a:t>
            </a:r>
            <a:endParaRPr lang="it-IT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dirty="0" smtClean="0"/>
              <a:t>                                          ampliamento </a:t>
            </a:r>
            <a:r>
              <a:rPr lang="it-IT" dirty="0"/>
              <a:t>in </a:t>
            </a:r>
            <a:r>
              <a:rPr lang="el-GR" dirty="0" smtClean="0"/>
              <a:t>η</a:t>
            </a: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Memorizza l’aoristo dei seguenti verbi: </a:t>
            </a:r>
          </a:p>
          <a:p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ὅλλυμι   				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Aor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	 ὤλεσα</a:t>
            </a:r>
          </a:p>
          <a:p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ὅμνυμι    					 ὤμοσα</a:t>
            </a:r>
          </a:p>
          <a:p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ἀμαρτάνω 				ἡμάρτησα</a:t>
            </a:r>
          </a:p>
          <a:p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φθάνω					ἔφθασα	</a:t>
            </a:r>
          </a:p>
          <a:p>
            <a:r>
              <a:rPr lang="el-GR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τρέφω					ἔθρεψα</a:t>
            </a:r>
            <a:r>
              <a:rPr lang="it-IT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								</a:t>
            </a:r>
            <a:endParaRPr lang="it-IT" dirty="0" smtClean="0"/>
          </a:p>
        </p:txBody>
      </p:sp>
      <p:cxnSp>
        <p:nvCxnSpPr>
          <p:cNvPr id="4" name="Connettore 4 3"/>
          <p:cNvCxnSpPr/>
          <p:nvPr/>
        </p:nvCxnSpPr>
        <p:spPr>
          <a:xfrm>
            <a:off x="1423851" y="1985554"/>
            <a:ext cx="1737360" cy="20900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1005840" y="3974927"/>
            <a:ext cx="26126" cy="779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404948" y="4699115"/>
            <a:ext cx="11495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Questo verbo ha un TV con apofonia qualitativa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θραφ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θρεφ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θροφ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L’aoristo si forma a partire dal grado medio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θρεφ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stesso grado dal quale si forma anche il presente. Nel presente, però, la consonante aspirata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θ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del TV si trasforma nella corrispettiva </a:t>
            </a:r>
            <a:r>
              <a:rPr lang="it-IT" sz="1600" smtClean="0">
                <a:latin typeface="Arial" panose="020B0604020202020204" pitchFamily="34" charset="0"/>
                <a:cs typeface="Arial" panose="020B0604020202020204" pitchFamily="34" charset="0"/>
              </a:rPr>
              <a:t>sorda per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 Legge di </a:t>
            </a:r>
            <a:r>
              <a:rPr 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Grassmann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(per evitare la successione di due sillabe contenenti consonanti aspirate)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10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TM10001114[[fn=Raccolta]]</Template>
  <TotalTime>88</TotalTime>
  <Words>500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Rockwell</vt:lpstr>
      <vt:lpstr>Gallery</vt:lpstr>
      <vt:lpstr>Ripassiamo l’aoristo primo sigmatico!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Ripassiamo l’aoristo!</dc:title>
  <dc:creator>Cristina</dc:creator>
  <cp:lastModifiedBy>Cristina</cp:lastModifiedBy>
  <cp:revision>12</cp:revision>
  <dcterms:created xsi:type="dcterms:W3CDTF">2020-03-04T19:28:22Z</dcterms:created>
  <dcterms:modified xsi:type="dcterms:W3CDTF">2020-03-04T20:56:27Z</dcterms:modified>
</cp:coreProperties>
</file>