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8B261-359B-431F-9CA9-F24393574D8F}" type="datetimeFigureOut">
              <a:rPr lang="it-IT" smtClean="0"/>
              <a:t>02/03/2020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F083-302B-4AE5-A648-8C466A8DAE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5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PARADIGMA: </a:t>
            </a:r>
            <a:r>
              <a:rPr lang="it-IT" sz="2400" i="1" dirty="0" smtClean="0"/>
              <a:t>Fio, </a:t>
            </a:r>
            <a:r>
              <a:rPr lang="it-IT" sz="2400" i="1" dirty="0" err="1" smtClean="0"/>
              <a:t>fis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factus</a:t>
            </a:r>
            <a:r>
              <a:rPr lang="it-IT" sz="2400" i="1" dirty="0" smtClean="0"/>
              <a:t> sum, </a:t>
            </a:r>
            <a:r>
              <a:rPr lang="it-IT" sz="2400" i="1" dirty="0" err="1" smtClean="0"/>
              <a:t>fiĕri</a:t>
            </a:r>
            <a:endParaRPr lang="it-IT" sz="2400" i="1" dirty="0"/>
          </a:p>
        </p:txBody>
      </p:sp>
      <p:sp>
        <p:nvSpPr>
          <p:cNvPr id="4" name="Rettangolo 3"/>
          <p:cNvSpPr/>
          <p:nvPr/>
        </p:nvSpPr>
        <p:spPr>
          <a:xfrm>
            <a:off x="3627439" y="2137136"/>
            <a:ext cx="4945585" cy="92333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IL VERBO FIO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6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739361" y="786313"/>
            <a:ext cx="4852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Significati di </a:t>
            </a:r>
            <a:r>
              <a:rPr lang="it-IT" sz="54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fio</a:t>
            </a:r>
            <a:endParaRPr lang="it-IT" sz="5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971800" y="1722157"/>
            <a:ext cx="1156447" cy="63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728827" y="1709643"/>
            <a:ext cx="0" cy="1196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35424" y="2485839"/>
            <a:ext cx="295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Significato passivo di </a:t>
            </a:r>
            <a:r>
              <a:rPr lang="it-IT" dirty="0">
                <a:solidFill>
                  <a:srgbClr val="FF0000"/>
                </a:solidFill>
              </a:rPr>
              <a:t>«essere fatto</a:t>
            </a:r>
            <a:r>
              <a:rPr lang="it-IT" dirty="0"/>
              <a:t>» (e quindi </a:t>
            </a:r>
            <a:r>
              <a:rPr lang="it-IT" dirty="0" smtClean="0"/>
              <a:t>anche di </a:t>
            </a:r>
            <a:r>
              <a:rPr lang="it-IT" dirty="0"/>
              <a:t>«essere prodotto, fabbricato, creato, ecc.). Con questa accezione spesso il verbo è accompagnato da complementi predicativi, </a:t>
            </a:r>
            <a:r>
              <a:rPr lang="it-IT" dirty="0" smtClean="0"/>
              <a:t>complementi di </a:t>
            </a:r>
            <a:r>
              <a:rPr lang="it-IT" dirty="0"/>
              <a:t>materia </a:t>
            </a:r>
            <a:r>
              <a:rPr lang="it-IT" dirty="0" smtClean="0"/>
              <a:t>o complementi </a:t>
            </a:r>
            <a:r>
              <a:rPr lang="it-IT" dirty="0"/>
              <a:t>d’agente.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420967" y="2411915"/>
            <a:ext cx="2823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Significato attivo </a:t>
            </a:r>
            <a:r>
              <a:rPr lang="it-IT" dirty="0"/>
              <a:t>intransitivo di </a:t>
            </a:r>
            <a:r>
              <a:rPr lang="it-IT" dirty="0">
                <a:solidFill>
                  <a:srgbClr val="FF0000"/>
                </a:solidFill>
              </a:rPr>
              <a:t>«divenire». </a:t>
            </a:r>
            <a:r>
              <a:rPr lang="it-IT" dirty="0"/>
              <a:t>Con questo significato il verbo è accompagnato da </a:t>
            </a:r>
            <a:r>
              <a:rPr lang="it-IT" dirty="0" smtClean="0"/>
              <a:t>complementi predicativi</a:t>
            </a:r>
            <a:endParaRPr lang="it-IT" dirty="0"/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49897" y="2894852"/>
            <a:ext cx="267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terza persona singolare può avere valore impersonale e significa </a:t>
            </a:r>
            <a:r>
              <a:rPr lang="it-IT" dirty="0" smtClean="0">
                <a:solidFill>
                  <a:srgbClr val="FF0000"/>
                </a:solidFill>
              </a:rPr>
              <a:t>«accadere».  </a:t>
            </a:r>
            <a:r>
              <a:rPr lang="it-IT" dirty="0" smtClean="0"/>
              <a:t>In questo caso è di solito seguito da una completiva di fatto.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656639" y="4166241"/>
            <a:ext cx="2759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Fio</a:t>
            </a:r>
            <a:r>
              <a:rPr lang="it-IT" dirty="0" smtClean="0"/>
              <a:t> con valore attivo intransitivo può spesso essere tradotto </a:t>
            </a:r>
            <a:r>
              <a:rPr lang="it-IT" dirty="0"/>
              <a:t>liberamente con i significati di </a:t>
            </a:r>
            <a:r>
              <a:rPr lang="it-IT" dirty="0">
                <a:solidFill>
                  <a:srgbClr val="FF0000"/>
                </a:solidFill>
              </a:rPr>
              <a:t>«crescere, essere, esserci</a:t>
            </a:r>
            <a:r>
              <a:rPr lang="it-IT" dirty="0" smtClean="0">
                <a:solidFill>
                  <a:srgbClr val="FF0000"/>
                </a:solidFill>
              </a:rPr>
              <a:t>,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svilupparsi</a:t>
            </a:r>
            <a:r>
              <a:rPr lang="it-IT" dirty="0" smtClean="0">
                <a:solidFill>
                  <a:srgbClr val="FF0000"/>
                </a:solidFill>
              </a:rPr>
              <a:t>»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7069633" y="1620090"/>
            <a:ext cx="1522339" cy="835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914399" y="5755341"/>
            <a:ext cx="794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N.B. Memorizza l’espressione </a:t>
            </a:r>
            <a:r>
              <a:rPr lang="it-IT" i="1" u="sng" dirty="0" smtClean="0">
                <a:solidFill>
                  <a:srgbClr val="FF0000"/>
                </a:solidFill>
              </a:rPr>
              <a:t>de</a:t>
            </a:r>
            <a:r>
              <a:rPr lang="it-IT" u="sng" dirty="0" smtClean="0"/>
              <a:t> </a:t>
            </a:r>
            <a:r>
              <a:rPr lang="it-IT" i="1" u="sng" dirty="0" err="1" smtClean="0">
                <a:solidFill>
                  <a:srgbClr val="FF0000"/>
                </a:solidFill>
              </a:rPr>
              <a:t>aliqua</a:t>
            </a:r>
            <a:r>
              <a:rPr lang="it-IT" i="1" u="sng" dirty="0" smtClean="0">
                <a:solidFill>
                  <a:srgbClr val="FF0000"/>
                </a:solidFill>
              </a:rPr>
              <a:t> re </a:t>
            </a:r>
            <a:r>
              <a:rPr lang="it-IT" i="1" u="sng" dirty="0" err="1" smtClean="0">
                <a:solidFill>
                  <a:srgbClr val="FF0000"/>
                </a:solidFill>
              </a:rPr>
              <a:t>certior</a:t>
            </a:r>
            <a:r>
              <a:rPr lang="it-IT" i="1" u="sng" dirty="0" smtClean="0">
                <a:solidFill>
                  <a:srgbClr val="FF0000"/>
                </a:solidFill>
              </a:rPr>
              <a:t> fieri </a:t>
            </a:r>
            <a:r>
              <a:rPr lang="it-IT" dirty="0" smtClean="0"/>
              <a:t>«venire informato su qualcosa&gt;&gt;</a:t>
            </a:r>
            <a:endParaRPr lang="it-IT" i="1" u="sng" dirty="0">
              <a:solidFill>
                <a:srgbClr val="FF000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9520518" y="3772015"/>
            <a:ext cx="13447" cy="39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64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40000">
        <p:push dir="u"/>
      </p:transition>
    </mc:Choice>
    <mc:Fallback>
      <p:transition spd="slow" advClick="0" advTm="4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78131" y="832236"/>
            <a:ext cx="705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verbo 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politematico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1724" y="1350220"/>
            <a:ext cx="318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Tema verbale </a:t>
            </a:r>
            <a:r>
              <a:rPr lang="it-IT" b="1" dirty="0" err="1" smtClean="0">
                <a:solidFill>
                  <a:srgbClr val="FF0000"/>
                </a:solidFill>
              </a:rPr>
              <a:t>fī</a:t>
            </a:r>
            <a:r>
              <a:rPr lang="it-IT" b="1" dirty="0" smtClean="0">
                <a:solidFill>
                  <a:srgbClr val="FF0000"/>
                </a:solidFill>
              </a:rPr>
              <a:t>-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2560319" y="1534886"/>
            <a:ext cx="1227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909060" y="1350220"/>
            <a:ext cx="48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esso si formano il </a:t>
            </a:r>
            <a:r>
              <a:rPr lang="it-IT" u="sng" dirty="0" smtClean="0"/>
              <a:t>presente e i tempi derivati</a:t>
            </a:r>
            <a:endParaRPr lang="it-IT" u="sng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957355" y="148909"/>
            <a:ext cx="641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FLESSIONE</a:t>
            </a:r>
            <a:endParaRPr lang="it-IT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6925235" y="1719552"/>
            <a:ext cx="13447" cy="37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024282" y="2097741"/>
            <a:ext cx="484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Hanno forma attiva (tranne l’infinito presente </a:t>
            </a:r>
            <a:r>
              <a:rPr lang="it-IT" i="1" dirty="0" err="1" smtClean="0"/>
              <a:t>fiĕri</a:t>
            </a:r>
            <a:r>
              <a:rPr lang="it-IT" dirty="0" smtClean="0"/>
              <a:t>) e seguono la quarta coniugazione (tranne il congiuntivo imperfetto che segue la terza coniugazione)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54654" y="3697942"/>
            <a:ext cx="1022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momento che il tema verbale </a:t>
            </a:r>
            <a:r>
              <a:rPr lang="it-IT" b="1" dirty="0" err="1" smtClean="0">
                <a:solidFill>
                  <a:srgbClr val="FF0000"/>
                </a:solidFill>
              </a:rPr>
              <a:t>fī</a:t>
            </a:r>
            <a:r>
              <a:rPr lang="it-IT" b="1" dirty="0" smtClean="0">
                <a:solidFill>
                  <a:srgbClr val="FF0000"/>
                </a:solidFill>
              </a:rPr>
              <a:t>- </a:t>
            </a:r>
            <a:r>
              <a:rPr lang="it-IT" dirty="0" smtClean="0"/>
              <a:t>non ha coniugazione completa, il verbo </a:t>
            </a:r>
            <a:r>
              <a:rPr lang="it-IT" i="1" dirty="0" smtClean="0"/>
              <a:t>fio</a:t>
            </a:r>
            <a:r>
              <a:rPr lang="it-IT" dirty="0" smtClean="0"/>
              <a:t> completa la flessione ricorrendo alle forme di </a:t>
            </a:r>
            <a:r>
              <a:rPr lang="it-IT" i="1" dirty="0" err="1" smtClean="0"/>
              <a:t>facio</a:t>
            </a:r>
            <a:r>
              <a:rPr lang="it-IT" dirty="0" smtClean="0"/>
              <a:t> e di </a:t>
            </a:r>
            <a:r>
              <a:rPr lang="it-IT" i="1" dirty="0" smtClean="0"/>
              <a:t>sum</a:t>
            </a:r>
            <a:r>
              <a:rPr lang="it-IT" dirty="0" smtClean="0"/>
              <a:t>.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0055" y="4319714"/>
            <a:ext cx="1062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 </a:t>
            </a:r>
            <a:r>
              <a:rPr lang="it-IT" i="1" dirty="0" err="1"/>
              <a:t>facio</a:t>
            </a:r>
            <a:r>
              <a:rPr lang="it-IT" dirty="0"/>
              <a:t> </a:t>
            </a:r>
            <a:r>
              <a:rPr lang="it-IT" dirty="0" smtClean="0"/>
              <a:t>sono desunti il </a:t>
            </a:r>
            <a:r>
              <a:rPr lang="it-IT" u="sng" dirty="0" smtClean="0"/>
              <a:t>perfetto e tutte le voci da esso derivate</a:t>
            </a:r>
            <a:endParaRPr lang="it-IT" u="sng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4957355" y="4621272"/>
            <a:ext cx="0" cy="26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316506" y="4881282"/>
            <a:ext cx="31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Hanno forma passiva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70033" y="5560660"/>
            <a:ext cx="959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 </a:t>
            </a:r>
            <a:r>
              <a:rPr lang="it-IT" i="1" dirty="0" smtClean="0"/>
              <a:t>sum</a:t>
            </a:r>
            <a:r>
              <a:rPr lang="it-IT" dirty="0" smtClean="0"/>
              <a:t> sono desunti </a:t>
            </a:r>
            <a:r>
              <a:rPr lang="it-IT" u="sng" dirty="0" smtClean="0"/>
              <a:t>l’infinito futuro e il participio futuro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42487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0">
        <p:push dir="u"/>
      </p:transition>
    </mc:Choice>
    <mc:Fallback>
      <p:transition spd="slow" advClick="0" advTm="4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2" grpId="0"/>
      <p:bldP spid="16" grpId="0"/>
      <p:bldP spid="17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75764" y="1909482"/>
            <a:ext cx="9103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verbo </a:t>
            </a:r>
            <a:r>
              <a:rPr lang="it-IT" i="1" dirty="0" smtClean="0"/>
              <a:t>fio,</a:t>
            </a:r>
            <a:r>
              <a:rPr lang="it-IT" dirty="0" smtClean="0"/>
              <a:t> sia nelle voci di forma attiva sia nelle voci di forma passiva, può avere tutti i significati elencati in precedenza.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 smtClean="0"/>
              <a:t>Solo all’infinito futuro e al participio futuro </a:t>
            </a:r>
            <a:r>
              <a:rPr lang="it-IT" dirty="0" smtClean="0"/>
              <a:t>ha solo significato intransitivo attivo (divenire, accadere).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Per esprimere l’infinito futuro passivo viene usato </a:t>
            </a:r>
            <a:r>
              <a:rPr lang="it-IT" i="1" dirty="0" smtClean="0"/>
              <a:t>factum iri </a:t>
            </a:r>
            <a:r>
              <a:rPr lang="it-IT" dirty="0" smtClean="0"/>
              <a:t>(=stare per essere fatto)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757459" y="829253"/>
            <a:ext cx="341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RICORDA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9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>
        <p:push dir="u"/>
      </p:transition>
    </mc:Choice>
    <mc:Fallback>
      <p:transition spd="slow" advClick="0" advTm="14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295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</dc:creator>
  <cp:lastModifiedBy>Cristina</cp:lastModifiedBy>
  <cp:revision>16</cp:revision>
  <dcterms:created xsi:type="dcterms:W3CDTF">2020-03-02T10:03:55Z</dcterms:created>
  <dcterms:modified xsi:type="dcterms:W3CDTF">2020-03-02T19:51:15Z</dcterms:modified>
</cp:coreProperties>
</file>