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7" r:id="rId2"/>
    <p:sldMasterId id="2147483672" r:id="rId3"/>
    <p:sldMasterId id="2147483676" r:id="rId4"/>
    <p:sldMasterId id="2147483685" r:id="rId5"/>
    <p:sldMasterId id="2147483687" r:id="rId6"/>
    <p:sldMasterId id="2147483689" r:id="rId7"/>
    <p:sldMasterId id="2147483691" r:id="rId8"/>
    <p:sldMasterId id="2147483693" r:id="rId9"/>
  </p:sldMasterIdLst>
  <p:notesMasterIdLst>
    <p:notesMasterId r:id="rId37"/>
  </p:notesMasterIdLst>
  <p:sldIdLst>
    <p:sldId id="298" r:id="rId10"/>
    <p:sldId id="351" r:id="rId11"/>
    <p:sldId id="366" r:id="rId12"/>
    <p:sldId id="367" r:id="rId13"/>
    <p:sldId id="368" r:id="rId14"/>
    <p:sldId id="370" r:id="rId15"/>
    <p:sldId id="369" r:id="rId16"/>
    <p:sldId id="371" r:id="rId17"/>
    <p:sldId id="356" r:id="rId18"/>
    <p:sldId id="373" r:id="rId19"/>
    <p:sldId id="374" r:id="rId20"/>
    <p:sldId id="375" r:id="rId21"/>
    <p:sldId id="376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6" r:id="rId30"/>
    <p:sldId id="397" r:id="rId31"/>
    <p:sldId id="398" r:id="rId32"/>
    <p:sldId id="399" r:id="rId33"/>
    <p:sldId id="393" r:id="rId34"/>
    <p:sldId id="394" r:id="rId35"/>
    <p:sldId id="395" r:id="rId36"/>
  </p:sldIdLst>
  <p:sldSz cx="12192000" cy="6858000"/>
  <p:notesSz cx="6858000" cy="9144000"/>
  <p:embeddedFontLst>
    <p:embeddedFont>
      <p:font typeface="Open Sans Bold" panose="020B0604020202020204" charset="0"/>
      <p:bold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 SemiBold" panose="020B0604020202020204" charset="0"/>
      <p:bold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F6D"/>
    <a:srgbClr val="FFFFFF"/>
    <a:srgbClr val="FFCC66"/>
    <a:srgbClr val="EFCA2D"/>
    <a:srgbClr val="CC4759"/>
    <a:srgbClr val="6AB09C"/>
    <a:srgbClr val="4E4006"/>
    <a:srgbClr val="A78A0D"/>
    <a:srgbClr val="7A7D99"/>
    <a:srgbClr val="83C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60BF38-823D-45A9-B356-6DBC8C5501DD}">
  <a:tblStyle styleId="{9460BF38-823D-45A9-B356-6DBC8C5501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  <p:guide orient="horz" pos="11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2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555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93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28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70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4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06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66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42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12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06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412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60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26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653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512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099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94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0582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895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27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77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1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2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70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99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9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99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61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9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30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2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5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75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9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310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059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28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056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23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D99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627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3472" r="20703" b="8889"/>
          <a:stretch/>
        </p:blipFill>
        <p:spPr bwMode="auto">
          <a:xfrm>
            <a:off x="0" y="0"/>
            <a:ext cx="12192000" cy="86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Google Shape;158;p31"/>
          <p:cNvSpPr txBox="1"/>
          <p:nvPr/>
        </p:nvSpPr>
        <p:spPr>
          <a:xfrm>
            <a:off x="2600325" y="2947987"/>
            <a:ext cx="68437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it-IT" sz="4400" b="0" i="0" u="none" strike="noStrike" cap="none" dirty="0" smtClean="0">
                <a:solidFill>
                  <a:srgbClr val="FFFFFF"/>
                </a:solidFill>
                <a:sym typeface="Arial"/>
              </a:rPr>
              <a:t>Francesco Petrarca: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it-IT" sz="4400" dirty="0" smtClean="0">
                <a:solidFill>
                  <a:srgbClr val="FFFFFF"/>
                </a:solidFill>
              </a:rPr>
              <a:t>la voce dell’io diviso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3779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F3CF6D"/>
              </a:buClr>
              <a:buSzPts val="2100"/>
            </a:pPr>
            <a:r>
              <a:rPr lang="en-US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100" i="1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SECRETUM</a:t>
            </a:r>
            <a:endParaRPr lang="en-US" sz="9600" i="1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IN DIALOGO CON SÉ STESSO: IL SECRETUM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83F01E91-BFC6-4B88-B360-6A4B7D2AC575}"/>
              </a:ext>
            </a:extLst>
          </p:cNvPr>
          <p:cNvSpPr/>
          <p:nvPr/>
        </p:nvSpPr>
        <p:spPr>
          <a:xfrm>
            <a:off x="0" y="1700582"/>
            <a:ext cx="2952750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IL TITOLO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Il titolo originale è </a:t>
            </a:r>
            <a:r>
              <a:rPr kumimoji="0" lang="it-IT" sz="1600" b="0" i="1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De secreto</a:t>
            </a:r>
            <a:r>
              <a:rPr kumimoji="0" lang="it-IT" sz="1600" b="0" i="1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it-IT" sz="1600" b="0" i="1" u="none" strike="noStrike" kern="1200" cap="none" spc="0" normalizeH="0" dirty="0" err="1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conflictu</a:t>
            </a:r>
            <a:r>
              <a:rPr kumimoji="0" lang="it-IT" sz="1600" b="0" i="1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it-IT" sz="1600" b="0" i="1" u="none" strike="noStrike" kern="1200" cap="none" spc="0" normalizeH="0" dirty="0" err="1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curarum</a:t>
            </a:r>
            <a:r>
              <a:rPr kumimoji="0" lang="it-IT" sz="1600" b="0" i="1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it-IT" sz="1600" b="0" i="1" u="none" strike="noStrike" kern="1200" cap="none" spc="0" normalizeH="0" dirty="0" err="1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mearum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, ossia </a:t>
            </a:r>
            <a:r>
              <a:rPr kumimoji="0" lang="it-IT" sz="1600" b="0" i="1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Il segreto conflitto delle mie preoccupazioni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it-IT" sz="800" kern="1200" dirty="0" smtClean="0">
              <a:solidFill>
                <a:srgbClr val="2A2A2A"/>
              </a:solidFill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È evidente il richiamo al </a:t>
            </a:r>
            <a:r>
              <a:rPr lang="it-IT" sz="1600" b="1" kern="1200" dirty="0" smtClean="0">
                <a:solidFill>
                  <a:srgbClr val="2A2A2A"/>
                </a:solidFill>
              </a:rPr>
              <a:t>periodo di crisi 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dell’autore che, negli anni 1342 e 1343, vive una serie di eventi che lo portano a un ripensamento esistenziale. Nella finzione letteraria, l’opera è proprio ambientata in quegli anni.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="" xmlns:a16="http://schemas.microsoft.com/office/drawing/2014/main" id="{24CAD999-B490-4BA8-A6AB-1940BD8D84CB}"/>
              </a:ext>
            </a:extLst>
          </p:cNvPr>
          <p:cNvSpPr/>
          <p:nvPr/>
        </p:nvSpPr>
        <p:spPr>
          <a:xfrm>
            <a:off x="6172322" y="1700582"/>
            <a:ext cx="6019678" cy="4643067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I CONTENUTI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Si tratta di un dialogo in </a:t>
            </a:r>
            <a:r>
              <a:rPr kumimoji="0" lang="it-IT" sz="1600" b="1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tre </a:t>
            </a:r>
            <a:r>
              <a:rPr lang="it-IT" sz="1600" b="1" kern="1200" dirty="0" smtClean="0">
                <a:solidFill>
                  <a:srgbClr val="2A2A2A"/>
                </a:solidFill>
              </a:rPr>
              <a:t>libri</a:t>
            </a:r>
            <a:r>
              <a:rPr kumimoji="0" lang="it-IT" sz="1600" b="0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</a:t>
            </a:r>
            <a:r>
              <a:rPr kumimoji="0" lang="it-IT" sz="1600" b="0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el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 </a:t>
            </a:r>
            <a:r>
              <a:rPr kumimoji="0" lang="it-IT" sz="1600" b="1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libro I 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Francesco cerca di giustificare la propria condotta, ma Agostino lo mette di fronte alle proprie responsabilità. Francesco comprende la sua debolezza di volontà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600" kern="1200" baseline="0" dirty="0" smtClean="0">
                <a:solidFill>
                  <a:srgbClr val="2A2A2A"/>
                </a:solidFill>
              </a:rPr>
              <a:t>nel</a:t>
            </a:r>
            <a:r>
              <a:rPr lang="it-IT" sz="1600" kern="1200" dirty="0" smtClean="0">
                <a:solidFill>
                  <a:srgbClr val="2A2A2A"/>
                </a:solidFill>
              </a:rPr>
              <a:t> </a:t>
            </a:r>
            <a:r>
              <a:rPr lang="it-IT" sz="1600" b="1" kern="1200" dirty="0" smtClean="0">
                <a:solidFill>
                  <a:srgbClr val="2A2A2A"/>
                </a:solidFill>
              </a:rPr>
              <a:t>libro II </a:t>
            </a:r>
            <a:r>
              <a:rPr lang="it-IT" sz="1600" kern="1200" dirty="0" smtClean="0">
                <a:solidFill>
                  <a:srgbClr val="2A2A2A"/>
                </a:solidFill>
              </a:rPr>
              <a:t>si passano in rassegna i sette peccati capitali. Al termine Francesco riflette sul suo stato di perenne insoddisfazione (accidia)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</a:t>
            </a:r>
            <a:r>
              <a:rPr kumimoji="0" lang="it-IT" sz="1600" b="0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el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 </a:t>
            </a:r>
            <a:r>
              <a:rPr kumimoji="0" lang="it-IT" sz="1600" b="1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libro III </a:t>
            </a:r>
            <a:r>
              <a:rPr kumimoji="0" lang="it-IT" sz="1600" b="0" i="0" u="none" strike="noStrike" kern="120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Agostino individua le due catene che imprigionano l’animo di Francesco: l’amore per Laura e quello per la gloria poetica.</a:t>
            </a:r>
            <a:r>
              <a:rPr lang="it-IT" sz="1600" kern="1200" dirty="0" smtClean="0">
                <a:solidFill>
                  <a:srgbClr val="2A2A2A"/>
                </a:solidFill>
              </a:rPr>
              <a:t> Francesco, pur riconoscendo la verità delle parole di Agostino, dichiara di non avere la forza di volontà per liberarsi delle due catene: il suo conflitto rimane irrisolto.</a:t>
            </a:r>
            <a:endParaRPr kumimoji="0" lang="it-IT" sz="1600" b="0" i="0" u="none" strike="noStrike" kern="1200" cap="none" spc="0" normalizeH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3808AF44-29C0-40B8-888D-09D136836A92}"/>
              </a:ext>
            </a:extLst>
          </p:cNvPr>
          <p:cNvSpPr/>
          <p:nvPr/>
        </p:nvSpPr>
        <p:spPr>
          <a:xfrm>
            <a:off x="3017198" y="1700582"/>
            <a:ext cx="3094875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ea typeface="+mn-ea"/>
              </a:rPr>
              <a:t>GLI INTERLOCUTORI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Francesco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è l’uomo peccatore, attratto dalle passioni terrene, tra cui l’amore per Laura e il desiderio di gloria</a:t>
            </a:r>
          </a:p>
          <a:p>
            <a:pPr marL="180975" lvl="0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Agostino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è la voce della coscienza, che stimola a rinunciare ai piaceri mondani e a rivolgere lo sguardo a Dio</a:t>
            </a:r>
          </a:p>
          <a:p>
            <a:pPr marL="180975" lvl="0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la </a:t>
            </a: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Verità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garante della veridicità di quanto si dice, resta muta durante il dialogo.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3" name="Oval 8">
            <a:extLst>
              <a:ext uri="{FF2B5EF4-FFF2-40B4-BE49-F238E27FC236}">
                <a16:creationId xmlns="" xmlns:a16="http://schemas.microsoft.com/office/drawing/2014/main" id="{A00116C0-A30E-492C-A2CE-C07606E06CC4}"/>
              </a:ext>
            </a:extLst>
          </p:cNvPr>
          <p:cNvSpPr/>
          <p:nvPr/>
        </p:nvSpPr>
        <p:spPr>
          <a:xfrm>
            <a:off x="1062375" y="1351335"/>
            <a:ext cx="828000" cy="855296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="" xmlns:a16="http://schemas.microsoft.com/office/drawing/2014/main" id="{0241C55C-15D5-4BD4-9FE1-1EA0A31D743F}"/>
              </a:ext>
            </a:extLst>
          </p:cNvPr>
          <p:cNvSpPr/>
          <p:nvPr/>
        </p:nvSpPr>
        <p:spPr>
          <a:xfrm>
            <a:off x="8768161" y="1351335"/>
            <a:ext cx="828000" cy="855296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="" xmlns:a16="http://schemas.microsoft.com/office/drawing/2014/main" id="{7B92DD83-2D03-451B-B5DB-64F00A292906}"/>
              </a:ext>
            </a:extLst>
          </p:cNvPr>
          <p:cNvSpPr/>
          <p:nvPr/>
        </p:nvSpPr>
        <p:spPr>
          <a:xfrm>
            <a:off x="4150635" y="1351335"/>
            <a:ext cx="828000" cy="855296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dirty="0" smtClean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67" y="1522915"/>
            <a:ext cx="505789" cy="4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14" y="1571104"/>
            <a:ext cx="411322" cy="3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14" y="1560437"/>
            <a:ext cx="59044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0487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4;p39"/>
          <p:cNvSpPr txBox="1">
            <a:spLocks noGrp="1"/>
          </p:cNvSpPr>
          <p:nvPr>
            <p:ph type="title"/>
          </p:nvPr>
        </p:nvSpPr>
        <p:spPr>
          <a:xfrm>
            <a:off x="3343275" y="4454525"/>
            <a:ext cx="5527895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raccolte epistolari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1" y="1878543"/>
            <a:ext cx="2252758" cy="2282400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100876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L’AUTOBIOGRAFISMO DI PETRARCA NELLE RACCOLTE EPISTOLARI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LE RACCOLTE EPISTOLARI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Non si tratta di componimenti privati, ma di </a:t>
            </a:r>
            <a:r>
              <a:rPr lang="it-IT" sz="2600" b="1" dirty="0" smtClean="0">
                <a:solidFill>
                  <a:srgbClr val="F3CF6D"/>
                </a:solidFill>
              </a:rPr>
              <a:t>scritti letterari </a:t>
            </a:r>
            <a:r>
              <a:rPr lang="it-IT" sz="2600" dirty="0" smtClean="0">
                <a:solidFill>
                  <a:srgbClr val="FFFFFF"/>
                </a:solidFill>
              </a:rPr>
              <a:t>in cui Petrarca </a:t>
            </a:r>
            <a:r>
              <a:rPr lang="it-IT" sz="2600" b="1" dirty="0" smtClean="0">
                <a:solidFill>
                  <a:srgbClr val="F3CF6D"/>
                </a:solidFill>
              </a:rPr>
              <a:t>si racconta</a:t>
            </a:r>
            <a:r>
              <a:rPr lang="it-IT" sz="26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L’autore intende consegnare ai posteri l’</a:t>
            </a:r>
            <a:r>
              <a:rPr lang="it-IT" sz="2600" b="1" dirty="0" smtClean="0">
                <a:solidFill>
                  <a:srgbClr val="F3CF6D"/>
                </a:solidFill>
              </a:rPr>
              <a:t>immagine di sé </a:t>
            </a:r>
            <a:r>
              <a:rPr lang="it-IT" sz="2600" dirty="0" smtClean="0">
                <a:solidFill>
                  <a:srgbClr val="FFFFFF"/>
                </a:solidFill>
              </a:rPr>
              <a:t>come un intellettuale desideroso di dedicarsi ai soli studi letterari, lontano dalla vita politica e dagli interessi del volgo.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Negli scritti, </a:t>
            </a:r>
            <a:r>
              <a:rPr lang="it-IT" sz="2600" b="1" dirty="0" smtClean="0">
                <a:solidFill>
                  <a:srgbClr val="F3CF6D"/>
                </a:solidFill>
              </a:rPr>
              <a:t>realtà e finzione </a:t>
            </a:r>
            <a:r>
              <a:rPr lang="it-IT" sz="2600" dirty="0" smtClean="0">
                <a:solidFill>
                  <a:srgbClr val="FFFFFF"/>
                </a:solidFill>
              </a:rPr>
              <a:t>si mescolano dando vita a una costruzione complessa. </a:t>
            </a:r>
          </a:p>
        </p:txBody>
      </p:sp>
    </p:spTree>
    <p:extLst>
      <p:ext uri="{BB962C8B-B14F-4D97-AF65-F5344CB8AC3E}">
        <p14:creationId xmlns:p14="http://schemas.microsoft.com/office/powerpoint/2010/main" val="298789395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 RACCOLTE EPISTOLARI</a:t>
            </a:r>
            <a:endParaRPr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LE RACCOLTE EPISTOLARI</a:t>
            </a:r>
            <a:endParaRPr lang="it-IT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634064"/>
            <a:ext cx="11372850" cy="1785412"/>
            <a:chOff x="0" y="1634064"/>
            <a:chExt cx="11372850" cy="1785412"/>
          </a:xfrm>
        </p:grpSpPr>
        <p:sp>
          <p:nvSpPr>
            <p:cNvPr id="5" name="Rettangolo 4"/>
            <p:cNvSpPr/>
            <p:nvPr/>
          </p:nvSpPr>
          <p:spPr>
            <a:xfrm>
              <a:off x="0" y="2015066"/>
              <a:ext cx="3815819" cy="45719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err="1" smtClean="0">
                  <a:solidFill>
                    <a:srgbClr val="FFFFFF"/>
                  </a:solidFill>
                </a:rPr>
                <a:t>Familiares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modelli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Lettere familiari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di Cicerone,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Epistole a Lucilio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di Seneca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contenuto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riflessioni filosofiche, ma anche confessione dei propri errori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destinatari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molteplici, reali e fittizi</a:t>
              </a:r>
            </a:p>
            <a:p>
              <a:pPr>
                <a:spcBef>
                  <a:spcPts val="600"/>
                </a:spcBef>
                <a:buClr>
                  <a:srgbClr val="FFFFFF"/>
                </a:buClr>
              </a:pP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Celebre la lettera che narra l’ascesa al Monte Ventoso.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5996" y="2065863"/>
              <a:ext cx="2286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>
                  <a:solidFill>
                    <a:srgbClr val="F3CF6D"/>
                  </a:solidFill>
                  <a:sym typeface="Open Sans Bold"/>
                </a:rPr>
                <a:t>24 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libri</a:t>
              </a:r>
            </a:p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>
                  <a:solidFill>
                    <a:srgbClr val="F3CF6D"/>
                  </a:solidFill>
                  <a:sym typeface="Open Sans Bold"/>
                </a:rPr>
                <a:t>350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lettere scritte tra il </a:t>
              </a:r>
              <a:r>
                <a:rPr lang="it-IT" sz="1600" dirty="0">
                  <a:solidFill>
                    <a:srgbClr val="F3CF6D"/>
                  </a:solidFill>
                  <a:sym typeface="Open Sans Bold"/>
                </a:rPr>
                <a:t>1325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e il </a:t>
              </a:r>
              <a:r>
                <a:rPr lang="it-IT" sz="1600" dirty="0">
                  <a:solidFill>
                    <a:srgbClr val="F3CF6D"/>
                  </a:solidFill>
                  <a:sym typeface="Open Sans Bold"/>
                </a:rPr>
                <a:t>1361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0" y="3334277"/>
            <a:ext cx="11372850" cy="1785412"/>
            <a:chOff x="0" y="1634064"/>
            <a:chExt cx="11372850" cy="1785412"/>
          </a:xfrm>
        </p:grpSpPr>
        <p:sp>
          <p:nvSpPr>
            <p:cNvPr id="16" name="Rettangolo 15"/>
            <p:cNvSpPr/>
            <p:nvPr/>
          </p:nvSpPr>
          <p:spPr>
            <a:xfrm>
              <a:off x="0" y="2015066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err="1" smtClean="0">
                  <a:solidFill>
                    <a:srgbClr val="FFFFFF"/>
                  </a:solidFill>
                </a:rPr>
                <a:t>Seniles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meditazione sulla morte, distacco dalla vita pubblica (tono dolente)</a:t>
              </a:r>
            </a:p>
            <a:p>
              <a:pPr>
                <a:spcBef>
                  <a:spcPts val="600"/>
                </a:spcBef>
                <a:buClr>
                  <a:srgbClr val="FFFFFF"/>
                </a:buClr>
              </a:pP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Celebre l’epistola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Posteritati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, che doveva chiudere la raccolta e rimane incompiuta. Circola postuma, descrivendo Petrarca come un uomo che ha saputo imparare dai propri errori.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15996" y="2065863"/>
              <a:ext cx="2286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17 </a:t>
              </a:r>
              <a:r>
                <a:rPr lang="it-IT" sz="1600" dirty="0">
                  <a:solidFill>
                    <a:srgbClr val="FFFFFF"/>
                  </a:solidFill>
                  <a:sym typeface="Open Sans Bold"/>
                </a:rPr>
                <a:t>libri</a:t>
              </a:r>
            </a:p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128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</a:t>
              </a:r>
              <a:r>
                <a:rPr lang="it-IT" sz="1600" dirty="0">
                  <a:solidFill>
                    <a:srgbClr val="FFFFFF"/>
                  </a:solidFill>
                  <a:sym typeface="Open Sans Bold"/>
                </a:rPr>
                <a:t>lettere scritte tra il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1361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</a:t>
              </a:r>
              <a:r>
                <a:rPr lang="it-IT" sz="1600" dirty="0">
                  <a:solidFill>
                    <a:srgbClr val="FFFFFF"/>
                  </a:solidFill>
                  <a:sym typeface="Open Sans Bold"/>
                </a:rPr>
                <a:t>e il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1374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0" y="5034489"/>
            <a:ext cx="11372850" cy="1785412"/>
            <a:chOff x="0" y="1634064"/>
            <a:chExt cx="11372850" cy="1785412"/>
          </a:xfrm>
        </p:grpSpPr>
        <p:sp>
          <p:nvSpPr>
            <p:cNvPr id="26" name="Rettangolo 25"/>
            <p:cNvSpPr/>
            <p:nvPr/>
          </p:nvSpPr>
          <p:spPr>
            <a:xfrm>
              <a:off x="0" y="2015066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Sine nomine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argomenti politici e religiosi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destinatari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i nomi non vengono rivelati, dato il carattere compromettente dei temi trattati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007523" y="5484871"/>
            <a:ext cx="228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800" dirty="0">
              <a:solidFill>
                <a:srgbClr val="F3CF6D"/>
              </a:solidFill>
              <a:sym typeface="Open Sans Bold"/>
            </a:endParaRPr>
          </a:p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19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 </a:t>
            </a:r>
            <a:r>
              <a:rPr lang="it-IT" sz="1600" dirty="0">
                <a:solidFill>
                  <a:srgbClr val="FFFFFF"/>
                </a:solidFill>
                <a:sym typeface="Open Sans Bold"/>
              </a:rPr>
              <a:t>lettere scritte tra il </a:t>
            </a: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1342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 </a:t>
            </a:r>
            <a:r>
              <a:rPr lang="it-IT" sz="1600" dirty="0">
                <a:solidFill>
                  <a:srgbClr val="FFFFFF"/>
                </a:solidFill>
                <a:sym typeface="Open Sans Bold"/>
              </a:rPr>
              <a:t>e il </a:t>
            </a: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1358</a:t>
            </a:r>
            <a:endParaRPr lang="it-IT" sz="1600" dirty="0">
              <a:solidFill>
                <a:srgbClr val="F3CF6D"/>
              </a:solidFill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073463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D9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73" y="1874157"/>
            <a:ext cx="2364054" cy="2346379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4143375" y="4454525"/>
            <a:ext cx="3822699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lezione degli antichi:</a:t>
            </a:r>
            <a:b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dirty="0" smtClean="0">
                <a:latin typeface="Arial"/>
                <a:ea typeface="Arial"/>
                <a:cs typeface="Arial"/>
                <a:sym typeface="Arial"/>
              </a:rPr>
              <a:t>le altre opere latine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26315391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RECUPERO DELLA CLASSICITÀ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LA LEZIONE DEGLI ANTICHI: LE ALTRE OPERE LATINE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L’interesse di Petrarca per il mondo antico mira a un vero e proprio </a:t>
            </a:r>
            <a:r>
              <a:rPr lang="it-IT" sz="2600" b="1" dirty="0" smtClean="0">
                <a:solidFill>
                  <a:srgbClr val="F3CF6D"/>
                </a:solidFill>
              </a:rPr>
              <a:t>recupero della classicità</a:t>
            </a:r>
            <a:r>
              <a:rPr lang="it-IT" sz="2600" dirty="0" smtClean="0">
                <a:solidFill>
                  <a:srgbClr val="FFFFFF"/>
                </a:solidFill>
              </a:rPr>
              <a:t>, attraverso: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la ricerca dei testi antichi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l’approccio filologico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il rinnovamento di usi e tradizioni antichi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l’indagine della storia e degli eventi passati per esplorare l’animo umano.</a:t>
            </a:r>
          </a:p>
        </p:txBody>
      </p:sp>
    </p:spTree>
    <p:extLst>
      <p:ext uri="{BB962C8B-B14F-4D97-AF65-F5344CB8AC3E}">
        <p14:creationId xmlns:p14="http://schemas.microsoft.com/office/powerpoint/2010/main" val="42902420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 OPERE POETICHE</a:t>
            </a:r>
            <a:endParaRPr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LA LEZIONE DEGLI ANTICHI: LE ALTRE OPERE LATINE</a:t>
            </a:r>
            <a:endParaRPr lang="it-IT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634064"/>
            <a:ext cx="11372850" cy="1785412"/>
            <a:chOff x="0" y="1634064"/>
            <a:chExt cx="11372850" cy="1785412"/>
          </a:xfrm>
        </p:grpSpPr>
        <p:sp>
          <p:nvSpPr>
            <p:cNvPr id="5" name="Rettangolo 4"/>
            <p:cNvSpPr/>
            <p:nvPr/>
          </p:nvSpPr>
          <p:spPr>
            <a:xfrm>
              <a:off x="0" y="2015066"/>
              <a:ext cx="3815819" cy="45719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Africa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poema epico in esametri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modelli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Eneide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 di Virgilio per la struttura,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Ab Urbe condita libri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di Tito Livio per le informazioni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vicende di Scipione l’Africano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5996" y="2065863"/>
              <a:ext cx="2286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mai completato 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0" y="3334277"/>
            <a:ext cx="11372850" cy="1785412"/>
            <a:chOff x="0" y="1634064"/>
            <a:chExt cx="11372850" cy="1785412"/>
          </a:xfrm>
        </p:grpSpPr>
        <p:sp>
          <p:nvSpPr>
            <p:cNvPr id="16" name="Rettangolo 15"/>
            <p:cNvSpPr/>
            <p:nvPr/>
          </p:nvSpPr>
          <p:spPr>
            <a:xfrm>
              <a:off x="0" y="2015066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err="1" smtClean="0">
                  <a:solidFill>
                    <a:srgbClr val="FFFFFF"/>
                  </a:solidFill>
                </a:rPr>
                <a:t>Epistolae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metricae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forma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66 lettere in esametri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in tre libri dedicati a Barbato da Sulmona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episodi quotidiani, riflessioni morali, esortazioni civili</a:t>
              </a:r>
            </a:p>
            <a:p>
              <a:pPr>
                <a:spcBef>
                  <a:spcPts val="600"/>
                </a:spcBef>
                <a:buClr>
                  <a:srgbClr val="FFFFFF"/>
                </a:buClr>
              </a:pP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Significativa l’epistola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A se stesso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, in cui Petrarca descrive il dissidio interiore causatogli dall’amore per Laura e si accusa di non riuscire a vivere il presente.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15996" y="2065863"/>
              <a:ext cx="2286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1331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-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1350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0" y="5034489"/>
            <a:ext cx="11372850" cy="1785412"/>
            <a:chOff x="0" y="1634064"/>
            <a:chExt cx="11372850" cy="1785412"/>
          </a:xfrm>
        </p:grpSpPr>
        <p:sp>
          <p:nvSpPr>
            <p:cNvPr id="26" name="Rettangolo 25"/>
            <p:cNvSpPr/>
            <p:nvPr/>
          </p:nvSpPr>
          <p:spPr>
            <a:xfrm>
              <a:off x="0" y="2015066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err="1" smtClean="0">
                  <a:solidFill>
                    <a:srgbClr val="FFFFFF"/>
                  </a:solidFill>
                </a:rPr>
                <a:t>Bucolicum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carmen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12 egloghe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modello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Bucoliche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 di Virgilio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temi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poesia e politica, trattati attraverso la scrittura allegorica (distinzione tra piano letterale e piano morale)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007523" y="5484871"/>
            <a:ext cx="2888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800" dirty="0">
              <a:solidFill>
                <a:srgbClr val="F3CF6D"/>
              </a:solidFill>
              <a:sym typeface="Open Sans Bold"/>
            </a:endParaRPr>
          </a:p>
          <a:p>
            <a:pPr marL="93663" indent="-60325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 1346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 - </a:t>
            </a: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1348 </a:t>
            </a:r>
            <a:r>
              <a:rPr lang="it-IT" sz="1600" dirty="0" smtClean="0">
                <a:solidFill>
                  <a:srgbClr val="FFFFFF"/>
                </a:solidFill>
                <a:latin typeface="+mn-lt"/>
                <a:sym typeface="Open Sans Bold"/>
              </a:rPr>
              <a:t>(composizione</a:t>
            </a:r>
            <a:r>
              <a:rPr lang="it-IT" sz="1600" dirty="0">
                <a:solidFill>
                  <a:srgbClr val="FFFFFF"/>
                </a:solidFill>
                <a:latin typeface="+mn-lt"/>
                <a:sym typeface="Open Sans Bold"/>
              </a:rPr>
              <a:t>)</a:t>
            </a:r>
          </a:p>
          <a:p>
            <a:pPr marL="93663" indent="-60325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 1359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 - </a:t>
            </a: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1365 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(elaborazione)</a:t>
            </a:r>
            <a:endParaRPr lang="it-IT" sz="1600" dirty="0">
              <a:solidFill>
                <a:srgbClr val="FFFFFF"/>
              </a:solidFill>
              <a:sym typeface="Open Sans Bold"/>
            </a:endParaRPr>
          </a:p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1600" dirty="0">
              <a:solidFill>
                <a:srgbClr val="F3CF6D"/>
              </a:solidFill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892537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 OPERE STORICHE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LA LEZIONE DEGLI ANTICHI: LE ALTRE OPERE LATINE</a:t>
            </a:r>
            <a:endParaRPr lang="it-IT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634064"/>
            <a:ext cx="11372850" cy="1785412"/>
            <a:chOff x="0" y="1634064"/>
            <a:chExt cx="11372850" cy="1785412"/>
          </a:xfrm>
        </p:grpSpPr>
        <p:sp>
          <p:nvSpPr>
            <p:cNvPr id="5" name="Rettangolo 4"/>
            <p:cNvSpPr/>
            <p:nvPr/>
          </p:nvSpPr>
          <p:spPr>
            <a:xfrm>
              <a:off x="0" y="2015066"/>
              <a:ext cx="3815819" cy="45719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De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viris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illustribus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raccolta di biografie di personaggi antichi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modello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Vite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 di Svetonio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le vite di personaggi del mondo classico e del Vecchio Testamento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5996" y="2065863"/>
              <a:ext cx="2286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mai completato 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0" y="3469746"/>
            <a:ext cx="11372850" cy="2126721"/>
            <a:chOff x="0" y="1769533"/>
            <a:chExt cx="11372850" cy="2126721"/>
          </a:xfrm>
        </p:grpSpPr>
        <p:sp>
          <p:nvSpPr>
            <p:cNvPr id="16" name="Rettangolo 15"/>
            <p:cNvSpPr/>
            <p:nvPr/>
          </p:nvSpPr>
          <p:spPr>
            <a:xfrm>
              <a:off x="0" y="2489218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55687" y="1778003"/>
              <a:ext cx="2760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Rerum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memorandarum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libri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895725" y="1769533"/>
              <a:ext cx="7477125" cy="212672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>
                <a:spcBef>
                  <a:spcPts val="600"/>
                </a:spcBef>
                <a:buClr>
                  <a:srgbClr val="FFFFFF"/>
                </a:buClr>
              </a:pP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modello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Factorum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et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dictorum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memorabilium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libri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di Valerio Massimo e tradizione medievale degli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exempla</a:t>
              </a:r>
              <a:endParaRPr lang="it-IT" sz="1600" i="1" dirty="0" smtClean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esempi di vizi e virtù attraverso il racconto di aneddoti sul tema dell’ingegno e delle risorse conoscitive umane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endParaRPr lang="it-IT" sz="1600" i="1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1055687" y="4244539"/>
            <a:ext cx="288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800" dirty="0">
              <a:solidFill>
                <a:srgbClr val="F3CF6D"/>
              </a:solidFill>
              <a:sym typeface="Open Sans Bold"/>
            </a:endParaRPr>
          </a:p>
          <a:p>
            <a:pPr marL="93663" indent="-60325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>
                <a:solidFill>
                  <a:srgbClr val="F3CF6D"/>
                </a:solidFill>
                <a:sym typeface="Open Sans Bold"/>
              </a:rPr>
              <a:t> 1343 - 1345</a:t>
            </a:r>
          </a:p>
          <a:p>
            <a:pPr marL="93663" indent="-60325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 incompiuto</a:t>
            </a:r>
          </a:p>
        </p:txBody>
      </p:sp>
    </p:spTree>
    <p:extLst>
      <p:ext uri="{BB962C8B-B14F-4D97-AF65-F5344CB8AC3E}">
        <p14:creationId xmlns:p14="http://schemas.microsoft.com/office/powerpoint/2010/main" val="21245412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 TRATTATI E I DIALOGHI FILOSOFICO-MORALI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LA LEZIONE DEGLI ANTICHI: LE ALTRE OPERE LATINE</a:t>
            </a:r>
            <a:endParaRPr lang="it-IT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634064"/>
            <a:ext cx="11372850" cy="1785412"/>
            <a:chOff x="0" y="1634064"/>
            <a:chExt cx="11372850" cy="1785412"/>
          </a:xfrm>
        </p:grpSpPr>
        <p:sp>
          <p:nvSpPr>
            <p:cNvPr id="5" name="Rettangolo 4"/>
            <p:cNvSpPr/>
            <p:nvPr/>
          </p:nvSpPr>
          <p:spPr>
            <a:xfrm>
              <a:off x="0" y="2015066"/>
              <a:ext cx="3815819" cy="45719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De vita solitaria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trattato in due libri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modell</a:t>
              </a:r>
              <a:r>
                <a:rPr lang="it-IT" sz="1600" b="1" dirty="0">
                  <a:solidFill>
                    <a:srgbClr val="EFCA2D"/>
                  </a:solidFill>
                </a:rPr>
                <a:t>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classici e cristiani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temi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solitudine (privilegiata libertà che consente di dedicarsi alla vita contemplativa e alla conoscenza di se stessi)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5996" y="2065863"/>
              <a:ext cx="2286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1346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</a:t>
              </a:r>
              <a:r>
                <a:rPr lang="it-IT" sz="1600" dirty="0">
                  <a:solidFill>
                    <a:srgbClr val="FFFFFF"/>
                  </a:solidFill>
                  <a:sym typeface="Open Sans Bold"/>
                </a:rPr>
                <a:t>-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1356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0" y="3334277"/>
            <a:ext cx="11372850" cy="1785412"/>
            <a:chOff x="0" y="1634064"/>
            <a:chExt cx="11372850" cy="1785412"/>
          </a:xfrm>
        </p:grpSpPr>
        <p:sp>
          <p:nvSpPr>
            <p:cNvPr id="16" name="Rettangolo 15"/>
            <p:cNvSpPr/>
            <p:nvPr/>
          </p:nvSpPr>
          <p:spPr>
            <a:xfrm>
              <a:off x="0" y="2015066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55687" y="1634064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De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otio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religioso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895725" y="1769534"/>
              <a:ext cx="7477125" cy="164994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forma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trattato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modelli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classici (Cicerone)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d</a:t>
              </a:r>
              <a:r>
                <a:rPr lang="it-IT" sz="1600" b="1" dirty="0" smtClean="0">
                  <a:solidFill>
                    <a:srgbClr val="F3CF6D"/>
                  </a:solidFill>
                </a:rPr>
                <a:t>estinatari e contenuto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Petrarca parla ai monaci, perché vivano la loro quieta operosità rifuggendo i desideri carnali e l’eccessiva curiosità indagatrice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15996" y="2065863"/>
              <a:ext cx="2286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1347</a:t>
              </a:r>
              <a:r>
                <a:rPr lang="it-IT" sz="1600" dirty="0" smtClean="0">
                  <a:solidFill>
                    <a:srgbClr val="FFFFFF"/>
                  </a:solidFill>
                  <a:sym typeface="Open Sans Bold"/>
                </a:rPr>
                <a:t> -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1357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0" y="5198533"/>
            <a:ext cx="11372850" cy="1858444"/>
            <a:chOff x="0" y="1561032"/>
            <a:chExt cx="11372850" cy="1858444"/>
          </a:xfrm>
        </p:grpSpPr>
        <p:sp>
          <p:nvSpPr>
            <p:cNvPr id="26" name="Rettangolo 25"/>
            <p:cNvSpPr/>
            <p:nvPr/>
          </p:nvSpPr>
          <p:spPr>
            <a:xfrm>
              <a:off x="0" y="2319878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A2A2A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055687" y="1634064"/>
              <a:ext cx="2760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De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remediis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utriusque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Fortunae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895725" y="1561032"/>
              <a:ext cx="7477125" cy="18584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due libri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temi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le possibili circostanze della vita (fortunate o avverse) che richiedono all’uomo di fare una scelta (ruolo della Ragione); vita umana come conflitto tra forze opposte</a:t>
              </a:r>
              <a:endParaRPr lang="it-IT" sz="1600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007523" y="6009825"/>
            <a:ext cx="28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182563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800" dirty="0">
              <a:solidFill>
                <a:srgbClr val="F3CF6D"/>
              </a:solidFill>
              <a:sym typeface="Open Sans Bold"/>
            </a:endParaRPr>
          </a:p>
          <a:p>
            <a:pPr marL="93663" indent="-60325" hangingPunct="0">
              <a:buClr>
                <a:srgbClr val="FFFFFF"/>
              </a:buClr>
              <a:buSzPct val="70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 1355</a:t>
            </a:r>
            <a:r>
              <a:rPr lang="it-IT" sz="1600" dirty="0" smtClean="0">
                <a:solidFill>
                  <a:srgbClr val="FFFFFF"/>
                </a:solidFill>
                <a:sym typeface="Open Sans Bold"/>
              </a:rPr>
              <a:t> - </a:t>
            </a:r>
            <a:r>
              <a:rPr lang="it-IT" sz="1600" dirty="0" smtClean="0">
                <a:solidFill>
                  <a:srgbClr val="F3CF6D"/>
                </a:solidFill>
                <a:sym typeface="Open Sans Bold"/>
              </a:rPr>
              <a:t>1366</a:t>
            </a:r>
            <a:endParaRPr lang="it-IT" sz="1600" dirty="0">
              <a:solidFill>
                <a:srgbClr val="F3CF6D"/>
              </a:solidFill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631156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 OPERE POLEMICHE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LA LEZIONE DEGLI ANTICHI: LE ALTRE OPERE LATINE</a:t>
            </a:r>
            <a:endParaRPr lang="it-IT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634064"/>
            <a:ext cx="11372850" cy="2150536"/>
            <a:chOff x="0" y="1634064"/>
            <a:chExt cx="11372850" cy="2150536"/>
          </a:xfrm>
        </p:grpSpPr>
        <p:sp>
          <p:nvSpPr>
            <p:cNvPr id="5" name="Rettangolo 4"/>
            <p:cNvSpPr/>
            <p:nvPr/>
          </p:nvSpPr>
          <p:spPr>
            <a:xfrm>
              <a:off x="0" y="2336812"/>
              <a:ext cx="3815819" cy="45719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55687" y="1634064"/>
              <a:ext cx="2760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FFFFFF"/>
                  </a:solidFill>
                </a:rPr>
                <a:t>De sui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ipsius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et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multorum</a:t>
              </a:r>
              <a:r>
                <a:rPr lang="it-IT" sz="2000" i="1" dirty="0" smtClean="0">
                  <a:solidFill>
                    <a:srgbClr val="FFFFFF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FFFFFF"/>
                  </a:solidFill>
                </a:rPr>
                <a:t>ignorantia</a:t>
              </a:r>
              <a:endParaRPr lang="it-IT" sz="20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895725" y="1769534"/>
              <a:ext cx="7477125" cy="201506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forma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: trattato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Petrarca risponde a quattro giovani che lo hanno definito ‘‘buono, ma ignorante’’, perché non interessato alle questioni scientifiche della filosofia aristotelica. L’autore rivendica la necessità di conciliare gli insegnamenti della letteratura pagana e quelli  della religione cristiana in un umanesimo cristiano che renda l’uomo migliore.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5996" y="2379142"/>
              <a:ext cx="2286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182563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8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 1367 </a:t>
              </a:r>
              <a:r>
                <a:rPr lang="it-IT" sz="1600" dirty="0">
                  <a:solidFill>
                    <a:srgbClr val="F3CF6D"/>
                  </a:solidFill>
                  <a:sym typeface="Open Sans Bold"/>
                </a:rPr>
                <a:t>- </a:t>
              </a:r>
              <a:r>
                <a:rPr lang="it-IT" sz="1600" dirty="0" smtClean="0">
                  <a:solidFill>
                    <a:srgbClr val="F3CF6D"/>
                  </a:solidFill>
                  <a:sym typeface="Open Sans Bold"/>
                </a:rPr>
                <a:t>1371</a:t>
              </a: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  <a:p>
              <a:pPr marL="93663" indent="-60325" hangingPunct="0">
                <a:buClr>
                  <a:srgbClr val="FFFFFF"/>
                </a:buClr>
                <a:buSzPct val="70000"/>
                <a:buFont typeface="Arial" panose="020B0604020202020204" pitchFamily="34" charset="0"/>
                <a:buChar char="•"/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it-IT" sz="1600" dirty="0">
                <a:solidFill>
                  <a:srgbClr val="F3CF6D"/>
                </a:solidFill>
                <a:sym typeface="Open Sans Bold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0" y="3884628"/>
            <a:ext cx="11372850" cy="2770171"/>
            <a:chOff x="0" y="1769532"/>
            <a:chExt cx="11372850" cy="2770171"/>
          </a:xfrm>
        </p:grpSpPr>
        <p:sp>
          <p:nvSpPr>
            <p:cNvPr id="16" name="Rettangolo 15"/>
            <p:cNvSpPr/>
            <p:nvPr/>
          </p:nvSpPr>
          <p:spPr>
            <a:xfrm>
              <a:off x="0" y="2175939"/>
              <a:ext cx="3815819" cy="50797"/>
            </a:xfrm>
            <a:prstGeom prst="rect">
              <a:avLst/>
            </a:prstGeom>
            <a:solidFill>
              <a:srgbClr val="8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A2A2A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55687" y="1778003"/>
              <a:ext cx="2760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FFFFFF"/>
                  </a:solidFill>
                </a:rPr>
                <a:t>Le invettive</a:t>
              </a:r>
              <a:endParaRPr lang="it-IT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895725" y="1769532"/>
              <a:ext cx="7477125" cy="277017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t" anchorCtr="0"/>
            <a:lstStyle/>
            <a:p>
              <a:pPr>
                <a:spcBef>
                  <a:spcPts val="600"/>
                </a:spcBef>
                <a:buClr>
                  <a:srgbClr val="FFFFFF"/>
                </a:buClr>
              </a:pP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Invectivae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contra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medicum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quendam</a:t>
              </a:r>
              <a:endParaRPr lang="it-IT" sz="1600" i="1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Petrarca risponde a un medico della curia papale, che aveva attaccato la sua formazione letteraria</a:t>
              </a: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endParaRPr lang="it-IT" sz="1000" i="1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>
                <a:spcBef>
                  <a:spcPts val="600"/>
                </a:spcBef>
                <a:buClr>
                  <a:srgbClr val="FFFFFF"/>
                </a:buClr>
              </a:pP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Invectiva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</a:t>
              </a:r>
              <a:r>
                <a:rPr lang="it-IT" sz="1600" i="1" dirty="0">
                  <a:solidFill>
                    <a:srgbClr val="FFFFFF"/>
                  </a:solidFill>
                  <a:ea typeface="Arial"/>
                  <a:cs typeface="Arial"/>
                </a:rPr>
                <a:t>contra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eum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qui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maledixit</a:t>
              </a:r>
              <a:r>
                <a:rPr lang="it-IT" sz="1600" i="1" dirty="0" smtClean="0">
                  <a:solidFill>
                    <a:srgbClr val="FFFFFF"/>
                  </a:solidFill>
                  <a:ea typeface="Arial"/>
                  <a:cs typeface="Arial"/>
                </a:rPr>
                <a:t> </a:t>
              </a:r>
              <a:r>
                <a:rPr lang="it-IT" sz="1600" i="1" dirty="0" err="1" smtClean="0">
                  <a:solidFill>
                    <a:srgbClr val="FFFFFF"/>
                  </a:solidFill>
                  <a:ea typeface="Arial"/>
                  <a:cs typeface="Arial"/>
                </a:rPr>
                <a:t>Italiae</a:t>
              </a:r>
              <a:endParaRPr lang="it-IT" sz="1600" i="1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rgbClr val="F3CF6D"/>
                  </a:solidFill>
                </a:rPr>
                <a:t>contenuto</a:t>
              </a:r>
              <a:r>
                <a:rPr lang="it-IT" sz="1600" dirty="0">
                  <a:solidFill>
                    <a:srgbClr val="FFFFFF"/>
                  </a:solidFill>
                  <a:ea typeface="Arial"/>
                  <a:cs typeface="Arial"/>
                </a:rPr>
                <a:t>: Petrarca risponde 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a Jean de </a:t>
              </a:r>
              <a:r>
                <a:rPr lang="it-IT" sz="1600" dirty="0" err="1" smtClean="0">
                  <a:solidFill>
                    <a:srgbClr val="FFFFFF"/>
                  </a:solidFill>
                  <a:ea typeface="Arial"/>
                  <a:cs typeface="Arial"/>
                </a:rPr>
                <a:t>Hesdin</a:t>
              </a:r>
              <a:r>
                <a:rPr lang="it-IT" sz="1600" dirty="0" smtClean="0">
                  <a:solidFill>
                    <a:srgbClr val="FFFFFF"/>
                  </a:solidFill>
                  <a:ea typeface="Arial"/>
                  <a:cs typeface="Arial"/>
                </a:rPr>
                <a:t>, che lo aveva attaccato per una sua lettera a Urbano V, in cui chiedeva il ritorno a Roma della sede papale.</a:t>
              </a:r>
              <a:endParaRPr lang="it-IT" sz="1600" i="1" dirty="0">
                <a:solidFill>
                  <a:srgbClr val="FFFFFF"/>
                </a:solidFill>
                <a:ea typeface="Arial"/>
                <a:cs typeface="Arial"/>
              </a:endParaRPr>
            </a:p>
            <a:p>
              <a:pPr marL="177800" indent="-177800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endParaRPr lang="it-IT" sz="1600" i="1" dirty="0">
                <a:solidFill>
                  <a:srgbClr val="FFFFFF"/>
                </a:solidFill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1729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759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39"/>
          <p:cNvSpPr txBox="1">
            <a:spLocks noGrp="1"/>
          </p:cNvSpPr>
          <p:nvPr>
            <p:ph type="title"/>
          </p:nvPr>
        </p:nvSpPr>
        <p:spPr>
          <a:xfrm>
            <a:off x="3977641" y="4454525"/>
            <a:ext cx="4224654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vita di </a:t>
            </a:r>
            <a:b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intellettuale cosmopolita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"/>
          <a:stretch/>
        </p:blipFill>
        <p:spPr>
          <a:xfrm>
            <a:off x="4884550" y="1855149"/>
            <a:ext cx="2424951" cy="2482802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063824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9C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39"/>
          <p:cNvSpPr txBox="1">
            <a:spLocks noGrp="1"/>
          </p:cNvSpPr>
          <p:nvPr>
            <p:ph type="title"/>
          </p:nvPr>
        </p:nvSpPr>
        <p:spPr>
          <a:xfrm>
            <a:off x="3638550" y="4454525"/>
            <a:ext cx="493079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-IT" sz="2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Canzoniere</a:t>
            </a: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dirty="0" smtClean="0">
                <a:latin typeface="Arial"/>
                <a:ea typeface="Arial"/>
                <a:cs typeface="Arial"/>
                <a:sym typeface="Arial"/>
              </a:rPr>
              <a:t>l’anima e il frammento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45" y="1882249"/>
            <a:ext cx="2348883" cy="2366745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62789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100" b="1" i="1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CANZONIERE</a:t>
            </a: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 TRA POESIA LATINA E VOLGARE</a:t>
            </a:r>
            <a:endParaRPr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IL </a:t>
            </a:r>
            <a:r>
              <a:rPr lang="it-IT" i="1" dirty="0" smtClean="0"/>
              <a:t>CANZONIERE</a:t>
            </a:r>
            <a:r>
              <a:rPr lang="it-IT" dirty="0" smtClean="0"/>
              <a:t>: L’ANIMA E IL FRAMMENTO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Nonostante Petrarca chiami la raccolta delle sue poesie </a:t>
            </a:r>
            <a:r>
              <a:rPr lang="it-IT" sz="2600" i="1" dirty="0" err="1" smtClean="0">
                <a:solidFill>
                  <a:srgbClr val="FFFFFF"/>
                </a:solidFill>
              </a:rPr>
              <a:t>nugellae</a:t>
            </a:r>
            <a:r>
              <a:rPr lang="it-IT" sz="2600" dirty="0" smtClean="0">
                <a:solidFill>
                  <a:srgbClr val="FFFFFF"/>
                </a:solidFill>
              </a:rPr>
              <a:t> (cose di poco conto), </a:t>
            </a:r>
            <a:r>
              <a:rPr lang="it-IT" sz="2600" b="1" dirty="0" smtClean="0">
                <a:solidFill>
                  <a:srgbClr val="F3CF6D"/>
                </a:solidFill>
              </a:rPr>
              <a:t>dedica tutta </a:t>
            </a:r>
            <a:r>
              <a:rPr lang="it-IT" sz="2600" dirty="0" smtClean="0">
                <a:solidFill>
                  <a:srgbClr val="FFFFFF"/>
                </a:solidFill>
              </a:rPr>
              <a:t>la vita alla composizione del </a:t>
            </a:r>
            <a:r>
              <a:rPr lang="it-IT" sz="2600" i="1" dirty="0" smtClean="0">
                <a:solidFill>
                  <a:srgbClr val="FFFFFF"/>
                </a:solidFill>
              </a:rPr>
              <a:t>Canzoniere</a:t>
            </a:r>
            <a:r>
              <a:rPr lang="it-IT" sz="2600" dirty="0" smtClean="0">
                <a:solidFill>
                  <a:srgbClr val="FFFFFF"/>
                </a:solidFill>
              </a:rPr>
              <a:t>, in un continuo sforzo di ampliamento e revisione.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Nel progetto ricerca la </a:t>
            </a:r>
            <a:r>
              <a:rPr lang="it-IT" sz="2600" b="1" dirty="0" smtClean="0">
                <a:solidFill>
                  <a:srgbClr val="F3CF6D"/>
                </a:solidFill>
              </a:rPr>
              <a:t>continuità tra poesia latina e volgare</a:t>
            </a:r>
            <a:r>
              <a:rPr lang="it-IT" sz="26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La lingua, il </a:t>
            </a:r>
            <a:r>
              <a:rPr lang="it-IT" sz="2600" b="1" dirty="0" smtClean="0">
                <a:solidFill>
                  <a:srgbClr val="F3CF6D"/>
                </a:solidFill>
              </a:rPr>
              <a:t>volgare</a:t>
            </a:r>
            <a:r>
              <a:rPr lang="it-IT" sz="2600" dirty="0" smtClean="0">
                <a:solidFill>
                  <a:srgbClr val="FFFFFF"/>
                </a:solidFill>
              </a:rPr>
              <a:t>, fa comunque riferimento al modello del latino classico, cercando di elevarsi ad un </a:t>
            </a:r>
            <a:r>
              <a:rPr lang="it-IT" sz="2600" b="1" dirty="0" smtClean="0">
                <a:solidFill>
                  <a:srgbClr val="F3CF6D"/>
                </a:solidFill>
              </a:rPr>
              <a:t>modello ideale</a:t>
            </a:r>
            <a:r>
              <a:rPr lang="it-IT" sz="26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rapezoid 5">
            <a:extLst>
              <a:ext uri="{FF2B5EF4-FFF2-40B4-BE49-F238E27FC236}">
                <a16:creationId xmlns:a16="http://schemas.microsoft.com/office/drawing/2014/main" xmlns="" id="{74069931-09D2-4153-9DC1-5740E10038F8}"/>
              </a:ext>
            </a:extLst>
          </p:cNvPr>
          <p:cNvSpPr/>
          <p:nvPr/>
        </p:nvSpPr>
        <p:spPr>
          <a:xfrm rot="5400000">
            <a:off x="10392488" y="5941245"/>
            <a:ext cx="1068492" cy="435032"/>
          </a:xfrm>
          <a:prstGeom prst="trapezoid">
            <a:avLst/>
          </a:prstGeom>
          <a:solidFill>
            <a:srgbClr val="4E40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kern="1200" smtClean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A4E97E70-298D-460D-8BA6-842010EAA73C}"/>
              </a:ext>
            </a:extLst>
          </p:cNvPr>
          <p:cNvSpPr/>
          <p:nvPr/>
        </p:nvSpPr>
        <p:spPr>
          <a:xfrm>
            <a:off x="196991" y="5562600"/>
            <a:ext cx="10512227" cy="1381124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kern="1200" smtClean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E338D563-028F-4A13-B842-0B18ABBBA236}"/>
              </a:ext>
            </a:extLst>
          </p:cNvPr>
          <p:cNvSpPr/>
          <p:nvPr/>
        </p:nvSpPr>
        <p:spPr>
          <a:xfrm>
            <a:off x="104775" y="5837081"/>
            <a:ext cx="11039475" cy="658969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kern="1200" dirty="0" smtClean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4" name="TextBox 70">
            <a:extLst>
              <a:ext uri="{FF2B5EF4-FFF2-40B4-BE49-F238E27FC236}">
                <a16:creationId xmlns:a16="http://schemas.microsoft.com/office/drawing/2014/main" xmlns="" id="{417A27AA-3EC9-4BBF-8E67-69E76C6ABED6}"/>
              </a:ext>
            </a:extLst>
          </p:cNvPr>
          <p:cNvSpPr txBox="1"/>
          <p:nvPr/>
        </p:nvSpPr>
        <p:spPr>
          <a:xfrm>
            <a:off x="1295401" y="5948461"/>
            <a:ext cx="91535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Nel 1501</a:t>
            </a:r>
            <a:r>
              <a:rPr kumimoji="0" lang="it-IT" sz="1400" b="0" i="0" u="none" strike="noStrike" kern="0" cap="none" spc="0" normalizeH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 il tipografo veneziano</a:t>
            </a:r>
            <a:r>
              <a:rPr kumimoji="0" lang="it-IT" sz="1400" b="0" i="0" u="none" strike="noStrike" kern="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Aldo Manuzio </a:t>
            </a:r>
            <a:r>
              <a:rPr kumimoji="0" lang="it-IT" sz="1400" b="0" i="0" u="none" strike="noStrike" kern="0" cap="none" spc="0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</a:rPr>
              <a:t>pubblica la prima versione in stampa del Canzoniere, contribuendo in modo decisivo alla diffusione dell’opera</a:t>
            </a:r>
            <a:r>
              <a:rPr lang="it-IT" dirty="0" smtClean="0">
                <a:solidFill>
                  <a:srgbClr val="2A2A2A"/>
                </a:solidFill>
              </a:rPr>
              <a:t>.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2A2A2A"/>
              </a:solidFill>
              <a:effectLst/>
              <a:uLnTx/>
              <a:uFillTx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2" y="5726192"/>
            <a:ext cx="876649" cy="8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66198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F3CF6D"/>
              </a:buClr>
              <a:buSzPts val="2100"/>
            </a:pPr>
            <a:r>
              <a:rPr lang="en-US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100" i="1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CANZONIERE</a:t>
            </a:r>
            <a:endParaRPr lang="en-US" sz="9600" i="1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IL </a:t>
            </a:r>
            <a:r>
              <a:rPr lang="it-IT" i="1" dirty="0"/>
              <a:t>CANZONIERE</a:t>
            </a:r>
            <a:r>
              <a:rPr lang="it-IT" dirty="0"/>
              <a:t>: L’ANIMA E IL FRAMMENTO</a:t>
            </a:r>
            <a:endParaRPr lang="it-IT" i="1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83F01E91-BFC6-4B88-B360-6A4B7D2AC575}"/>
              </a:ext>
            </a:extLst>
          </p:cNvPr>
          <p:cNvSpPr/>
          <p:nvPr/>
        </p:nvSpPr>
        <p:spPr>
          <a:xfrm>
            <a:off x="0" y="1700582"/>
            <a:ext cx="2952750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buFontTx/>
              <a:buNone/>
              <a:defRPr/>
            </a:pPr>
            <a:r>
              <a:rPr lang="it-IT" b="1" kern="1200" dirty="0" smtClean="0">
                <a:solidFill>
                  <a:srgbClr val="2A2A2A"/>
                </a:solidFill>
                <a:ea typeface="+mn-ea"/>
              </a:rPr>
              <a:t>LA FORMA</a:t>
            </a:r>
          </a:p>
          <a:p>
            <a:pPr algn="ctr">
              <a:buClrTx/>
              <a:buFontTx/>
              <a:buNone/>
              <a:defRPr/>
            </a:pPr>
            <a:endParaRPr lang="it-IT" sz="800" b="1" kern="1200" dirty="0" smtClean="0">
              <a:solidFill>
                <a:srgbClr val="2A2A2A"/>
              </a:solidFill>
              <a:ea typeface="+mn-ea"/>
            </a:endParaRPr>
          </a:p>
          <a:p>
            <a:pPr>
              <a:buClrTx/>
              <a:buFontTx/>
              <a:buNone/>
              <a:defRPr/>
            </a:pPr>
            <a:r>
              <a:rPr lang="it-IT" kern="1200" dirty="0" smtClean="0">
                <a:solidFill>
                  <a:srgbClr val="2A2A2A"/>
                </a:solidFill>
              </a:rPr>
              <a:t>I testi autonomi che compongono l’opera vengono ricondotti all’unità di un </a:t>
            </a:r>
            <a:r>
              <a:rPr lang="it-IT" b="1" kern="1200" dirty="0" smtClean="0">
                <a:solidFill>
                  <a:srgbClr val="2A2A2A"/>
                </a:solidFill>
              </a:rPr>
              <a:t>percorso organico</a:t>
            </a:r>
            <a:r>
              <a:rPr lang="it-IT" kern="1200" dirty="0" smtClean="0">
                <a:solidFill>
                  <a:srgbClr val="2A2A2A"/>
                </a:solidFill>
              </a:rPr>
              <a:t>, come se fossero </a:t>
            </a:r>
            <a:r>
              <a:rPr lang="it-IT" b="1" kern="1200" dirty="0" smtClean="0">
                <a:solidFill>
                  <a:srgbClr val="2A2A2A"/>
                </a:solidFill>
              </a:rPr>
              <a:t>pagine di un diario</a:t>
            </a:r>
            <a:r>
              <a:rPr lang="it-IT" kern="1200" dirty="0" smtClean="0">
                <a:solidFill>
                  <a:srgbClr val="2A2A2A"/>
                </a:solidFill>
              </a:rPr>
              <a:t>.</a:t>
            </a:r>
          </a:p>
          <a:p>
            <a:pPr>
              <a:buClrTx/>
              <a:buFontTx/>
              <a:buNone/>
              <a:defRPr/>
            </a:pPr>
            <a:endParaRPr lang="it-IT" sz="800" kern="1200" dirty="0" smtClean="0">
              <a:solidFill>
                <a:srgbClr val="2A2A2A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it-IT" kern="1200" dirty="0" smtClean="0">
                <a:solidFill>
                  <a:srgbClr val="2A2A2A"/>
                </a:solidFill>
              </a:rPr>
              <a:t>Petrarca aspira a ottenere un’</a:t>
            </a:r>
            <a:r>
              <a:rPr lang="it-IT" b="1" kern="1200" dirty="0" smtClean="0">
                <a:solidFill>
                  <a:srgbClr val="2A2A2A"/>
                </a:solidFill>
              </a:rPr>
              <a:t>unità </a:t>
            </a:r>
            <a:r>
              <a:rPr lang="it-IT" b="1" kern="1200" dirty="0" err="1" smtClean="0">
                <a:solidFill>
                  <a:srgbClr val="2A2A2A"/>
                </a:solidFill>
              </a:rPr>
              <a:t>macrotestuale</a:t>
            </a:r>
            <a:r>
              <a:rPr lang="it-IT" b="1" kern="1200" dirty="0" smtClean="0">
                <a:solidFill>
                  <a:srgbClr val="2A2A2A"/>
                </a:solidFill>
              </a:rPr>
              <a:t> </a:t>
            </a:r>
            <a:r>
              <a:rPr lang="it-IT" kern="1200" dirty="0" smtClean="0">
                <a:solidFill>
                  <a:srgbClr val="2A2A2A"/>
                </a:solidFill>
              </a:rPr>
              <a:t>che comunque non si realizza appieno, riproponendo le oscillazioni caratteristiche del suo animo.</a:t>
            </a:r>
            <a:endParaRPr lang="it-IT" kern="1200" dirty="0">
              <a:solidFill>
                <a:srgbClr val="2A2A2A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24CAD999-B490-4BA8-A6AB-1940BD8D84CB}"/>
              </a:ext>
            </a:extLst>
          </p:cNvPr>
          <p:cNvSpPr/>
          <p:nvPr/>
        </p:nvSpPr>
        <p:spPr>
          <a:xfrm>
            <a:off x="3047999" y="1700582"/>
            <a:ext cx="5300134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defRPr/>
            </a:pPr>
            <a:r>
              <a:rPr lang="it-IT" b="1" kern="1200" dirty="0" smtClean="0">
                <a:solidFill>
                  <a:srgbClr val="2A2A2A"/>
                </a:solidFill>
              </a:rPr>
              <a:t>I TEMI</a:t>
            </a:r>
          </a:p>
          <a:p>
            <a:pPr algn="ctr">
              <a:spcAft>
                <a:spcPts val="300"/>
              </a:spcAft>
              <a:buClrTx/>
              <a:defRPr/>
            </a:pPr>
            <a:endParaRPr lang="it-IT" sz="800" kern="1200" dirty="0" smtClean="0">
              <a:solidFill>
                <a:srgbClr val="2A2A2A"/>
              </a:solidFill>
            </a:endParaRPr>
          </a:p>
          <a:p>
            <a:pPr>
              <a:spcAft>
                <a:spcPts val="300"/>
              </a:spcAft>
              <a:buClrTx/>
            </a:pPr>
            <a:r>
              <a:rPr lang="it-IT" kern="1200" dirty="0" smtClean="0">
                <a:solidFill>
                  <a:srgbClr val="2A2A2A"/>
                </a:solidFill>
              </a:rPr>
              <a:t>L’opera si pone come </a:t>
            </a:r>
            <a:r>
              <a:rPr lang="it-IT" b="1" kern="1200" dirty="0" smtClean="0">
                <a:solidFill>
                  <a:srgbClr val="2A2A2A"/>
                </a:solidFill>
              </a:rPr>
              <a:t>rappresentazione autobiografica</a:t>
            </a:r>
            <a:r>
              <a:rPr lang="it-IT" kern="1200" dirty="0" smtClean="0">
                <a:solidFill>
                  <a:srgbClr val="2A2A2A"/>
                </a:solidFill>
              </a:rPr>
              <a:t>, dove l’autobiografismo è trasfigurato a posteriori dall’immaginazione letteraria per proporsi come </a:t>
            </a:r>
            <a:r>
              <a:rPr lang="it-IT" b="1" kern="1200" dirty="0" smtClean="0">
                <a:solidFill>
                  <a:srgbClr val="2A2A2A"/>
                </a:solidFill>
              </a:rPr>
              <a:t>modello esemplare</a:t>
            </a:r>
            <a:r>
              <a:rPr lang="it-IT" kern="1200" dirty="0" smtClean="0">
                <a:solidFill>
                  <a:srgbClr val="2A2A2A"/>
                </a:solidFill>
              </a:rPr>
              <a:t>.</a:t>
            </a:r>
          </a:p>
          <a:p>
            <a:pPr>
              <a:spcAft>
                <a:spcPts val="300"/>
              </a:spcAft>
              <a:buClrTx/>
            </a:pPr>
            <a:r>
              <a:rPr lang="it-IT" kern="1200" dirty="0" smtClean="0">
                <a:solidFill>
                  <a:srgbClr val="2A2A2A"/>
                </a:solidFill>
              </a:rPr>
              <a:t>I temi principali sono: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la </a:t>
            </a:r>
            <a:r>
              <a:rPr lang="it-IT" b="1" kern="1200" dirty="0" smtClean="0">
                <a:solidFill>
                  <a:srgbClr val="2A2A2A"/>
                </a:solidFill>
              </a:rPr>
              <a:t>conversione</a:t>
            </a:r>
            <a:r>
              <a:rPr lang="it-IT" kern="1200" dirty="0" smtClean="0">
                <a:solidFill>
                  <a:srgbClr val="2A2A2A"/>
                </a:solidFill>
              </a:rPr>
              <a:t>, sempre attesa e mai compiuta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il</a:t>
            </a:r>
            <a:r>
              <a:rPr lang="it-IT" b="1" kern="1200" dirty="0" smtClean="0">
                <a:solidFill>
                  <a:srgbClr val="2A2A2A"/>
                </a:solidFill>
              </a:rPr>
              <a:t> tema amoroso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l’</a:t>
            </a:r>
            <a:r>
              <a:rPr lang="it-IT" b="1" kern="1200" dirty="0" smtClean="0">
                <a:solidFill>
                  <a:srgbClr val="2A2A2A"/>
                </a:solidFill>
              </a:rPr>
              <a:t>eccessiva aspirazione </a:t>
            </a:r>
            <a:r>
              <a:rPr lang="it-IT" kern="1200" dirty="0" smtClean="0">
                <a:solidFill>
                  <a:srgbClr val="2A2A2A"/>
                </a:solidFill>
              </a:rPr>
              <a:t>alla gloria poetica.</a:t>
            </a:r>
          </a:p>
          <a:p>
            <a:pPr>
              <a:spcAft>
                <a:spcPts val="300"/>
              </a:spcAft>
              <a:buClrTx/>
            </a:pPr>
            <a:endParaRPr lang="it-IT" sz="800" b="1" kern="1200" dirty="0" smtClean="0">
              <a:solidFill>
                <a:srgbClr val="2A2A2A"/>
              </a:solidFill>
            </a:endParaRPr>
          </a:p>
          <a:p>
            <a:pPr>
              <a:spcAft>
                <a:spcPts val="300"/>
              </a:spcAft>
              <a:buClrTx/>
            </a:pPr>
            <a:r>
              <a:rPr lang="it-IT" kern="1200" dirty="0" smtClean="0">
                <a:solidFill>
                  <a:srgbClr val="2A2A2A"/>
                </a:solidFill>
              </a:rPr>
              <a:t>Il tema del </a:t>
            </a:r>
            <a:r>
              <a:rPr lang="it-IT" b="1" kern="1200" dirty="0" smtClean="0">
                <a:solidFill>
                  <a:srgbClr val="2A2A2A"/>
                </a:solidFill>
              </a:rPr>
              <a:t>dissidio interiore </a:t>
            </a:r>
            <a:r>
              <a:rPr lang="it-IT" kern="1200" dirty="0" smtClean="0">
                <a:solidFill>
                  <a:srgbClr val="2A2A2A"/>
                </a:solidFill>
              </a:rPr>
              <a:t>si esplica nelle due opposte tensioni del libro (inizio e fine):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l’</a:t>
            </a:r>
            <a:r>
              <a:rPr lang="it-IT" b="1" kern="1200" dirty="0" smtClean="0">
                <a:solidFill>
                  <a:srgbClr val="2A2A2A"/>
                </a:solidFill>
              </a:rPr>
              <a:t>etica cristiana </a:t>
            </a:r>
            <a:r>
              <a:rPr lang="it-IT" kern="1200" dirty="0" smtClean="0">
                <a:solidFill>
                  <a:srgbClr val="2A2A2A"/>
                </a:solidFill>
              </a:rPr>
              <a:t>e il senso del peccato (l’amore per Laura)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l’</a:t>
            </a:r>
            <a:r>
              <a:rPr lang="it-IT" b="1" kern="1200" dirty="0" smtClean="0">
                <a:solidFill>
                  <a:srgbClr val="2A2A2A"/>
                </a:solidFill>
              </a:rPr>
              <a:t>etica classica </a:t>
            </a:r>
            <a:r>
              <a:rPr lang="it-IT" kern="1200" dirty="0" smtClean="0">
                <a:solidFill>
                  <a:srgbClr val="2A2A2A"/>
                </a:solidFill>
              </a:rPr>
              <a:t>e la condanna al mancato controllo delle passioni (il pentimento).</a:t>
            </a:r>
          </a:p>
          <a:p>
            <a:pPr>
              <a:spcAft>
                <a:spcPts val="300"/>
              </a:spcAft>
              <a:buClrTx/>
            </a:pPr>
            <a:r>
              <a:rPr lang="it-IT" kern="1200" dirty="0" smtClean="0">
                <a:solidFill>
                  <a:srgbClr val="2A2A2A"/>
                </a:solidFill>
              </a:rPr>
              <a:t>I due nuclei ispirativi sono quindi l’</a:t>
            </a:r>
            <a:r>
              <a:rPr lang="it-IT" b="1" kern="1200" dirty="0" smtClean="0">
                <a:solidFill>
                  <a:srgbClr val="2A2A2A"/>
                </a:solidFill>
              </a:rPr>
              <a:t>amore per Laura </a:t>
            </a:r>
            <a:r>
              <a:rPr lang="it-IT" kern="1200" dirty="0" smtClean="0">
                <a:solidFill>
                  <a:srgbClr val="2A2A2A"/>
                </a:solidFill>
              </a:rPr>
              <a:t>e l’</a:t>
            </a:r>
            <a:r>
              <a:rPr lang="it-IT" b="1" kern="1200" dirty="0" smtClean="0">
                <a:solidFill>
                  <a:srgbClr val="2A2A2A"/>
                </a:solidFill>
              </a:rPr>
              <a:t>amore per Dio</a:t>
            </a:r>
            <a:r>
              <a:rPr lang="it-IT" kern="1200" dirty="0" smtClean="0">
                <a:solidFill>
                  <a:srgbClr val="2A2A2A"/>
                </a:solidFill>
              </a:rPr>
              <a:t>.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endParaRPr lang="it-IT" b="1" kern="1200" dirty="0" smtClean="0">
              <a:solidFill>
                <a:srgbClr val="2A2A2A"/>
              </a:solidFill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xmlns="" id="{9A86BF46-81FA-4594-B179-CEB3A8A80DD8}"/>
              </a:ext>
            </a:extLst>
          </p:cNvPr>
          <p:cNvSpPr/>
          <p:nvPr/>
        </p:nvSpPr>
        <p:spPr>
          <a:xfrm>
            <a:off x="8441267" y="1700582"/>
            <a:ext cx="3750733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buFontTx/>
              <a:buNone/>
            </a:pPr>
            <a:r>
              <a:rPr lang="it-IT" b="1" kern="1200" dirty="0" smtClean="0">
                <a:solidFill>
                  <a:srgbClr val="2A2A2A"/>
                </a:solidFill>
                <a:ea typeface="+mn-ea"/>
              </a:rPr>
              <a:t>LA STRUTTURA E LA LINGUA</a:t>
            </a:r>
          </a:p>
          <a:p>
            <a:pPr algn="ctr">
              <a:spcAft>
                <a:spcPts val="300"/>
              </a:spcAft>
              <a:buClrTx/>
              <a:buFontTx/>
              <a:buNone/>
            </a:pPr>
            <a:endParaRPr lang="it-IT" sz="800" kern="1200" dirty="0" smtClean="0">
              <a:solidFill>
                <a:srgbClr val="2A2A2A"/>
              </a:solidFill>
              <a:ea typeface="+mn-ea"/>
            </a:endParaRP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b="1" kern="1200" dirty="0" smtClean="0">
                <a:solidFill>
                  <a:srgbClr val="2A2A2A"/>
                </a:solidFill>
              </a:rPr>
              <a:t>2 sezioni </a:t>
            </a:r>
            <a:r>
              <a:rPr lang="it-IT" kern="1200" dirty="0" smtClean="0">
                <a:solidFill>
                  <a:srgbClr val="2A2A2A"/>
                </a:solidFill>
              </a:rPr>
              <a:t>(“in vita di Laura’’ e “in morte di Laura’’)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b="1" kern="1200" dirty="0" smtClean="0">
                <a:solidFill>
                  <a:srgbClr val="2A2A2A"/>
                </a:solidFill>
              </a:rPr>
              <a:t>366 testi </a:t>
            </a:r>
            <a:r>
              <a:rPr lang="it-IT" kern="1200" dirty="0" smtClean="0">
                <a:solidFill>
                  <a:srgbClr val="2A2A2A"/>
                </a:solidFill>
              </a:rPr>
              <a:t>(uno per ogni giorno dell’anno + uno introduttivo), ordinati cronologicamente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b="1" kern="1200" dirty="0" smtClean="0">
                <a:solidFill>
                  <a:srgbClr val="2A2A2A"/>
                </a:solidFill>
              </a:rPr>
              <a:t>317 sonetti</a:t>
            </a:r>
            <a:r>
              <a:rPr lang="it-IT" kern="1200" dirty="0" smtClean="0">
                <a:solidFill>
                  <a:srgbClr val="2A2A2A"/>
                </a:solidFill>
              </a:rPr>
              <a:t>, </a:t>
            </a:r>
            <a:r>
              <a:rPr lang="it-IT" b="1" kern="1200" dirty="0" smtClean="0">
                <a:solidFill>
                  <a:srgbClr val="2A2A2A"/>
                </a:solidFill>
              </a:rPr>
              <a:t>29 canzoni</a:t>
            </a:r>
            <a:r>
              <a:rPr lang="it-IT" kern="1200" dirty="0" smtClean="0">
                <a:solidFill>
                  <a:srgbClr val="2A2A2A"/>
                </a:solidFill>
              </a:rPr>
              <a:t>, </a:t>
            </a:r>
            <a:r>
              <a:rPr lang="it-IT" b="1" kern="1200" dirty="0" smtClean="0">
                <a:solidFill>
                  <a:srgbClr val="2A2A2A"/>
                </a:solidFill>
              </a:rPr>
              <a:t>9 sestine</a:t>
            </a:r>
            <a:r>
              <a:rPr lang="it-IT" kern="1200" dirty="0" smtClean="0">
                <a:solidFill>
                  <a:srgbClr val="2A2A2A"/>
                </a:solidFill>
              </a:rPr>
              <a:t>, </a:t>
            </a:r>
            <a:r>
              <a:rPr lang="it-IT" b="1" kern="1200" dirty="0" smtClean="0">
                <a:solidFill>
                  <a:srgbClr val="2A2A2A"/>
                </a:solidFill>
              </a:rPr>
              <a:t>7 ballate</a:t>
            </a:r>
            <a:r>
              <a:rPr lang="it-IT" kern="1200" dirty="0" smtClean="0">
                <a:solidFill>
                  <a:srgbClr val="2A2A2A"/>
                </a:solidFill>
              </a:rPr>
              <a:t>, </a:t>
            </a:r>
            <a:r>
              <a:rPr lang="it-IT" b="1" kern="1200" dirty="0" smtClean="0">
                <a:solidFill>
                  <a:srgbClr val="2A2A2A"/>
                </a:solidFill>
              </a:rPr>
              <a:t>4 madrigali</a:t>
            </a:r>
          </a:p>
          <a:p>
            <a:pPr>
              <a:spcAft>
                <a:spcPts val="300"/>
              </a:spcAft>
              <a:buClrTx/>
              <a:buFontTx/>
              <a:buNone/>
            </a:pPr>
            <a:endParaRPr lang="it-IT" sz="800" kern="1200" dirty="0" smtClean="0">
              <a:solidFill>
                <a:srgbClr val="2A2A2A"/>
              </a:solidFill>
              <a:ea typeface="+mn-ea"/>
            </a:endParaRPr>
          </a:p>
          <a:p>
            <a:pPr>
              <a:spcAft>
                <a:spcPts val="300"/>
              </a:spcAft>
              <a:buClrTx/>
              <a:buFontTx/>
              <a:buNone/>
            </a:pPr>
            <a:r>
              <a:rPr lang="it-IT" kern="1200" dirty="0" smtClean="0">
                <a:solidFill>
                  <a:srgbClr val="2A2A2A"/>
                </a:solidFill>
                <a:ea typeface="+mn-ea"/>
              </a:rPr>
              <a:t>Le novità rispetto alle raccolte di lirica del Duecento sono: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kern="1200" dirty="0" smtClean="0">
                <a:solidFill>
                  <a:srgbClr val="2A2A2A"/>
                </a:solidFill>
              </a:rPr>
              <a:t>l’</a:t>
            </a:r>
            <a:r>
              <a:rPr lang="it-IT" b="1" kern="1200" dirty="0" smtClean="0">
                <a:solidFill>
                  <a:srgbClr val="2A2A2A"/>
                </a:solidFill>
              </a:rPr>
              <a:t>unitarietà </a:t>
            </a:r>
            <a:r>
              <a:rPr lang="it-IT" kern="1200" dirty="0" smtClean="0">
                <a:solidFill>
                  <a:srgbClr val="2A2A2A"/>
                </a:solidFill>
              </a:rPr>
              <a:t>(libro organico di poesia)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b="1" kern="1200" dirty="0" smtClean="0">
                <a:solidFill>
                  <a:srgbClr val="2A2A2A"/>
                </a:solidFill>
              </a:rPr>
              <a:t>omogeneità di temi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b="1" kern="1200" dirty="0" smtClean="0">
                <a:solidFill>
                  <a:srgbClr val="2A2A2A"/>
                </a:solidFill>
              </a:rPr>
              <a:t>autonomia dell’ispirazione</a:t>
            </a:r>
            <a:r>
              <a:rPr lang="it-IT" kern="1200" dirty="0" smtClean="0">
                <a:solidFill>
                  <a:srgbClr val="2A2A2A"/>
                </a:solidFill>
              </a:rPr>
              <a:t>.</a:t>
            </a:r>
          </a:p>
          <a:p>
            <a:pPr marL="177800" indent="-1778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endParaRPr lang="it-IT" sz="800" kern="1200" dirty="0" smtClean="0">
              <a:solidFill>
                <a:srgbClr val="2A2A2A"/>
              </a:solidFill>
            </a:endParaRPr>
          </a:p>
          <a:p>
            <a:pPr>
              <a:spcAft>
                <a:spcPts val="300"/>
              </a:spcAft>
              <a:buClrTx/>
              <a:buFontTx/>
              <a:buNone/>
            </a:pPr>
            <a:r>
              <a:rPr lang="it-IT" kern="1200" dirty="0" smtClean="0">
                <a:solidFill>
                  <a:srgbClr val="2A2A2A"/>
                </a:solidFill>
                <a:ea typeface="+mn-ea"/>
              </a:rPr>
              <a:t>La lingua è il </a:t>
            </a:r>
            <a:r>
              <a:rPr lang="it-IT" b="1" kern="1200" dirty="0" smtClean="0">
                <a:solidFill>
                  <a:srgbClr val="2A2A2A"/>
                </a:solidFill>
                <a:ea typeface="+mn-ea"/>
              </a:rPr>
              <a:t>volgare</a:t>
            </a:r>
            <a:r>
              <a:rPr lang="it-IT" kern="1200" dirty="0" smtClean="0">
                <a:solidFill>
                  <a:srgbClr val="2A2A2A"/>
                </a:solidFill>
                <a:ea typeface="+mn-ea"/>
              </a:rPr>
              <a:t>, depurato da elementi comunali e caratterizzato da un </a:t>
            </a:r>
            <a:r>
              <a:rPr lang="it-IT" b="1" kern="1200" dirty="0" smtClean="0">
                <a:solidFill>
                  <a:srgbClr val="2A2A2A"/>
                </a:solidFill>
                <a:ea typeface="+mn-ea"/>
              </a:rPr>
              <a:t>lessico selezionatissimo</a:t>
            </a:r>
            <a:r>
              <a:rPr lang="it-IT" kern="1200" dirty="0" smtClean="0">
                <a:solidFill>
                  <a:srgbClr val="2A2A2A"/>
                </a:solidFill>
                <a:ea typeface="+mn-ea"/>
              </a:rPr>
              <a:t>.</a:t>
            </a:r>
          </a:p>
          <a:p>
            <a:pPr>
              <a:spcAft>
                <a:spcPts val="300"/>
              </a:spcAft>
              <a:buClrTx/>
              <a:buFontTx/>
              <a:buNone/>
            </a:pPr>
            <a:endParaRPr lang="it-IT" kern="1200" dirty="0" smtClean="0">
              <a:solidFill>
                <a:srgbClr val="2A2A2A"/>
              </a:solidFill>
              <a:ea typeface="+mn-ea"/>
            </a:endParaRP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xmlns="" id="{A00116C0-A30E-492C-A2CE-C07606E06CC4}"/>
              </a:ext>
            </a:extLst>
          </p:cNvPr>
          <p:cNvSpPr/>
          <p:nvPr/>
        </p:nvSpPr>
        <p:spPr>
          <a:xfrm>
            <a:off x="1062375" y="1351335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rgbClr val="2A2A2A"/>
              </a:solidFill>
            </a:endParaRP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xmlns="" id="{0241C55C-15D5-4BD4-9FE1-1EA0A31D743F}"/>
              </a:ext>
            </a:extLst>
          </p:cNvPr>
          <p:cNvSpPr/>
          <p:nvPr/>
        </p:nvSpPr>
        <p:spPr>
          <a:xfrm>
            <a:off x="5284066" y="1351335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rgbClr val="2A2A2A"/>
              </a:solidFill>
            </a:endParaRP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xmlns="" id="{43C2F3FB-F9B6-40BE-8CAB-7DE4198A17B2}"/>
              </a:ext>
            </a:extLst>
          </p:cNvPr>
          <p:cNvSpPr/>
          <p:nvPr/>
        </p:nvSpPr>
        <p:spPr>
          <a:xfrm>
            <a:off x="9902633" y="1351335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rgbClr val="2A2A2A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72" y="1522915"/>
            <a:ext cx="505789" cy="4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14" y="1571104"/>
            <a:ext cx="411322" cy="3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43" y="1578164"/>
            <a:ext cx="42778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615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FIGURA DI LAURA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5114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IL </a:t>
            </a:r>
            <a:r>
              <a:rPr lang="it-IT" i="1" dirty="0"/>
              <a:t>CANZONIERE</a:t>
            </a:r>
            <a:r>
              <a:rPr lang="it-IT" dirty="0"/>
              <a:t>: L’ANIMA E IL FRAMMENTO</a:t>
            </a:r>
            <a:endParaRPr lang="it-IT" i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8B4BEBE-3EFD-4EF0-8285-1688D1156281}"/>
              </a:ext>
            </a:extLst>
          </p:cNvPr>
          <p:cNvSpPr txBox="1"/>
          <p:nvPr/>
        </p:nvSpPr>
        <p:spPr>
          <a:xfrm>
            <a:off x="4566604" y="3514207"/>
            <a:ext cx="3041852" cy="209288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it-IT" sz="2800" kern="1200" dirty="0" smtClean="0">
                <a:solidFill>
                  <a:srgbClr val="FFFFFF"/>
                </a:solidFill>
                <a:ea typeface="+mn-ea"/>
              </a:rPr>
              <a:t>L’ESPERIENZA AMOROSA E LA FIGURA DI LAURA </a:t>
            </a:r>
          </a:p>
          <a:p>
            <a:pPr algn="ctr">
              <a:buClrTx/>
              <a:buFontTx/>
              <a:buNone/>
            </a:pPr>
            <a:r>
              <a:rPr lang="it-IT" sz="2400" kern="1200" dirty="0" smtClean="0">
                <a:solidFill>
                  <a:srgbClr val="FFFFFF"/>
                </a:solidFill>
                <a:ea typeface="+mn-ea"/>
              </a:rPr>
              <a:t>(nel </a:t>
            </a:r>
            <a:r>
              <a:rPr lang="it-IT" sz="2400" i="1" kern="1200" dirty="0" smtClean="0">
                <a:solidFill>
                  <a:srgbClr val="FFFFFF"/>
                </a:solidFill>
                <a:ea typeface="+mn-ea"/>
              </a:rPr>
              <a:t>Canzoniere</a:t>
            </a:r>
            <a:r>
              <a:rPr lang="it-IT" sz="2400" kern="1200" dirty="0" smtClean="0">
                <a:solidFill>
                  <a:srgbClr val="FFFFFF"/>
                </a:solidFill>
                <a:ea typeface="+mn-ea"/>
              </a:rPr>
              <a:t>)</a:t>
            </a:r>
            <a:endParaRPr lang="it-IT" sz="2400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xmlns="" id="{1828FBA5-A101-4727-8522-7DB06996AAC2}"/>
              </a:ext>
            </a:extLst>
          </p:cNvPr>
          <p:cNvSpPr>
            <a:spLocks/>
          </p:cNvSpPr>
          <p:nvPr/>
        </p:nvSpPr>
        <p:spPr bwMode="auto">
          <a:xfrm>
            <a:off x="3817233" y="2351375"/>
            <a:ext cx="4543713" cy="3731212"/>
          </a:xfrm>
          <a:custGeom>
            <a:avLst/>
            <a:gdLst>
              <a:gd name="T0" fmla="*/ 116 w 793"/>
              <a:gd name="T1" fmla="*/ 634 h 651"/>
              <a:gd name="T2" fmla="*/ 23 w 793"/>
              <a:gd name="T3" fmla="*/ 390 h 651"/>
              <a:gd name="T4" fmla="*/ 396 w 793"/>
              <a:gd name="T5" fmla="*/ 23 h 651"/>
              <a:gd name="T6" fmla="*/ 770 w 793"/>
              <a:gd name="T7" fmla="*/ 390 h 651"/>
              <a:gd name="T8" fmla="*/ 686 w 793"/>
              <a:gd name="T9" fmla="*/ 622 h 651"/>
              <a:gd name="T10" fmla="*/ 706 w 793"/>
              <a:gd name="T11" fmla="*/ 634 h 651"/>
              <a:gd name="T12" fmla="*/ 793 w 793"/>
              <a:gd name="T13" fmla="*/ 390 h 651"/>
              <a:gd name="T14" fmla="*/ 396 w 793"/>
              <a:gd name="T15" fmla="*/ 0 h 651"/>
              <a:gd name="T16" fmla="*/ 0 w 793"/>
              <a:gd name="T17" fmla="*/ 390 h 651"/>
              <a:gd name="T18" fmla="*/ 102 w 793"/>
              <a:gd name="T19" fmla="*/ 651 h 651"/>
              <a:gd name="T20" fmla="*/ 116 w 793"/>
              <a:gd name="T21" fmla="*/ 634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3" h="651">
                <a:moveTo>
                  <a:pt x="116" y="634"/>
                </a:moveTo>
                <a:cubicBezTo>
                  <a:pt x="58" y="569"/>
                  <a:pt x="23" y="484"/>
                  <a:pt x="23" y="390"/>
                </a:cubicBezTo>
                <a:cubicBezTo>
                  <a:pt x="23" y="187"/>
                  <a:pt x="190" y="23"/>
                  <a:pt x="396" y="23"/>
                </a:cubicBezTo>
                <a:cubicBezTo>
                  <a:pt x="603" y="23"/>
                  <a:pt x="770" y="187"/>
                  <a:pt x="770" y="390"/>
                </a:cubicBezTo>
                <a:cubicBezTo>
                  <a:pt x="770" y="478"/>
                  <a:pt x="739" y="559"/>
                  <a:pt x="686" y="622"/>
                </a:cubicBezTo>
                <a:cubicBezTo>
                  <a:pt x="706" y="634"/>
                  <a:pt x="706" y="634"/>
                  <a:pt x="706" y="634"/>
                </a:cubicBezTo>
                <a:cubicBezTo>
                  <a:pt x="760" y="567"/>
                  <a:pt x="793" y="483"/>
                  <a:pt x="793" y="390"/>
                </a:cubicBezTo>
                <a:cubicBezTo>
                  <a:pt x="793" y="175"/>
                  <a:pt x="615" y="0"/>
                  <a:pt x="396" y="0"/>
                </a:cubicBezTo>
                <a:cubicBezTo>
                  <a:pt x="178" y="0"/>
                  <a:pt x="0" y="175"/>
                  <a:pt x="0" y="390"/>
                </a:cubicBezTo>
                <a:cubicBezTo>
                  <a:pt x="0" y="491"/>
                  <a:pt x="39" y="582"/>
                  <a:pt x="102" y="651"/>
                </a:cubicBezTo>
                <a:lnTo>
                  <a:pt x="116" y="63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xmlns="" id="{EEAA3E18-3797-4AB8-B9CD-08E5B664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37" y="4443078"/>
            <a:ext cx="928572" cy="928572"/>
          </a:xfrm>
          <a:prstGeom prst="ellipse">
            <a:avLst/>
          </a:prstGeom>
          <a:solidFill>
            <a:srgbClr val="FFCC66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C35A7AC8-3DE8-4597-B1A1-3214C130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417" y="4576076"/>
            <a:ext cx="664994" cy="664992"/>
          </a:xfrm>
          <a:prstGeom prst="ellipse">
            <a:avLst/>
          </a:prstGeom>
          <a:solidFill>
            <a:sysClr val="window" lastClr="FFFFFF"/>
          </a:solidFill>
          <a:ln w="476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xmlns="" id="{7A1839D6-A057-478C-8D39-A1D36B1E9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117" y="2293339"/>
            <a:ext cx="928572" cy="923735"/>
          </a:xfrm>
          <a:prstGeom prst="ellipse">
            <a:avLst/>
          </a:prstGeom>
          <a:solidFill>
            <a:srgbClr val="FFCC66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xmlns="" id="{47A67C06-5027-4D08-964E-308B4F53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114" y="2419084"/>
            <a:ext cx="662574" cy="672247"/>
          </a:xfrm>
          <a:prstGeom prst="ellipse">
            <a:avLst/>
          </a:prstGeom>
          <a:solidFill>
            <a:sysClr val="window" lastClr="FFFFFF"/>
          </a:solidFill>
          <a:ln w="476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xmlns="" id="{975FBE6F-2514-4A07-B9B9-DAD76E3E3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307" y="2293339"/>
            <a:ext cx="928572" cy="923735"/>
          </a:xfrm>
          <a:prstGeom prst="ellipse">
            <a:avLst/>
          </a:prstGeom>
          <a:solidFill>
            <a:srgbClr val="FFCC66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xmlns="" id="{5FD7E737-2DAF-4533-A5B6-0FF14CA9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887" y="2419084"/>
            <a:ext cx="664994" cy="672247"/>
          </a:xfrm>
          <a:prstGeom prst="ellipse">
            <a:avLst/>
          </a:prstGeom>
          <a:solidFill>
            <a:sysClr val="window" lastClr="FFFFFF"/>
          </a:solidFill>
          <a:ln w="476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xmlns="" id="{871FD413-18FA-4C57-A77F-64906FB5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587" y="4443078"/>
            <a:ext cx="928572" cy="928572"/>
          </a:xfrm>
          <a:prstGeom prst="ellipse">
            <a:avLst/>
          </a:prstGeom>
          <a:solidFill>
            <a:srgbClr val="FFCC66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xmlns="" id="{3400C3E9-9AA4-4027-89C4-936CEC7C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587" y="4576076"/>
            <a:ext cx="664994" cy="664992"/>
          </a:xfrm>
          <a:prstGeom prst="ellipse">
            <a:avLst/>
          </a:prstGeom>
          <a:solidFill>
            <a:sysClr val="window" lastClr="FFFFFF"/>
          </a:solidFill>
          <a:ln w="476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200" kern="1200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7" name="TextBox 114">
            <a:extLst>
              <a:ext uri="{FF2B5EF4-FFF2-40B4-BE49-F238E27FC236}">
                <a16:creationId xmlns:a16="http://schemas.microsoft.com/office/drawing/2014/main" xmlns="" id="{E613F210-0578-4C33-9C00-3C48BD53A26A}"/>
              </a:ext>
            </a:extLst>
          </p:cNvPr>
          <p:cNvSpPr txBox="1"/>
          <p:nvPr/>
        </p:nvSpPr>
        <p:spPr>
          <a:xfrm>
            <a:off x="701023" y="4436752"/>
            <a:ext cx="2633559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>
              <a:buClrTx/>
              <a:buFontTx/>
              <a:buNone/>
            </a:pPr>
            <a:r>
              <a:rPr lang="it-IT" sz="1200" b="1" kern="1200" dirty="0" smtClean="0">
                <a:solidFill>
                  <a:srgbClr val="EFCA2D"/>
                </a:solidFill>
              </a:rPr>
              <a:t>1</a:t>
            </a:r>
            <a:r>
              <a:rPr lang="it-IT" sz="1200" b="1" kern="1200" dirty="0" smtClean="0">
                <a:solidFill>
                  <a:srgbClr val="F3CF6D"/>
                </a:solidFill>
              </a:rPr>
              <a:t>. LA RAPPRESENTAZIONE IDEALIZZATA DEI SENTIMENTI</a:t>
            </a:r>
            <a:endParaRPr lang="it-IT" sz="1200" b="1" kern="1200" dirty="0">
              <a:solidFill>
                <a:srgbClr val="F3CF6D"/>
              </a:solidFill>
            </a:endParaRPr>
          </a:p>
        </p:txBody>
      </p:sp>
      <p:sp>
        <p:nvSpPr>
          <p:cNvPr id="28" name="TextBox 115">
            <a:extLst>
              <a:ext uri="{FF2B5EF4-FFF2-40B4-BE49-F238E27FC236}">
                <a16:creationId xmlns:a16="http://schemas.microsoft.com/office/drawing/2014/main" xmlns="" id="{39B43123-DF30-4AFF-872D-851CCD8A9CAC}"/>
              </a:ext>
            </a:extLst>
          </p:cNvPr>
          <p:cNvSpPr txBox="1"/>
          <p:nvPr/>
        </p:nvSpPr>
        <p:spPr>
          <a:xfrm>
            <a:off x="581025" y="4845159"/>
            <a:ext cx="2753556" cy="118494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171450" indent="-171450" algn="r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rgbClr val="FFFFFF"/>
                </a:solidFill>
                <a:ea typeface="+mn-ea"/>
              </a:rPr>
              <a:t>sentimenti amorosi trasfigurati dal filtro letterario, che vede nel desiderio una fonte potenziale di dolore e irrisolutezza interiore</a:t>
            </a:r>
          </a:p>
          <a:p>
            <a:pPr marL="171450" indent="-171450" algn="r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rgbClr val="FFFFFF"/>
                </a:solidFill>
                <a:ea typeface="+mn-ea"/>
              </a:rPr>
              <a:t>racconto dei riflessi dell’amore sulla propria esperienza umana</a:t>
            </a:r>
          </a:p>
        </p:txBody>
      </p:sp>
      <p:sp>
        <p:nvSpPr>
          <p:cNvPr id="33" name="TextBox 126">
            <a:extLst>
              <a:ext uri="{FF2B5EF4-FFF2-40B4-BE49-F238E27FC236}">
                <a16:creationId xmlns:a16="http://schemas.microsoft.com/office/drawing/2014/main" xmlns="" id="{9B8D4487-36C8-4A09-B443-5E940B864F5C}"/>
              </a:ext>
            </a:extLst>
          </p:cNvPr>
          <p:cNvSpPr txBox="1"/>
          <p:nvPr/>
        </p:nvSpPr>
        <p:spPr>
          <a:xfrm>
            <a:off x="768514" y="2271118"/>
            <a:ext cx="3119377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>
              <a:buClrTx/>
              <a:buFontTx/>
              <a:buNone/>
            </a:pPr>
            <a:r>
              <a:rPr lang="it-IT" sz="1200" b="1" kern="1200" dirty="0" smtClean="0">
                <a:solidFill>
                  <a:srgbClr val="EFCA2D"/>
                </a:solidFill>
              </a:rPr>
              <a:t>2</a:t>
            </a:r>
            <a:r>
              <a:rPr lang="it-IT" sz="1200" b="1" kern="1200" dirty="0" smtClean="0">
                <a:solidFill>
                  <a:srgbClr val="F3CF6D"/>
                </a:solidFill>
              </a:rPr>
              <a:t>. IL RUOLO DELL’ESPERIENZA AMOROSA</a:t>
            </a:r>
            <a:endParaRPr lang="it-IT" sz="1200" b="1" kern="1200" dirty="0">
              <a:solidFill>
                <a:srgbClr val="F3CF6D"/>
              </a:solidFill>
            </a:endParaRPr>
          </a:p>
        </p:txBody>
      </p:sp>
      <p:sp>
        <p:nvSpPr>
          <p:cNvPr id="34" name="TextBox 127">
            <a:extLst>
              <a:ext uri="{FF2B5EF4-FFF2-40B4-BE49-F238E27FC236}">
                <a16:creationId xmlns:a16="http://schemas.microsoft.com/office/drawing/2014/main" xmlns="" id="{22DF30CE-F7BE-4D3B-A904-F99892751837}"/>
              </a:ext>
            </a:extLst>
          </p:cNvPr>
          <p:cNvSpPr txBox="1"/>
          <p:nvPr/>
        </p:nvSpPr>
        <p:spPr>
          <a:xfrm>
            <a:off x="209551" y="2659707"/>
            <a:ext cx="3678342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lvl="1" algn="r">
              <a:spcAft>
                <a:spcPts val="600"/>
              </a:spcAft>
              <a:buClrTx/>
            </a:pPr>
            <a:r>
              <a:rPr lang="it-IT" sz="1200" kern="1200" dirty="0" smtClean="0">
                <a:solidFill>
                  <a:srgbClr val="FFFFFF"/>
                </a:solidFill>
                <a:ea typeface="+mn-ea"/>
              </a:rPr>
              <a:t>l’esperienza amorosa mette a nudo la fragilità spirituale  e la vocazione letteraria</a:t>
            </a:r>
          </a:p>
        </p:txBody>
      </p:sp>
      <p:sp>
        <p:nvSpPr>
          <p:cNvPr id="35" name="TextBox 138">
            <a:extLst>
              <a:ext uri="{FF2B5EF4-FFF2-40B4-BE49-F238E27FC236}">
                <a16:creationId xmlns:a16="http://schemas.microsoft.com/office/drawing/2014/main" xmlns="" id="{AEA9EEAE-F75F-464C-B0E6-F9B411798936}"/>
              </a:ext>
            </a:extLst>
          </p:cNvPr>
          <p:cNvSpPr txBox="1"/>
          <p:nvPr/>
        </p:nvSpPr>
        <p:spPr>
          <a:xfrm>
            <a:off x="8811907" y="4385950"/>
            <a:ext cx="3065768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buClrTx/>
              <a:buFontTx/>
              <a:buNone/>
            </a:pPr>
            <a:r>
              <a:rPr lang="it-IT" sz="1200" b="1" kern="1200" dirty="0" smtClean="0">
                <a:solidFill>
                  <a:srgbClr val="EFCA2D"/>
                </a:solidFill>
              </a:rPr>
              <a:t>4. </a:t>
            </a:r>
            <a:r>
              <a:rPr lang="it-IT" sz="1200" b="1" kern="1200" dirty="0" smtClean="0">
                <a:solidFill>
                  <a:srgbClr val="F3CF6D"/>
                </a:solidFill>
              </a:rPr>
              <a:t>IL CONFRONTO TRA LAURA E BEATRICE</a:t>
            </a:r>
            <a:endParaRPr lang="it-IT" sz="1200" b="1" kern="1200" dirty="0">
              <a:solidFill>
                <a:srgbClr val="F3CF6D"/>
              </a:solidFill>
            </a:endParaRPr>
          </a:p>
        </p:txBody>
      </p:sp>
      <p:sp>
        <p:nvSpPr>
          <p:cNvPr id="41" name="TextBox 153">
            <a:extLst>
              <a:ext uri="{FF2B5EF4-FFF2-40B4-BE49-F238E27FC236}">
                <a16:creationId xmlns:a16="http://schemas.microsoft.com/office/drawing/2014/main" xmlns="" id="{51C0444C-908E-442F-8B24-D98DD0D790BC}"/>
              </a:ext>
            </a:extLst>
          </p:cNvPr>
          <p:cNvSpPr txBox="1"/>
          <p:nvPr/>
        </p:nvSpPr>
        <p:spPr>
          <a:xfrm>
            <a:off x="8130226" y="2271118"/>
            <a:ext cx="3640142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buClrTx/>
              <a:buFontTx/>
              <a:buNone/>
            </a:pPr>
            <a:r>
              <a:rPr lang="it-IT" sz="1200" b="1" kern="1200" dirty="0" smtClean="0">
                <a:solidFill>
                  <a:srgbClr val="EFCA2D"/>
                </a:solidFill>
              </a:rPr>
              <a:t>3</a:t>
            </a:r>
            <a:r>
              <a:rPr lang="it-IT" sz="1200" b="1" kern="1200" dirty="0" smtClean="0">
                <a:solidFill>
                  <a:srgbClr val="F3CF6D"/>
                </a:solidFill>
              </a:rPr>
              <a:t>. LE CARATTERISTICHE DI LAURA</a:t>
            </a:r>
            <a:endParaRPr lang="it-IT" sz="1200" b="1" kern="1200" dirty="0">
              <a:solidFill>
                <a:srgbClr val="F3CF6D"/>
              </a:solidFill>
            </a:endParaRPr>
          </a:p>
        </p:txBody>
      </p:sp>
      <p:sp>
        <p:nvSpPr>
          <p:cNvPr id="42" name="TextBox 154">
            <a:extLst>
              <a:ext uri="{FF2B5EF4-FFF2-40B4-BE49-F238E27FC236}">
                <a16:creationId xmlns:a16="http://schemas.microsoft.com/office/drawing/2014/main" xmlns="" id="{3E2A25A3-3AE2-42E8-85E8-E06E7E4B65B9}"/>
              </a:ext>
            </a:extLst>
          </p:cNvPr>
          <p:cNvSpPr txBox="1"/>
          <p:nvPr/>
        </p:nvSpPr>
        <p:spPr>
          <a:xfrm>
            <a:off x="8147160" y="2515768"/>
            <a:ext cx="3773492" cy="126188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Tx/>
            </a:pPr>
            <a:r>
              <a:rPr lang="it-IT" sz="1200" kern="1200" dirty="0" smtClean="0">
                <a:solidFill>
                  <a:srgbClr val="FFFFFF"/>
                </a:solidFill>
              </a:rPr>
              <a:t>Laura è:</a:t>
            </a:r>
          </a:p>
          <a:p>
            <a:pPr marL="171450" indent="-1714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rgbClr val="FFFFFF"/>
                </a:solidFill>
              </a:rPr>
              <a:t>inafferrabile (non viene mai descritta fisicamente)</a:t>
            </a:r>
          </a:p>
          <a:p>
            <a:pPr marL="171450" indent="-1714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rgbClr val="FFFFFF"/>
                </a:solidFill>
              </a:rPr>
              <a:t>mutevole e oggetto di trasformazione (all’inizio fonte di passione distruttiva e nemica, alla fine donna gentile dai tratti stilnovistici, che esorta il poeta a ricercare un amore più spirituale)</a:t>
            </a:r>
            <a:endParaRPr lang="it-IT" sz="1200" kern="12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53504"/>
              </p:ext>
            </p:extLst>
          </p:nvPr>
        </p:nvGraphicFramePr>
        <p:xfrm>
          <a:off x="8827740" y="4850103"/>
          <a:ext cx="3271126" cy="1443600"/>
        </p:xfrm>
        <a:graphic>
          <a:graphicData uri="http://schemas.openxmlformats.org/drawingml/2006/table">
            <a:tbl>
              <a:tblPr firstRow="1" bandRow="1">
                <a:tableStyleId>{9460BF38-823D-45A9-B356-6DBC8C5501DD}</a:tableStyleId>
              </a:tblPr>
              <a:tblGrid>
                <a:gridCol w="1635563"/>
                <a:gridCol w="1635563"/>
              </a:tblGrid>
              <a:tr h="220661">
                <a:tc>
                  <a:txBody>
                    <a:bodyPr/>
                    <a:lstStyle/>
                    <a:p>
                      <a:pPr algn="l"/>
                      <a:r>
                        <a:rPr lang="it-IT" sz="1200" b="0" dirty="0" smtClean="0">
                          <a:solidFill>
                            <a:srgbClr val="FFFFFF"/>
                          </a:solidFill>
                        </a:rPr>
                        <a:t>BEATRICE</a:t>
                      </a:r>
                      <a:endParaRPr lang="it-IT" sz="12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dirty="0" smtClean="0">
                          <a:solidFill>
                            <a:srgbClr val="FFFFFF"/>
                          </a:solidFill>
                        </a:rPr>
                        <a:t>LAURA</a:t>
                      </a:r>
                      <a:endParaRPr lang="it-IT" sz="12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0561"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solidFill>
                            <a:srgbClr val="FFFFFF"/>
                          </a:solidFill>
                        </a:rPr>
                        <a:t>la sua morte sublima l’amore di Dante,</a:t>
                      </a:r>
                      <a:r>
                        <a:rPr lang="it-IT" sz="1200" baseline="0" dirty="0" smtClean="0">
                          <a:solidFill>
                            <a:srgbClr val="FFFFFF"/>
                          </a:solidFill>
                        </a:rPr>
                        <a:t> che diventa via di accesso al mistero di Dio</a:t>
                      </a:r>
                      <a:endParaRPr lang="it-IT" sz="1200" dirty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rgbClr val="FFFFFF"/>
                          </a:solidFill>
                        </a:rPr>
                        <a:t>la sua morte permette di comprendere il ‘‘giovanile errore’’</a:t>
                      </a:r>
                    </a:p>
                    <a:p>
                      <a:pPr marL="93663" indent="-93663" algn="l"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rgbClr val="FFFFFF"/>
                          </a:solidFill>
                        </a:rPr>
                        <a:t>l’amore resta passione</a:t>
                      </a:r>
                      <a:r>
                        <a:rPr lang="it-IT" sz="1200" baseline="0" dirty="0" smtClean="0">
                          <a:solidFill>
                            <a:srgbClr val="FFFFFF"/>
                          </a:solidFill>
                        </a:rPr>
                        <a:t> terrena</a:t>
                      </a:r>
                      <a:endParaRPr lang="it-IT" sz="1200" dirty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8360946" y="6179854"/>
            <a:ext cx="167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3CF6D"/>
                </a:solidFill>
              </a:rPr>
              <a:t>la morte dell’amata è un evento chiave</a:t>
            </a:r>
          </a:p>
        </p:txBody>
      </p:sp>
      <p:cxnSp>
        <p:nvCxnSpPr>
          <p:cNvPr id="38" name="Connettore 7 37"/>
          <p:cNvCxnSpPr>
            <a:stCxn id="37" idx="3"/>
          </p:cNvCxnSpPr>
          <p:nvPr/>
        </p:nvCxnSpPr>
        <p:spPr>
          <a:xfrm flipV="1">
            <a:off x="10037613" y="6179855"/>
            <a:ext cx="418720" cy="230832"/>
          </a:xfrm>
          <a:prstGeom prst="curvedConnector3">
            <a:avLst>
              <a:gd name="adj1" fmla="val 50000"/>
            </a:avLst>
          </a:prstGeom>
          <a:ln>
            <a:solidFill>
              <a:srgbClr val="EFCA2D"/>
            </a:solidFill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7 38"/>
          <p:cNvCxnSpPr>
            <a:stCxn id="37" idx="0"/>
          </p:cNvCxnSpPr>
          <p:nvPr/>
        </p:nvCxnSpPr>
        <p:spPr>
          <a:xfrm rot="5400000" flipH="1" flipV="1">
            <a:off x="9146647" y="5996235"/>
            <a:ext cx="236253" cy="130987"/>
          </a:xfrm>
          <a:prstGeom prst="curvedConnector3">
            <a:avLst>
              <a:gd name="adj1" fmla="val 50000"/>
            </a:avLst>
          </a:prstGeom>
          <a:ln>
            <a:solidFill>
              <a:srgbClr val="EFCA2D"/>
            </a:solidFill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963668" y="4749884"/>
            <a:ext cx="564831" cy="29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96" y="2528468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2" y="4749884"/>
            <a:ext cx="472722" cy="2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3" y="2565535"/>
            <a:ext cx="403755" cy="39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321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TEMPO E PAESAGGIO NEL </a:t>
            </a:r>
            <a:r>
              <a:rPr lang="en-US" sz="2100" b="1" i="1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CANZONIERE</a:t>
            </a:r>
            <a:endParaRPr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IL </a:t>
            </a:r>
            <a:r>
              <a:rPr lang="it-IT" i="1" dirty="0" smtClean="0"/>
              <a:t>CANZONIERE</a:t>
            </a:r>
            <a:r>
              <a:rPr lang="it-IT" dirty="0" smtClean="0"/>
              <a:t>: L’ANIMA E IL FRAMMENTO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b="1" dirty="0" smtClean="0">
                <a:solidFill>
                  <a:srgbClr val="F3CF6D"/>
                </a:solidFill>
              </a:rPr>
              <a:t>IL TEMPO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La vita è soggetta all’incessante trascorre del tempo, nonostante i tentativi di recuperare il passato attraverso la memoria.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Il tempo acquisisce significato nella sua dimensione soggettiva: non contano i minuti, ma l’</a:t>
            </a:r>
            <a:r>
              <a:rPr lang="it-IT" sz="2600" b="1" dirty="0" smtClean="0">
                <a:solidFill>
                  <a:srgbClr val="F3CF6D"/>
                </a:solidFill>
              </a:rPr>
              <a:t>esperienza interiore </a:t>
            </a:r>
            <a:r>
              <a:rPr lang="it-IT" sz="2600" dirty="0" smtClean="0">
                <a:solidFill>
                  <a:srgbClr val="FFFFFF"/>
                </a:solidFill>
              </a:rPr>
              <a:t>e l’uso che sene fa.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b="1" dirty="0" smtClean="0">
                <a:solidFill>
                  <a:srgbClr val="F3CF6D"/>
                </a:solidFill>
              </a:rPr>
              <a:t>I LUOGHI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I paesaggi diventano </a:t>
            </a:r>
            <a:r>
              <a:rPr lang="it-IT" sz="2600" b="1" dirty="0" smtClean="0">
                <a:solidFill>
                  <a:srgbClr val="F3CF6D"/>
                </a:solidFill>
              </a:rPr>
              <a:t>riflesso del mondo interiore</a:t>
            </a:r>
            <a:r>
              <a:rPr lang="it-IT" sz="2600" dirty="0" smtClean="0">
                <a:solidFill>
                  <a:srgbClr val="FFFFFF"/>
                </a:solidFill>
              </a:rPr>
              <a:t>: per questo nel Canzoniere non hanno caratteristiche fisiche, né sono localizzati.</a:t>
            </a:r>
          </a:p>
        </p:txBody>
      </p:sp>
    </p:spTree>
    <p:extLst>
      <p:ext uri="{BB962C8B-B14F-4D97-AF65-F5344CB8AC3E}">
        <p14:creationId xmlns:p14="http://schemas.microsoft.com/office/powerpoint/2010/main" val="25956709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759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39"/>
          <p:cNvSpPr txBox="1">
            <a:spLocks noGrp="1"/>
          </p:cNvSpPr>
          <p:nvPr>
            <p:ph type="title"/>
          </p:nvPr>
        </p:nvSpPr>
        <p:spPr>
          <a:xfrm>
            <a:off x="3977641" y="4454525"/>
            <a:ext cx="4224654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2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Trionfi</a:t>
            </a: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dirty="0" smtClean="0">
                <a:latin typeface="Arial"/>
                <a:ea typeface="Arial"/>
                <a:cs typeface="Arial"/>
                <a:sym typeface="Arial"/>
              </a:rPr>
              <a:t>dal desiderio all’eternità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8" y="1856846"/>
            <a:ext cx="2490330" cy="2495021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502589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100" b="1" i="1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TRIONFI </a:t>
            </a: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COME VICENDA BIOGRAFICA</a:t>
            </a:r>
            <a:endParaRPr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I </a:t>
            </a:r>
            <a:r>
              <a:rPr lang="it-IT" i="1" dirty="0" smtClean="0"/>
              <a:t>TRIONFI</a:t>
            </a:r>
            <a:r>
              <a:rPr lang="it-IT" dirty="0" smtClean="0"/>
              <a:t>: DAL DESIDERIO ALL’ETERNITÀ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Il titolo richiama la prassi del </a:t>
            </a:r>
            <a:r>
              <a:rPr lang="it-IT" sz="2600" b="1" dirty="0" smtClean="0">
                <a:solidFill>
                  <a:srgbClr val="F3CF6D"/>
                </a:solidFill>
              </a:rPr>
              <a:t>trionfo romano</a:t>
            </a:r>
            <a:r>
              <a:rPr lang="it-IT" sz="2600" dirty="0" smtClean="0">
                <a:solidFill>
                  <a:srgbClr val="FFFFFF"/>
                </a:solidFill>
              </a:rPr>
              <a:t>, in cui un generale vittorioso entra in città celebrato da un corteo.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Petrarca la recupera spogliandola del valore profetico che aveva avuto in epoca medievale, e caratterizzandola come </a:t>
            </a:r>
            <a:r>
              <a:rPr lang="it-IT" sz="2600" b="1" dirty="0" smtClean="0">
                <a:solidFill>
                  <a:srgbClr val="F3CF6D"/>
                </a:solidFill>
              </a:rPr>
              <a:t>vicenda biografica</a:t>
            </a:r>
            <a:r>
              <a:rPr lang="it-IT" sz="26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I </a:t>
            </a:r>
            <a:r>
              <a:rPr lang="it-IT" sz="2600" i="1" dirty="0" smtClean="0">
                <a:solidFill>
                  <a:srgbClr val="FFFFFF"/>
                </a:solidFill>
              </a:rPr>
              <a:t>Trionfi</a:t>
            </a:r>
            <a:r>
              <a:rPr lang="it-IT" sz="2600" dirty="0" smtClean="0">
                <a:solidFill>
                  <a:srgbClr val="FFFFFF"/>
                </a:solidFill>
              </a:rPr>
              <a:t> costituiscono quindi la </a:t>
            </a:r>
            <a:r>
              <a:rPr lang="it-IT" sz="2600" b="1" dirty="0" smtClean="0">
                <a:solidFill>
                  <a:srgbClr val="F3CF6D"/>
                </a:solidFill>
              </a:rPr>
              <a:t>prosecuzione</a:t>
            </a:r>
            <a:r>
              <a:rPr lang="it-IT" sz="2600" dirty="0" smtClean="0">
                <a:solidFill>
                  <a:srgbClr val="FFFFFF"/>
                </a:solidFill>
              </a:rPr>
              <a:t> del </a:t>
            </a:r>
            <a:r>
              <a:rPr lang="it-IT" sz="2600" i="1" dirty="0" smtClean="0">
                <a:solidFill>
                  <a:srgbClr val="FFFFFF"/>
                </a:solidFill>
              </a:rPr>
              <a:t>Canzoniere</a:t>
            </a:r>
            <a:r>
              <a:rPr lang="it-IT" sz="2600" dirty="0" smtClean="0">
                <a:solidFill>
                  <a:srgbClr val="FFFFFF"/>
                </a:solidFill>
              </a:rPr>
              <a:t>: anche qui Laura è figura dominante.</a:t>
            </a:r>
          </a:p>
        </p:txBody>
      </p:sp>
    </p:spTree>
    <p:extLst>
      <p:ext uri="{BB962C8B-B14F-4D97-AF65-F5344CB8AC3E}">
        <p14:creationId xmlns:p14="http://schemas.microsoft.com/office/powerpoint/2010/main" val="8582355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F3CF6D"/>
              </a:buClr>
              <a:buSzPts val="2100"/>
            </a:pPr>
            <a:r>
              <a:rPr lang="en-US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100" i="1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TRIONFI</a:t>
            </a:r>
            <a:endParaRPr lang="en-US" sz="9600" i="1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I </a:t>
            </a:r>
            <a:r>
              <a:rPr lang="it-IT" i="1" dirty="0"/>
              <a:t>TRIONFI</a:t>
            </a:r>
            <a:r>
              <a:rPr lang="it-IT" dirty="0"/>
              <a:t>: DAL DESIDERIO ALL’ETERNITÀ</a:t>
            </a:r>
            <a:endParaRPr lang="it-IT" i="1" dirty="0"/>
          </a:p>
        </p:txBody>
      </p: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83F01E91-BFC6-4B88-B360-6A4B7D2AC575}"/>
              </a:ext>
            </a:extLst>
          </p:cNvPr>
          <p:cNvSpPr/>
          <p:nvPr/>
        </p:nvSpPr>
        <p:spPr>
          <a:xfrm>
            <a:off x="0" y="1700582"/>
            <a:ext cx="2286000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buFontTx/>
              <a:buNone/>
              <a:defRPr/>
            </a:pPr>
            <a:r>
              <a:rPr lang="it-IT" sz="1800" b="1" kern="1200" dirty="0" smtClean="0">
                <a:solidFill>
                  <a:srgbClr val="2A2A2A"/>
                </a:solidFill>
                <a:ea typeface="+mn-ea"/>
              </a:rPr>
              <a:t>LA FORMA</a:t>
            </a:r>
          </a:p>
          <a:p>
            <a:pPr algn="ctr">
              <a:buClrTx/>
              <a:buFontTx/>
              <a:buNone/>
              <a:defRPr/>
            </a:pPr>
            <a:endParaRPr lang="it-IT" sz="800" b="1" kern="1200" dirty="0" smtClean="0">
              <a:solidFill>
                <a:srgbClr val="2A2A2A"/>
              </a:solidFill>
              <a:ea typeface="+mn-ea"/>
            </a:endParaRP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I Trionfi sono scritti in latino, composti in terzine e suddivisi in sei parti.</a:t>
            </a: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endParaRPr lang="it-IT" sz="1600" kern="1200" dirty="0" smtClean="0">
              <a:solidFill>
                <a:srgbClr val="2A2A2A"/>
              </a:solidFill>
              <a:ea typeface="+mn-ea"/>
            </a:endParaRP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L’opera è aperta, incompiuta.</a:t>
            </a: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endParaRPr lang="it-IT" sz="1600" kern="1200" dirty="0" smtClean="0">
              <a:solidFill>
                <a:srgbClr val="2A2A2A"/>
              </a:solidFill>
              <a:ea typeface="+mn-ea"/>
            </a:endParaRP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endParaRPr lang="it-IT" sz="1600" kern="1200" dirty="0" smtClean="0">
              <a:solidFill>
                <a:srgbClr val="2A2A2A"/>
              </a:solidFill>
              <a:ea typeface="+mn-ea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="" xmlns:a16="http://schemas.microsoft.com/office/drawing/2014/main" id="{24CAD999-B490-4BA8-A6AB-1940BD8D84CB}"/>
              </a:ext>
            </a:extLst>
          </p:cNvPr>
          <p:cNvSpPr/>
          <p:nvPr/>
        </p:nvSpPr>
        <p:spPr>
          <a:xfrm>
            <a:off x="5918200" y="1700582"/>
            <a:ext cx="6273800" cy="4643067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buFontTx/>
              <a:buNone/>
              <a:defRPr/>
            </a:pPr>
            <a:r>
              <a:rPr lang="it-IT" sz="1800" b="1" kern="1200" dirty="0" smtClean="0">
                <a:solidFill>
                  <a:srgbClr val="2A2A2A"/>
                </a:solidFill>
              </a:rPr>
              <a:t>I CONTENUTI</a:t>
            </a:r>
          </a:p>
          <a:p>
            <a:pPr algn="ctr">
              <a:spcAft>
                <a:spcPts val="300"/>
              </a:spcAft>
              <a:buClrTx/>
              <a:buFontTx/>
              <a:buNone/>
              <a:defRPr/>
            </a:pPr>
            <a:endParaRPr lang="it-IT" sz="800" kern="1200" dirty="0" smtClean="0">
              <a:solidFill>
                <a:srgbClr val="2A2A2A"/>
              </a:solidFill>
            </a:endParaRPr>
          </a:p>
          <a:p>
            <a:pPr>
              <a:spcAft>
                <a:spcPts val="300"/>
              </a:spcAft>
              <a:buClrTx/>
              <a:buFontTx/>
              <a:buNone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Sono suddivisi in </a:t>
            </a:r>
            <a:r>
              <a:rPr lang="it-IT" sz="1600" b="1" kern="1200" dirty="0" smtClean="0">
                <a:solidFill>
                  <a:srgbClr val="2A2A2A"/>
                </a:solidFill>
              </a:rPr>
              <a:t>sei parti</a:t>
            </a:r>
            <a:r>
              <a:rPr lang="it-IT" sz="1600" kern="1200" dirty="0" smtClean="0">
                <a:solidFill>
                  <a:srgbClr val="2A2A2A"/>
                </a:solidFill>
              </a:rPr>
              <a:t>: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dell’Amore </a:t>
            </a:r>
            <a:r>
              <a:rPr lang="it-IT" sz="1600" kern="1200" dirty="0" smtClean="0">
                <a:solidFill>
                  <a:srgbClr val="2A2A2A"/>
                </a:solidFill>
              </a:rPr>
              <a:t>al poeta si presenta in sogno la visione di Amore trionfante. Si innamora di Laura, diventa schiavo di Amore e viene condotto a Cipro, l’isola di Venere.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della Pudicizia </a:t>
            </a:r>
            <a:r>
              <a:rPr lang="it-IT" sz="1600" kern="1200" dirty="0" smtClean="0">
                <a:solidFill>
                  <a:srgbClr val="2A2A2A"/>
                </a:solidFill>
              </a:rPr>
              <a:t>Laura riesce a sconfiggere Amore, libera i suoi schiavi e si reca trionfante a Roma.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della Morte </a:t>
            </a:r>
            <a:r>
              <a:rPr lang="it-IT" sz="1600" kern="1200" dirty="0" smtClean="0">
                <a:solidFill>
                  <a:srgbClr val="2A2A2A"/>
                </a:solidFill>
              </a:rPr>
              <a:t>Laura viene rapita dalla Morte.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della Fama </a:t>
            </a:r>
            <a:r>
              <a:rPr lang="it-IT" sz="1600" kern="1200" dirty="0" smtClean="0">
                <a:solidFill>
                  <a:srgbClr val="2A2A2A"/>
                </a:solidFill>
              </a:rPr>
              <a:t>la Fama sconfigge la Morte: si ricordano qui i grandi personaggi dell’antichità.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 Tempo </a:t>
            </a:r>
            <a:r>
              <a:rPr lang="it-IT" sz="1600" kern="1200" dirty="0" smtClean="0">
                <a:solidFill>
                  <a:srgbClr val="2A2A2A"/>
                </a:solidFill>
              </a:rPr>
              <a:t>il ricordo viene cancellato dal Tempo, rappresentato dal Sole che accelera il suo corso e condanna all’oblio ogni cosa.</a:t>
            </a:r>
          </a:p>
          <a:p>
            <a:pPr marL="180975" indent="-180975">
              <a:spcAft>
                <a:spcPts val="300"/>
              </a:spcAft>
              <a:buClrTx/>
              <a:buFont typeface="+mj-lt"/>
              <a:buAutoNum type="arabicPeriod"/>
              <a:defRPr/>
            </a:pPr>
            <a:r>
              <a:rPr lang="it-IT" sz="1600" kern="1200" dirty="0" smtClean="0">
                <a:solidFill>
                  <a:srgbClr val="2A2A2A"/>
                </a:solidFill>
              </a:rPr>
              <a:t>nel </a:t>
            </a:r>
            <a:r>
              <a:rPr lang="it-IT" sz="1600" b="1" kern="1200" dirty="0" smtClean="0">
                <a:solidFill>
                  <a:srgbClr val="2A2A2A"/>
                </a:solidFill>
              </a:rPr>
              <a:t>Trionfo dell’Eternità</a:t>
            </a:r>
            <a:r>
              <a:rPr lang="it-IT" sz="1600" kern="1200" dirty="0" smtClean="0">
                <a:solidFill>
                  <a:srgbClr val="2A2A2A"/>
                </a:solidFill>
              </a:rPr>
              <a:t> Laura ricompare tra gli eletti.</a:t>
            </a:r>
            <a:endParaRPr lang="it-IT" sz="1600" kern="1200" dirty="0">
              <a:solidFill>
                <a:srgbClr val="2A2A2A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3808AF44-29C0-40B8-888D-09D136836A92}"/>
              </a:ext>
            </a:extLst>
          </p:cNvPr>
          <p:cNvSpPr/>
          <p:nvPr/>
        </p:nvSpPr>
        <p:spPr>
          <a:xfrm>
            <a:off x="2404534" y="1700582"/>
            <a:ext cx="3420534" cy="4643068"/>
          </a:xfrm>
          <a:prstGeom prst="rect">
            <a:avLst/>
          </a:prstGeom>
          <a:solidFill>
            <a:srgbClr val="EFCA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576000" rIns="72000" rtlCol="0" anchor="t" anchorCtr="0"/>
          <a:lstStyle/>
          <a:p>
            <a:pPr algn="ctr">
              <a:buClrTx/>
              <a:buFontTx/>
              <a:buNone/>
            </a:pPr>
            <a:r>
              <a:rPr lang="it-IT" sz="1800" b="1" kern="1200" dirty="0" smtClean="0">
                <a:solidFill>
                  <a:srgbClr val="2A2A2A"/>
                </a:solidFill>
                <a:ea typeface="+mn-ea"/>
              </a:rPr>
              <a:t>I MODELLI</a:t>
            </a:r>
          </a:p>
          <a:p>
            <a:pPr algn="ctr">
              <a:buClrTx/>
              <a:buFontTx/>
              <a:buNone/>
            </a:pPr>
            <a:endParaRPr lang="it-IT" sz="800" b="1" kern="1200" dirty="0" smtClean="0">
              <a:solidFill>
                <a:srgbClr val="2A2A2A"/>
              </a:solidFill>
              <a:ea typeface="+mn-ea"/>
            </a:endParaRP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elementi medievali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poema allegorico in terzine che riprende le visioni profetiche medievali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elementi preumanistici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descrizione di personaggi esemplari della classicità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confronto con la </a:t>
            </a:r>
            <a:r>
              <a:rPr lang="it-IT" sz="1600" b="1" i="1" kern="1200" dirty="0" smtClean="0">
                <a:solidFill>
                  <a:srgbClr val="2A2A2A"/>
                </a:solidFill>
                <a:ea typeface="+mn-ea"/>
              </a:rPr>
              <a:t>Commedia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: per Petrarca il mondo è frammentato, non riconducibile a unità; Laura è eroina dell’inquietudine, non della beatitudine 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b="1" i="1" kern="1200" dirty="0" smtClean="0">
                <a:solidFill>
                  <a:srgbClr val="2A2A2A"/>
                </a:solidFill>
                <a:ea typeface="+mn-ea"/>
              </a:rPr>
              <a:t>Amorosa visione </a:t>
            </a: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di Boccaccio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kern="1200" dirty="0" smtClean="0">
                <a:solidFill>
                  <a:srgbClr val="2A2A2A"/>
                </a:solidFill>
                <a:ea typeface="+mn-ea"/>
              </a:rPr>
              <a:t>i </a:t>
            </a:r>
            <a:r>
              <a:rPr lang="it-IT" sz="1600" b="1" kern="1200" dirty="0" smtClean="0">
                <a:solidFill>
                  <a:srgbClr val="2A2A2A"/>
                </a:solidFill>
                <a:ea typeface="+mn-ea"/>
              </a:rPr>
              <a:t>cicli figurativi</a:t>
            </a:r>
          </a:p>
          <a:p>
            <a:pPr marL="180975" indent="-180975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endParaRPr lang="it-IT" sz="1600" kern="1200" dirty="0" smtClean="0">
              <a:solidFill>
                <a:srgbClr val="2A2A2A"/>
              </a:solidFill>
              <a:ea typeface="+mn-ea"/>
            </a:endParaRPr>
          </a:p>
        </p:txBody>
      </p:sp>
      <p:sp>
        <p:nvSpPr>
          <p:cNvPr id="33" name="Oval 8">
            <a:extLst>
              <a:ext uri="{FF2B5EF4-FFF2-40B4-BE49-F238E27FC236}">
                <a16:creationId xmlns="" xmlns:a16="http://schemas.microsoft.com/office/drawing/2014/main" id="{A00116C0-A30E-492C-A2CE-C07606E06CC4}"/>
              </a:ext>
            </a:extLst>
          </p:cNvPr>
          <p:cNvSpPr/>
          <p:nvPr/>
        </p:nvSpPr>
        <p:spPr>
          <a:xfrm>
            <a:off x="729000" y="1351335"/>
            <a:ext cx="828000" cy="828000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</a:pPr>
            <a:endParaRPr lang="it-IT" sz="2800" dirty="0" smtClean="0">
              <a:solidFill>
                <a:srgbClr val="2A2A2A"/>
              </a:solidFill>
              <a:ea typeface="+mn-ea"/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="" xmlns:a16="http://schemas.microsoft.com/office/drawing/2014/main" id="{0241C55C-15D5-4BD4-9FE1-1EA0A31D743F}"/>
              </a:ext>
            </a:extLst>
          </p:cNvPr>
          <p:cNvSpPr/>
          <p:nvPr/>
        </p:nvSpPr>
        <p:spPr>
          <a:xfrm>
            <a:off x="8768161" y="1351335"/>
            <a:ext cx="828000" cy="828000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</a:pPr>
            <a:endParaRPr lang="it-IT" sz="2800" dirty="0" smtClean="0">
              <a:solidFill>
                <a:srgbClr val="2A2A2A"/>
              </a:solidFill>
              <a:ea typeface="+mn-ea"/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="" xmlns:a16="http://schemas.microsoft.com/office/drawing/2014/main" id="{7B92DD83-2D03-451B-B5DB-64F00A292906}"/>
              </a:ext>
            </a:extLst>
          </p:cNvPr>
          <p:cNvSpPr/>
          <p:nvPr/>
        </p:nvSpPr>
        <p:spPr>
          <a:xfrm>
            <a:off x="3700801" y="1351335"/>
            <a:ext cx="828000" cy="828000"/>
          </a:xfrm>
          <a:prstGeom prst="ellipse">
            <a:avLst/>
          </a:prstGeom>
          <a:solidFill>
            <a:srgbClr val="2A2A2A"/>
          </a:solidFill>
          <a:ln w="317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</a:pPr>
            <a:endParaRPr lang="it-IT" sz="2800" dirty="0" smtClean="0">
              <a:solidFill>
                <a:srgbClr val="2A2A2A"/>
              </a:solidFill>
              <a:ea typeface="+mn-ea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67" y="1522915"/>
            <a:ext cx="505789" cy="4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" y="1571104"/>
            <a:ext cx="411322" cy="3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eform 373">
            <a:extLst>
              <a:ext uri="{FF2B5EF4-FFF2-40B4-BE49-F238E27FC236}">
                <a16:creationId xmlns="" xmlns:a16="http://schemas.microsoft.com/office/drawing/2014/main" id="{DA84C684-5017-406C-9D91-29F9C4EFA85E}"/>
              </a:ext>
            </a:extLst>
          </p:cNvPr>
          <p:cNvSpPr>
            <a:spLocks noEditPoints="1"/>
          </p:cNvSpPr>
          <p:nvPr/>
        </p:nvSpPr>
        <p:spPr bwMode="auto">
          <a:xfrm>
            <a:off x="3932951" y="1513363"/>
            <a:ext cx="363701" cy="507994"/>
          </a:xfrm>
          <a:custGeom>
            <a:avLst/>
            <a:gdLst>
              <a:gd name="T0" fmla="*/ 83 w 690"/>
              <a:gd name="T1" fmla="*/ 869 h 900"/>
              <a:gd name="T2" fmla="*/ 65 w 690"/>
              <a:gd name="T3" fmla="*/ 866 h 900"/>
              <a:gd name="T4" fmla="*/ 50 w 690"/>
              <a:gd name="T5" fmla="*/ 857 h 900"/>
              <a:gd name="T6" fmla="*/ 39 w 690"/>
              <a:gd name="T7" fmla="*/ 845 h 900"/>
              <a:gd name="T8" fmla="*/ 32 w 690"/>
              <a:gd name="T9" fmla="*/ 829 h 900"/>
              <a:gd name="T10" fmla="*/ 30 w 690"/>
              <a:gd name="T11" fmla="*/ 809 h 900"/>
              <a:gd name="T12" fmla="*/ 46 w 690"/>
              <a:gd name="T13" fmla="*/ 192 h 900"/>
              <a:gd name="T14" fmla="*/ 74 w 690"/>
              <a:gd name="T15" fmla="*/ 205 h 900"/>
              <a:gd name="T16" fmla="*/ 104 w 690"/>
              <a:gd name="T17" fmla="*/ 210 h 900"/>
              <a:gd name="T18" fmla="*/ 104 w 690"/>
              <a:gd name="T19" fmla="*/ 29 h 900"/>
              <a:gd name="T20" fmla="*/ 599 w 690"/>
              <a:gd name="T21" fmla="*/ 180 h 900"/>
              <a:gd name="T22" fmla="*/ 598 w 690"/>
              <a:gd name="T23" fmla="*/ 99 h 900"/>
              <a:gd name="T24" fmla="*/ 593 w 690"/>
              <a:gd name="T25" fmla="*/ 93 h 900"/>
              <a:gd name="T26" fmla="*/ 584 w 690"/>
              <a:gd name="T27" fmla="*/ 90 h 900"/>
              <a:gd name="T28" fmla="*/ 99 w 690"/>
              <a:gd name="T29" fmla="*/ 91 h 900"/>
              <a:gd name="T30" fmla="*/ 93 w 690"/>
              <a:gd name="T31" fmla="*/ 97 h 900"/>
              <a:gd name="T32" fmla="*/ 90 w 690"/>
              <a:gd name="T33" fmla="*/ 105 h 900"/>
              <a:gd name="T34" fmla="*/ 93 w 690"/>
              <a:gd name="T35" fmla="*/ 114 h 900"/>
              <a:gd name="T36" fmla="*/ 99 w 690"/>
              <a:gd name="T37" fmla="*/ 119 h 900"/>
              <a:gd name="T38" fmla="*/ 569 w 690"/>
              <a:gd name="T39" fmla="*/ 120 h 900"/>
              <a:gd name="T40" fmla="*/ 97 w 690"/>
              <a:gd name="T41" fmla="*/ 179 h 900"/>
              <a:gd name="T42" fmla="*/ 76 w 690"/>
              <a:gd name="T43" fmla="*/ 174 h 900"/>
              <a:gd name="T44" fmla="*/ 57 w 690"/>
              <a:gd name="T45" fmla="*/ 163 h 900"/>
              <a:gd name="T46" fmla="*/ 43 w 690"/>
              <a:gd name="T47" fmla="*/ 147 h 900"/>
              <a:gd name="T48" fmla="*/ 33 w 690"/>
              <a:gd name="T49" fmla="*/ 127 h 900"/>
              <a:gd name="T50" fmla="*/ 30 w 690"/>
              <a:gd name="T51" fmla="*/ 105 h 900"/>
              <a:gd name="T52" fmla="*/ 33 w 690"/>
              <a:gd name="T53" fmla="*/ 83 h 900"/>
              <a:gd name="T54" fmla="*/ 43 w 690"/>
              <a:gd name="T55" fmla="*/ 63 h 900"/>
              <a:gd name="T56" fmla="*/ 57 w 690"/>
              <a:gd name="T57" fmla="*/ 48 h 900"/>
              <a:gd name="T58" fmla="*/ 76 w 690"/>
              <a:gd name="T59" fmla="*/ 36 h 900"/>
              <a:gd name="T60" fmla="*/ 97 w 690"/>
              <a:gd name="T61" fmla="*/ 31 h 900"/>
              <a:gd name="T62" fmla="*/ 675 w 690"/>
              <a:gd name="T63" fmla="*/ 180 h 900"/>
              <a:gd name="T64" fmla="*/ 659 w 690"/>
              <a:gd name="T65" fmla="*/ 12 h 900"/>
              <a:gd name="T66" fmla="*/ 655 w 690"/>
              <a:gd name="T67" fmla="*/ 5 h 900"/>
              <a:gd name="T68" fmla="*/ 647 w 690"/>
              <a:gd name="T69" fmla="*/ 1 h 900"/>
              <a:gd name="T70" fmla="*/ 94 w 690"/>
              <a:gd name="T71" fmla="*/ 1 h 900"/>
              <a:gd name="T72" fmla="*/ 64 w 690"/>
              <a:gd name="T73" fmla="*/ 8 h 900"/>
              <a:gd name="T74" fmla="*/ 38 w 690"/>
              <a:gd name="T75" fmla="*/ 24 h 900"/>
              <a:gd name="T76" fmla="*/ 18 w 690"/>
              <a:gd name="T77" fmla="*/ 47 h 900"/>
              <a:gd name="T78" fmla="*/ 4 w 690"/>
              <a:gd name="T79" fmla="*/ 74 h 900"/>
              <a:gd name="T80" fmla="*/ 0 w 690"/>
              <a:gd name="T81" fmla="*/ 105 h 900"/>
              <a:gd name="T82" fmla="*/ 2 w 690"/>
              <a:gd name="T83" fmla="*/ 829 h 900"/>
              <a:gd name="T84" fmla="*/ 10 w 690"/>
              <a:gd name="T85" fmla="*/ 854 h 900"/>
              <a:gd name="T86" fmla="*/ 24 w 690"/>
              <a:gd name="T87" fmla="*/ 875 h 900"/>
              <a:gd name="T88" fmla="*/ 46 w 690"/>
              <a:gd name="T89" fmla="*/ 890 h 900"/>
              <a:gd name="T90" fmla="*/ 70 w 690"/>
              <a:gd name="T91" fmla="*/ 898 h 900"/>
              <a:gd name="T92" fmla="*/ 675 w 690"/>
              <a:gd name="T93" fmla="*/ 900 h 900"/>
              <a:gd name="T94" fmla="*/ 683 w 690"/>
              <a:gd name="T95" fmla="*/ 897 h 900"/>
              <a:gd name="T96" fmla="*/ 688 w 690"/>
              <a:gd name="T97" fmla="*/ 891 h 900"/>
              <a:gd name="T98" fmla="*/ 690 w 690"/>
              <a:gd name="T99" fmla="*/ 195 h 900"/>
              <a:gd name="T100" fmla="*/ 687 w 690"/>
              <a:gd name="T101" fmla="*/ 187 h 900"/>
              <a:gd name="T102" fmla="*/ 680 w 690"/>
              <a:gd name="T103" fmla="*/ 18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0" h="900">
                <a:moveTo>
                  <a:pt x="660" y="869"/>
                </a:moveTo>
                <a:lnTo>
                  <a:pt x="90" y="869"/>
                </a:lnTo>
                <a:lnTo>
                  <a:pt x="83" y="869"/>
                </a:lnTo>
                <a:lnTo>
                  <a:pt x="77" y="868"/>
                </a:lnTo>
                <a:lnTo>
                  <a:pt x="70" y="867"/>
                </a:lnTo>
                <a:lnTo>
                  <a:pt x="65" y="866"/>
                </a:lnTo>
                <a:lnTo>
                  <a:pt x="60" y="863"/>
                </a:lnTo>
                <a:lnTo>
                  <a:pt x="54" y="861"/>
                </a:lnTo>
                <a:lnTo>
                  <a:pt x="50" y="857"/>
                </a:lnTo>
                <a:lnTo>
                  <a:pt x="46" y="853"/>
                </a:lnTo>
                <a:lnTo>
                  <a:pt x="43" y="849"/>
                </a:lnTo>
                <a:lnTo>
                  <a:pt x="39" y="845"/>
                </a:lnTo>
                <a:lnTo>
                  <a:pt x="36" y="839"/>
                </a:lnTo>
                <a:lnTo>
                  <a:pt x="34" y="835"/>
                </a:lnTo>
                <a:lnTo>
                  <a:pt x="32" y="829"/>
                </a:lnTo>
                <a:lnTo>
                  <a:pt x="31" y="823"/>
                </a:lnTo>
                <a:lnTo>
                  <a:pt x="30" y="817"/>
                </a:lnTo>
                <a:lnTo>
                  <a:pt x="30" y="809"/>
                </a:lnTo>
                <a:lnTo>
                  <a:pt x="30" y="178"/>
                </a:lnTo>
                <a:lnTo>
                  <a:pt x="37" y="185"/>
                </a:lnTo>
                <a:lnTo>
                  <a:pt x="46" y="192"/>
                </a:lnTo>
                <a:lnTo>
                  <a:pt x="54" y="197"/>
                </a:lnTo>
                <a:lnTo>
                  <a:pt x="63" y="201"/>
                </a:lnTo>
                <a:lnTo>
                  <a:pt x="74" y="205"/>
                </a:lnTo>
                <a:lnTo>
                  <a:pt x="83" y="208"/>
                </a:lnTo>
                <a:lnTo>
                  <a:pt x="94" y="209"/>
                </a:lnTo>
                <a:lnTo>
                  <a:pt x="104" y="210"/>
                </a:lnTo>
                <a:lnTo>
                  <a:pt x="660" y="210"/>
                </a:lnTo>
                <a:lnTo>
                  <a:pt x="660" y="869"/>
                </a:lnTo>
                <a:close/>
                <a:moveTo>
                  <a:pt x="104" y="29"/>
                </a:moveTo>
                <a:lnTo>
                  <a:pt x="629" y="29"/>
                </a:lnTo>
                <a:lnTo>
                  <a:pt x="629" y="180"/>
                </a:lnTo>
                <a:lnTo>
                  <a:pt x="599" y="180"/>
                </a:lnTo>
                <a:lnTo>
                  <a:pt x="599" y="105"/>
                </a:lnTo>
                <a:lnTo>
                  <a:pt x="599" y="102"/>
                </a:lnTo>
                <a:lnTo>
                  <a:pt x="598" y="99"/>
                </a:lnTo>
                <a:lnTo>
                  <a:pt x="597" y="97"/>
                </a:lnTo>
                <a:lnTo>
                  <a:pt x="595" y="95"/>
                </a:lnTo>
                <a:lnTo>
                  <a:pt x="593" y="93"/>
                </a:lnTo>
                <a:lnTo>
                  <a:pt x="591" y="91"/>
                </a:lnTo>
                <a:lnTo>
                  <a:pt x="587" y="90"/>
                </a:lnTo>
                <a:lnTo>
                  <a:pt x="584" y="90"/>
                </a:lnTo>
                <a:lnTo>
                  <a:pt x="104" y="90"/>
                </a:lnTo>
                <a:lnTo>
                  <a:pt x="101" y="90"/>
                </a:lnTo>
                <a:lnTo>
                  <a:pt x="99" y="91"/>
                </a:lnTo>
                <a:lnTo>
                  <a:pt x="96" y="93"/>
                </a:lnTo>
                <a:lnTo>
                  <a:pt x="94" y="95"/>
                </a:lnTo>
                <a:lnTo>
                  <a:pt x="93" y="97"/>
                </a:lnTo>
                <a:lnTo>
                  <a:pt x="91" y="99"/>
                </a:lnTo>
                <a:lnTo>
                  <a:pt x="90" y="102"/>
                </a:lnTo>
                <a:lnTo>
                  <a:pt x="90" y="105"/>
                </a:lnTo>
                <a:lnTo>
                  <a:pt x="90" y="109"/>
                </a:lnTo>
                <a:lnTo>
                  <a:pt x="91" y="111"/>
                </a:lnTo>
                <a:lnTo>
                  <a:pt x="93" y="114"/>
                </a:lnTo>
                <a:lnTo>
                  <a:pt x="94" y="116"/>
                </a:lnTo>
                <a:lnTo>
                  <a:pt x="96" y="117"/>
                </a:lnTo>
                <a:lnTo>
                  <a:pt x="99" y="119"/>
                </a:lnTo>
                <a:lnTo>
                  <a:pt x="101" y="119"/>
                </a:lnTo>
                <a:lnTo>
                  <a:pt x="104" y="120"/>
                </a:lnTo>
                <a:lnTo>
                  <a:pt x="569" y="120"/>
                </a:lnTo>
                <a:lnTo>
                  <a:pt x="569" y="180"/>
                </a:lnTo>
                <a:lnTo>
                  <a:pt x="104" y="180"/>
                </a:lnTo>
                <a:lnTo>
                  <a:pt x="97" y="179"/>
                </a:lnTo>
                <a:lnTo>
                  <a:pt x="90" y="178"/>
                </a:lnTo>
                <a:lnTo>
                  <a:pt x="82" y="177"/>
                </a:lnTo>
                <a:lnTo>
                  <a:pt x="76" y="174"/>
                </a:lnTo>
                <a:lnTo>
                  <a:pt x="69" y="171"/>
                </a:lnTo>
                <a:lnTo>
                  <a:pt x="63" y="167"/>
                </a:lnTo>
                <a:lnTo>
                  <a:pt x="57" y="163"/>
                </a:lnTo>
                <a:lnTo>
                  <a:pt x="52" y="158"/>
                </a:lnTo>
                <a:lnTo>
                  <a:pt x="47" y="152"/>
                </a:lnTo>
                <a:lnTo>
                  <a:pt x="43" y="147"/>
                </a:lnTo>
                <a:lnTo>
                  <a:pt x="39" y="141"/>
                </a:lnTo>
                <a:lnTo>
                  <a:pt x="36" y="134"/>
                </a:lnTo>
                <a:lnTo>
                  <a:pt x="33" y="127"/>
                </a:lnTo>
                <a:lnTo>
                  <a:pt x="31" y="120"/>
                </a:lnTo>
                <a:lnTo>
                  <a:pt x="30" y="113"/>
                </a:lnTo>
                <a:lnTo>
                  <a:pt x="30" y="105"/>
                </a:lnTo>
                <a:lnTo>
                  <a:pt x="30" y="98"/>
                </a:lnTo>
                <a:lnTo>
                  <a:pt x="31" y="90"/>
                </a:lnTo>
                <a:lnTo>
                  <a:pt x="33" y="83"/>
                </a:lnTo>
                <a:lnTo>
                  <a:pt x="36" y="75"/>
                </a:lnTo>
                <a:lnTo>
                  <a:pt x="39" y="69"/>
                </a:lnTo>
                <a:lnTo>
                  <a:pt x="43" y="63"/>
                </a:lnTo>
                <a:lnTo>
                  <a:pt x="47" y="57"/>
                </a:lnTo>
                <a:lnTo>
                  <a:pt x="52" y="52"/>
                </a:lnTo>
                <a:lnTo>
                  <a:pt x="57" y="48"/>
                </a:lnTo>
                <a:lnTo>
                  <a:pt x="63" y="42"/>
                </a:lnTo>
                <a:lnTo>
                  <a:pt x="69" y="39"/>
                </a:lnTo>
                <a:lnTo>
                  <a:pt x="76" y="36"/>
                </a:lnTo>
                <a:lnTo>
                  <a:pt x="82" y="34"/>
                </a:lnTo>
                <a:lnTo>
                  <a:pt x="90" y="32"/>
                </a:lnTo>
                <a:lnTo>
                  <a:pt x="97" y="31"/>
                </a:lnTo>
                <a:lnTo>
                  <a:pt x="104" y="31"/>
                </a:lnTo>
                <a:lnTo>
                  <a:pt x="104" y="29"/>
                </a:lnTo>
                <a:close/>
                <a:moveTo>
                  <a:pt x="675" y="180"/>
                </a:moveTo>
                <a:lnTo>
                  <a:pt x="660" y="180"/>
                </a:lnTo>
                <a:lnTo>
                  <a:pt x="660" y="15"/>
                </a:lnTo>
                <a:lnTo>
                  <a:pt x="659" y="12"/>
                </a:lnTo>
                <a:lnTo>
                  <a:pt x="658" y="9"/>
                </a:lnTo>
                <a:lnTo>
                  <a:pt x="657" y="7"/>
                </a:lnTo>
                <a:lnTo>
                  <a:pt x="655" y="5"/>
                </a:lnTo>
                <a:lnTo>
                  <a:pt x="653" y="3"/>
                </a:lnTo>
                <a:lnTo>
                  <a:pt x="650" y="2"/>
                </a:lnTo>
                <a:lnTo>
                  <a:pt x="647" y="1"/>
                </a:lnTo>
                <a:lnTo>
                  <a:pt x="644" y="0"/>
                </a:lnTo>
                <a:lnTo>
                  <a:pt x="104" y="0"/>
                </a:lnTo>
                <a:lnTo>
                  <a:pt x="94" y="1"/>
                </a:lnTo>
                <a:lnTo>
                  <a:pt x="83" y="2"/>
                </a:lnTo>
                <a:lnTo>
                  <a:pt x="74" y="5"/>
                </a:lnTo>
                <a:lnTo>
                  <a:pt x="64" y="8"/>
                </a:lnTo>
                <a:lnTo>
                  <a:pt x="54" y="12"/>
                </a:lnTo>
                <a:lnTo>
                  <a:pt x="46" y="18"/>
                </a:lnTo>
                <a:lnTo>
                  <a:pt x="38" y="24"/>
                </a:lnTo>
                <a:lnTo>
                  <a:pt x="31" y="31"/>
                </a:lnTo>
                <a:lnTo>
                  <a:pt x="23" y="38"/>
                </a:lnTo>
                <a:lnTo>
                  <a:pt x="18" y="47"/>
                </a:lnTo>
                <a:lnTo>
                  <a:pt x="13" y="55"/>
                </a:lnTo>
                <a:lnTo>
                  <a:pt x="8" y="64"/>
                </a:lnTo>
                <a:lnTo>
                  <a:pt x="4" y="74"/>
                </a:lnTo>
                <a:lnTo>
                  <a:pt x="2" y="84"/>
                </a:lnTo>
                <a:lnTo>
                  <a:pt x="0" y="95"/>
                </a:lnTo>
                <a:lnTo>
                  <a:pt x="0" y="105"/>
                </a:lnTo>
                <a:lnTo>
                  <a:pt x="0" y="809"/>
                </a:lnTo>
                <a:lnTo>
                  <a:pt x="0" y="819"/>
                </a:lnTo>
                <a:lnTo>
                  <a:pt x="2" y="829"/>
                </a:lnTo>
                <a:lnTo>
                  <a:pt x="4" y="837"/>
                </a:lnTo>
                <a:lnTo>
                  <a:pt x="6" y="846"/>
                </a:lnTo>
                <a:lnTo>
                  <a:pt x="10" y="854"/>
                </a:lnTo>
                <a:lnTo>
                  <a:pt x="15" y="862"/>
                </a:lnTo>
                <a:lnTo>
                  <a:pt x="19" y="868"/>
                </a:lnTo>
                <a:lnTo>
                  <a:pt x="24" y="875"/>
                </a:lnTo>
                <a:lnTo>
                  <a:pt x="31" y="880"/>
                </a:lnTo>
                <a:lnTo>
                  <a:pt x="38" y="885"/>
                </a:lnTo>
                <a:lnTo>
                  <a:pt x="46" y="890"/>
                </a:lnTo>
                <a:lnTo>
                  <a:pt x="53" y="893"/>
                </a:lnTo>
                <a:lnTo>
                  <a:pt x="62" y="896"/>
                </a:lnTo>
                <a:lnTo>
                  <a:pt x="70" y="898"/>
                </a:lnTo>
                <a:lnTo>
                  <a:pt x="80" y="899"/>
                </a:lnTo>
                <a:lnTo>
                  <a:pt x="90" y="900"/>
                </a:lnTo>
                <a:lnTo>
                  <a:pt x="675" y="900"/>
                </a:lnTo>
                <a:lnTo>
                  <a:pt x="677" y="899"/>
                </a:lnTo>
                <a:lnTo>
                  <a:pt x="680" y="898"/>
                </a:lnTo>
                <a:lnTo>
                  <a:pt x="683" y="897"/>
                </a:lnTo>
                <a:lnTo>
                  <a:pt x="685" y="895"/>
                </a:lnTo>
                <a:lnTo>
                  <a:pt x="687" y="893"/>
                </a:lnTo>
                <a:lnTo>
                  <a:pt x="688" y="891"/>
                </a:lnTo>
                <a:lnTo>
                  <a:pt x="689" y="887"/>
                </a:lnTo>
                <a:lnTo>
                  <a:pt x="690" y="885"/>
                </a:lnTo>
                <a:lnTo>
                  <a:pt x="690" y="195"/>
                </a:lnTo>
                <a:lnTo>
                  <a:pt x="689" y="192"/>
                </a:lnTo>
                <a:lnTo>
                  <a:pt x="688" y="189"/>
                </a:lnTo>
                <a:lnTo>
                  <a:pt x="687" y="187"/>
                </a:lnTo>
                <a:lnTo>
                  <a:pt x="685" y="184"/>
                </a:lnTo>
                <a:lnTo>
                  <a:pt x="683" y="182"/>
                </a:lnTo>
                <a:lnTo>
                  <a:pt x="680" y="181"/>
                </a:lnTo>
                <a:lnTo>
                  <a:pt x="677" y="180"/>
                </a:lnTo>
                <a:lnTo>
                  <a:pt x="675" y="18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2160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F59BC7C0-4EB3-41C9-8A25-EA04E6C1045F}"/>
              </a:ext>
            </a:extLst>
          </p:cNvPr>
          <p:cNvSpPr/>
          <p:nvPr/>
        </p:nvSpPr>
        <p:spPr>
          <a:xfrm>
            <a:off x="0" y="1890370"/>
            <a:ext cx="12192000" cy="957047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kern="1200" dirty="0" smtClean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FRANCESCO PETRARCA: LA VITA </a:t>
            </a:r>
            <a:r>
              <a:rPr lang="it-IT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IN 4 TAPPE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107838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LA VITA DI UN INTELLETTUALE COSMOPOLITA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xmlns="" id="{C03C38B5-9890-4302-AB17-5B6472FA38B3}"/>
              </a:ext>
            </a:extLst>
          </p:cNvPr>
          <p:cNvCxnSpPr/>
          <p:nvPr/>
        </p:nvCxnSpPr>
        <p:spPr>
          <a:xfrm>
            <a:off x="814722" y="2168521"/>
            <a:ext cx="10885" cy="4528612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8" name="Straight Connector 239">
            <a:extLst>
              <a:ext uri="{FF2B5EF4-FFF2-40B4-BE49-F238E27FC236}">
                <a16:creationId xmlns:a16="http://schemas.microsoft.com/office/drawing/2014/main" xmlns="" id="{F5E9C247-FA59-4282-9927-87F6BC60690D}"/>
              </a:ext>
            </a:extLst>
          </p:cNvPr>
          <p:cNvCxnSpPr/>
          <p:nvPr/>
        </p:nvCxnSpPr>
        <p:spPr>
          <a:xfrm flipH="1">
            <a:off x="3739727" y="2168521"/>
            <a:ext cx="5566" cy="449746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Straight Connector 270">
            <a:extLst>
              <a:ext uri="{FF2B5EF4-FFF2-40B4-BE49-F238E27FC236}">
                <a16:creationId xmlns:a16="http://schemas.microsoft.com/office/drawing/2014/main" xmlns="" id="{98939B07-DF77-47A0-820E-7C26810082E2}"/>
              </a:ext>
            </a:extLst>
          </p:cNvPr>
          <p:cNvCxnSpPr/>
          <p:nvPr/>
        </p:nvCxnSpPr>
        <p:spPr>
          <a:xfrm>
            <a:off x="6599664" y="2168520"/>
            <a:ext cx="3627" cy="443548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oval"/>
          </a:ln>
          <a:effectLst/>
        </p:spPr>
      </p:cxnSp>
      <p:grpSp>
        <p:nvGrpSpPr>
          <p:cNvPr id="250" name="Gruppo 249"/>
          <p:cNvGrpSpPr/>
          <p:nvPr/>
        </p:nvGrpSpPr>
        <p:grpSpPr>
          <a:xfrm>
            <a:off x="716584" y="3019055"/>
            <a:ext cx="2856349" cy="430887"/>
            <a:chOff x="716584" y="2855765"/>
            <a:chExt cx="2856349" cy="430887"/>
          </a:xfrm>
        </p:grpSpPr>
        <p:sp>
          <p:nvSpPr>
            <p:cNvPr id="34" name="Oval 20">
              <a:extLst>
                <a:ext uri="{FF2B5EF4-FFF2-40B4-BE49-F238E27FC236}">
                  <a16:creationId xmlns:a16="http://schemas.microsoft.com/office/drawing/2014/main" xmlns="" id="{7E77F7FA-CBE5-43BD-B872-A649F14C58A1}"/>
                </a:ext>
              </a:extLst>
            </p:cNvPr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5" name="TextBox 213">
              <a:extLst>
                <a:ext uri="{FF2B5EF4-FFF2-40B4-BE49-F238E27FC236}">
                  <a16:creationId xmlns:a16="http://schemas.microsoft.com/office/drawing/2014/main" xmlns="" id="{963DD386-E73B-4B37-AF29-51B79E12E70A}"/>
                </a:ext>
              </a:extLst>
            </p:cNvPr>
            <p:cNvSpPr txBox="1"/>
            <p:nvPr/>
          </p:nvSpPr>
          <p:spPr>
            <a:xfrm>
              <a:off x="1010993" y="2855765"/>
              <a:ext cx="256194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it-IT" kern="1200" dirty="0" smtClean="0">
                  <a:solidFill>
                    <a:srgbClr val="FFFFFF"/>
                  </a:solidFill>
                  <a:ea typeface="+mn-ea"/>
                </a:rPr>
                <a:t>Nasce  ad Arezzo nel 1304 da ser </a:t>
              </a:r>
              <a:r>
                <a:rPr lang="it-IT" kern="1200" dirty="0" err="1" smtClean="0">
                  <a:solidFill>
                    <a:srgbClr val="FFFFFF"/>
                  </a:solidFill>
                  <a:ea typeface="+mn-ea"/>
                </a:rPr>
                <a:t>Petracco</a:t>
              </a:r>
              <a:r>
                <a:rPr lang="it-IT" kern="1200" dirty="0" smtClean="0">
                  <a:solidFill>
                    <a:srgbClr val="FFFFFF"/>
                  </a:solidFill>
                  <a:ea typeface="+mn-ea"/>
                </a:rPr>
                <a:t>, un notaio in esilio.</a:t>
              </a:r>
            </a:p>
          </p:txBody>
        </p:sp>
      </p:grpSp>
      <p:grpSp>
        <p:nvGrpSpPr>
          <p:cNvPr id="248" name="Gruppo 247"/>
          <p:cNvGrpSpPr/>
          <p:nvPr/>
        </p:nvGrpSpPr>
        <p:grpSpPr>
          <a:xfrm>
            <a:off x="716584" y="3588366"/>
            <a:ext cx="2788615" cy="861774"/>
            <a:chOff x="716584" y="4694861"/>
            <a:chExt cx="2788615" cy="861774"/>
          </a:xfrm>
        </p:grpSpPr>
        <p:sp>
          <p:nvSpPr>
            <p:cNvPr id="40" name="Oval 216">
              <a:extLst>
                <a:ext uri="{FF2B5EF4-FFF2-40B4-BE49-F238E27FC236}">
                  <a16:creationId xmlns:a16="http://schemas.microsoft.com/office/drawing/2014/main" xmlns="" id="{70946DB5-C352-4D18-B48F-127F8BEFD882}"/>
                </a:ext>
              </a:extLst>
            </p:cNvPr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" name="TextBox 217">
              <a:extLst>
                <a:ext uri="{FF2B5EF4-FFF2-40B4-BE49-F238E27FC236}">
                  <a16:creationId xmlns:a16="http://schemas.microsoft.com/office/drawing/2014/main" xmlns="" id="{FF257E87-CA5C-4F94-891F-83FB0265DBB5}"/>
                </a:ext>
              </a:extLst>
            </p:cNvPr>
            <p:cNvSpPr txBox="1"/>
            <p:nvPr/>
          </p:nvSpPr>
          <p:spPr>
            <a:xfrm>
              <a:off x="1010992" y="4694861"/>
              <a:ext cx="2494207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it-IT" kern="1200" dirty="0" smtClean="0">
                  <a:solidFill>
                    <a:srgbClr val="FFFFFF"/>
                  </a:solidFill>
                  <a:ea typeface="+mn-ea"/>
                </a:rPr>
                <a:t>Nel 1312 si sposta ad Avignone, dove, da autodidatta, ha accesso a una formazione di tipo storico e filologico.</a:t>
              </a:r>
            </a:p>
          </p:txBody>
        </p:sp>
      </p:grpSp>
      <p:grpSp>
        <p:nvGrpSpPr>
          <p:cNvPr id="247" name="Gruppo 246"/>
          <p:cNvGrpSpPr/>
          <p:nvPr/>
        </p:nvGrpSpPr>
        <p:grpSpPr>
          <a:xfrm>
            <a:off x="3647155" y="3019055"/>
            <a:ext cx="2854371" cy="1077218"/>
            <a:chOff x="3647155" y="2855765"/>
            <a:chExt cx="2854371" cy="1077218"/>
          </a:xfrm>
        </p:grpSpPr>
        <p:sp>
          <p:nvSpPr>
            <p:cNvPr id="64" name="Oval 241">
              <a:extLst>
                <a:ext uri="{FF2B5EF4-FFF2-40B4-BE49-F238E27FC236}">
                  <a16:creationId xmlns:a16="http://schemas.microsoft.com/office/drawing/2014/main" xmlns="" id="{1DEFF60E-201B-46D8-8F98-A7DBE3F5F59E}"/>
                </a:ext>
              </a:extLst>
            </p:cNvPr>
            <p:cNvSpPr/>
            <p:nvPr/>
          </p:nvSpPr>
          <p:spPr>
            <a:xfrm>
              <a:off x="3647155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5" name="TextBox 242">
              <a:extLst>
                <a:ext uri="{FF2B5EF4-FFF2-40B4-BE49-F238E27FC236}">
                  <a16:creationId xmlns:a16="http://schemas.microsoft.com/office/drawing/2014/main" xmlns="" id="{E6380889-281D-4221-BF35-7DD7CD6EBC2B}"/>
                </a:ext>
              </a:extLst>
            </p:cNvPr>
            <p:cNvSpPr txBox="1"/>
            <p:nvPr/>
          </p:nvSpPr>
          <p:spPr>
            <a:xfrm>
              <a:off x="3941564" y="2855765"/>
              <a:ext cx="2559962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</a:pPr>
              <a:r>
                <a:rPr lang="it-IT" kern="1200" dirty="0" smtClean="0">
                  <a:solidFill>
                    <a:srgbClr val="FFFFFF"/>
                  </a:solidFill>
                </a:rPr>
                <a:t>Divenuto cappellano dei Colonna, compie per loro diversi viaggi e riporta alla luce testi antichi: Cicerone, Seneca, Virgilio, sant’Agostino.</a:t>
              </a:r>
              <a:endParaRPr lang="it-IT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6" name="Gruppo 245"/>
          <p:cNvGrpSpPr/>
          <p:nvPr/>
        </p:nvGrpSpPr>
        <p:grpSpPr>
          <a:xfrm>
            <a:off x="3641591" y="4578988"/>
            <a:ext cx="2806039" cy="861774"/>
            <a:chOff x="3647155" y="3739405"/>
            <a:chExt cx="2806039" cy="861774"/>
          </a:xfrm>
        </p:grpSpPr>
        <p:sp>
          <p:nvSpPr>
            <p:cNvPr id="67" name="Oval 244">
              <a:extLst>
                <a:ext uri="{FF2B5EF4-FFF2-40B4-BE49-F238E27FC236}">
                  <a16:creationId xmlns:a16="http://schemas.microsoft.com/office/drawing/2014/main" xmlns="" id="{AEE461B9-A304-4170-AE47-E43E31D7B078}"/>
                </a:ext>
              </a:extLst>
            </p:cNvPr>
            <p:cNvSpPr/>
            <p:nvPr/>
          </p:nvSpPr>
          <p:spPr>
            <a:xfrm>
              <a:off x="3647155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8" name="TextBox 245">
              <a:extLst>
                <a:ext uri="{FF2B5EF4-FFF2-40B4-BE49-F238E27FC236}">
                  <a16:creationId xmlns:a16="http://schemas.microsoft.com/office/drawing/2014/main" xmlns="" id="{DBF5C7C0-94E7-4F3D-8048-8326E273B8F7}"/>
                </a:ext>
              </a:extLst>
            </p:cNvPr>
            <p:cNvSpPr txBox="1"/>
            <p:nvPr/>
          </p:nvSpPr>
          <p:spPr>
            <a:xfrm>
              <a:off x="3941563" y="3739405"/>
              <a:ext cx="2511631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defRPr/>
              </a:pPr>
              <a:r>
                <a:rPr lang="it-IT" kern="1200" dirty="0" smtClean="0">
                  <a:solidFill>
                    <a:srgbClr val="FFFFFF"/>
                  </a:solidFill>
                </a:rPr>
                <a:t>Nel 1336 effettua la salita del monte Ventoso: episodio simbolo della sua ascesi spirituale.</a:t>
              </a:r>
            </a:p>
          </p:txBody>
        </p:sp>
      </p:grpSp>
      <p:grpSp>
        <p:nvGrpSpPr>
          <p:cNvPr id="244" name="Gruppo 243"/>
          <p:cNvGrpSpPr/>
          <p:nvPr/>
        </p:nvGrpSpPr>
        <p:grpSpPr>
          <a:xfrm>
            <a:off x="6501526" y="3019055"/>
            <a:ext cx="2729559" cy="1292662"/>
            <a:chOff x="6577726" y="2855765"/>
            <a:chExt cx="2729559" cy="1292662"/>
          </a:xfrm>
        </p:grpSpPr>
        <p:sp>
          <p:nvSpPr>
            <p:cNvPr id="94" name="Oval 272">
              <a:extLst>
                <a:ext uri="{FF2B5EF4-FFF2-40B4-BE49-F238E27FC236}">
                  <a16:creationId xmlns:a16="http://schemas.microsoft.com/office/drawing/2014/main" xmlns="" id="{1FE9A471-840C-43A9-AA0D-6BB887673ED0}"/>
                </a:ext>
              </a:extLst>
            </p:cNvPr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5" name="TextBox 273">
              <a:extLst>
                <a:ext uri="{FF2B5EF4-FFF2-40B4-BE49-F238E27FC236}">
                  <a16:creationId xmlns:a16="http://schemas.microsoft.com/office/drawing/2014/main" xmlns="" id="{7537E22D-A540-4D14-B5FF-85063DA0E323}"/>
                </a:ext>
              </a:extLst>
            </p:cNvPr>
            <p:cNvSpPr txBox="1"/>
            <p:nvPr/>
          </p:nvSpPr>
          <p:spPr>
            <a:xfrm>
              <a:off x="6872134" y="2855765"/>
              <a:ext cx="243515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defRPr/>
              </a:pPr>
              <a:r>
                <a:rPr lang="it-IT" kern="1200" dirty="0" smtClean="0">
                  <a:solidFill>
                    <a:srgbClr val="FFFFFF"/>
                  </a:solidFill>
                </a:rPr>
                <a:t>Grazie all’aiuto economico dei Colonna, si trasferisce a Valchiusa, in Provenza, dove inizia l’attività letteraria. Risalgono a questo periodo il </a:t>
              </a:r>
              <a:r>
                <a:rPr lang="it-IT" i="1" kern="1200" dirty="0" smtClean="0">
                  <a:solidFill>
                    <a:srgbClr val="FFFFFF"/>
                  </a:solidFill>
                </a:rPr>
                <a:t>De </a:t>
              </a:r>
              <a:r>
                <a:rPr lang="it-IT" i="1" kern="1200" dirty="0" err="1" smtClean="0">
                  <a:solidFill>
                    <a:srgbClr val="FFFFFF"/>
                  </a:solidFill>
                </a:rPr>
                <a:t>viris</a:t>
              </a:r>
              <a:r>
                <a:rPr lang="it-IT" i="1" kern="1200" dirty="0" smtClean="0">
                  <a:solidFill>
                    <a:srgbClr val="FFFFFF"/>
                  </a:solidFill>
                </a:rPr>
                <a:t> </a:t>
              </a:r>
              <a:r>
                <a:rPr lang="it-IT" i="1" kern="1200" dirty="0" err="1" smtClean="0">
                  <a:solidFill>
                    <a:srgbClr val="FFFFFF"/>
                  </a:solidFill>
                </a:rPr>
                <a:t>illustribus</a:t>
              </a:r>
              <a:r>
                <a:rPr lang="it-IT" i="1" kern="1200" dirty="0" smtClean="0">
                  <a:solidFill>
                    <a:srgbClr val="FFFFFF"/>
                  </a:solidFill>
                </a:rPr>
                <a:t> </a:t>
              </a:r>
              <a:r>
                <a:rPr lang="it-IT" kern="1200" dirty="0" smtClean="0">
                  <a:solidFill>
                    <a:srgbClr val="FFFFFF"/>
                  </a:solidFill>
                </a:rPr>
                <a:t>e l’</a:t>
              </a:r>
              <a:r>
                <a:rPr lang="it-IT" i="1" kern="1200" dirty="0" smtClean="0">
                  <a:solidFill>
                    <a:srgbClr val="FFFFFF"/>
                  </a:solidFill>
                </a:rPr>
                <a:t>Africa</a:t>
              </a:r>
              <a:r>
                <a:rPr lang="it-IT" kern="1200" dirty="0" smtClean="0">
                  <a:solidFill>
                    <a:srgbClr val="FFFFFF"/>
                  </a:solidFill>
                </a:rPr>
                <a:t>.</a:t>
              </a:r>
              <a:endParaRPr lang="it-IT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3" name="Gruppo 242"/>
          <p:cNvGrpSpPr/>
          <p:nvPr/>
        </p:nvGrpSpPr>
        <p:grpSpPr>
          <a:xfrm>
            <a:off x="6501526" y="4578988"/>
            <a:ext cx="2636819" cy="861774"/>
            <a:chOff x="6577726" y="3739405"/>
            <a:chExt cx="2636819" cy="861774"/>
          </a:xfrm>
        </p:grpSpPr>
        <p:sp>
          <p:nvSpPr>
            <p:cNvPr id="97" name="Oval 275">
              <a:extLst>
                <a:ext uri="{FF2B5EF4-FFF2-40B4-BE49-F238E27FC236}">
                  <a16:creationId xmlns:a16="http://schemas.microsoft.com/office/drawing/2014/main" xmlns="" id="{4C09D907-28E9-4243-AD72-3597E5242024}"/>
                </a:ext>
              </a:extLst>
            </p:cNvPr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8" name="TextBox 276">
              <a:extLst>
                <a:ext uri="{FF2B5EF4-FFF2-40B4-BE49-F238E27FC236}">
                  <a16:creationId xmlns:a16="http://schemas.microsoft.com/office/drawing/2014/main" xmlns="" id="{A63CD4F6-DC29-47B3-AB53-4462BF6DD8FF}"/>
                </a:ext>
              </a:extLst>
            </p:cNvPr>
            <p:cNvSpPr txBox="1"/>
            <p:nvPr/>
          </p:nvSpPr>
          <p:spPr>
            <a:xfrm>
              <a:off x="6872134" y="3739405"/>
              <a:ext cx="2342411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defRPr/>
              </a:pPr>
              <a:r>
                <a:rPr lang="it-IT" kern="1200" dirty="0" smtClean="0">
                  <a:solidFill>
                    <a:srgbClr val="FFFFFF"/>
                  </a:solidFill>
                </a:rPr>
                <a:t>A Roma, nel 1341, riceve l’incoronazione poetica, su offerta dell’università di Parigi e del senato romano.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85770" y="1685083"/>
            <a:ext cx="1079674" cy="1147709"/>
            <a:chOff x="285770" y="1536418"/>
            <a:chExt cx="1079674" cy="114770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dirty="0" smtClean="0">
                  <a:solidFill>
                    <a:srgbClr val="2A2A2A">
                      <a:lumMod val="90000"/>
                      <a:lumOff val="10000"/>
                    </a:srgbClr>
                  </a:solidFill>
                </a:rPr>
                <a:t>1</a:t>
              </a:r>
              <a:endParaRPr lang="it-IT" sz="4000" b="1" dirty="0">
                <a:solidFill>
                  <a:srgbClr val="2A2A2A">
                    <a:lumMod val="90000"/>
                    <a:lumOff val="10000"/>
                  </a:srgbClr>
                </a:solidFill>
              </a:endParaRPr>
            </a:p>
          </p:txBody>
        </p:sp>
      </p:grpSp>
      <p:grpSp>
        <p:nvGrpSpPr>
          <p:cNvPr id="164" name="Gruppo 163"/>
          <p:cNvGrpSpPr/>
          <p:nvPr/>
        </p:nvGrpSpPr>
        <p:grpSpPr>
          <a:xfrm>
            <a:off x="3212712" y="1685083"/>
            <a:ext cx="1079674" cy="1147709"/>
            <a:chOff x="285770" y="1536418"/>
            <a:chExt cx="1079674" cy="1147709"/>
          </a:xfrm>
        </p:grpSpPr>
        <p:pic>
          <p:nvPicPr>
            <p:cNvPr id="16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6" name="CasellaDiTesto 165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dirty="0" smtClean="0">
                  <a:solidFill>
                    <a:srgbClr val="2A2A2A">
                      <a:lumMod val="90000"/>
                      <a:lumOff val="10000"/>
                    </a:srgbClr>
                  </a:solidFill>
                </a:rPr>
                <a:t>2</a:t>
              </a:r>
              <a:endParaRPr lang="it-IT" sz="4000" b="1" dirty="0">
                <a:solidFill>
                  <a:srgbClr val="2A2A2A">
                    <a:lumMod val="90000"/>
                    <a:lumOff val="10000"/>
                  </a:srgbClr>
                </a:solidFill>
              </a:endParaRPr>
            </a:p>
          </p:txBody>
        </p:sp>
      </p:grpSp>
      <p:grpSp>
        <p:nvGrpSpPr>
          <p:cNvPr id="167" name="Gruppo 166"/>
          <p:cNvGrpSpPr/>
          <p:nvPr/>
        </p:nvGrpSpPr>
        <p:grpSpPr>
          <a:xfrm>
            <a:off x="6063454" y="1685083"/>
            <a:ext cx="1079674" cy="1147709"/>
            <a:chOff x="285770" y="1536418"/>
            <a:chExt cx="1079674" cy="1147709"/>
          </a:xfrm>
        </p:grpSpPr>
        <p:pic>
          <p:nvPicPr>
            <p:cNvPr id="1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9" name="CasellaDiTesto 168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dirty="0" smtClean="0">
                  <a:solidFill>
                    <a:srgbClr val="2A2A2A">
                      <a:lumMod val="90000"/>
                      <a:lumOff val="10000"/>
                    </a:srgbClr>
                  </a:solidFill>
                </a:rPr>
                <a:t>3</a:t>
              </a:r>
              <a:endParaRPr lang="it-IT" sz="4000" b="1" dirty="0">
                <a:solidFill>
                  <a:srgbClr val="2A2A2A">
                    <a:lumMod val="90000"/>
                    <a:lumOff val="10000"/>
                  </a:srgbClr>
                </a:solidFill>
              </a:endParaRPr>
            </a:p>
          </p:txBody>
        </p:sp>
      </p:grpSp>
      <p:sp>
        <p:nvSpPr>
          <p:cNvPr id="251" name="CasellaDiTesto 250"/>
          <p:cNvSpPr txBox="1"/>
          <p:nvPr/>
        </p:nvSpPr>
        <p:spPr>
          <a:xfrm>
            <a:off x="1337239" y="2095606"/>
            <a:ext cx="187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</a:rPr>
              <a:t>DA AREZZO 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AD AVIGNONE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12" name="CasellaDiTesto 211"/>
          <p:cNvSpPr txBox="1"/>
          <p:nvPr/>
        </p:nvSpPr>
        <p:spPr>
          <a:xfrm>
            <a:off x="4276302" y="2095606"/>
            <a:ext cx="166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</a:rPr>
              <a:t>IL PERIODO PREUMANISTA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14" name="CasellaDiTesto 213"/>
          <p:cNvSpPr txBox="1"/>
          <p:nvPr/>
        </p:nvSpPr>
        <p:spPr>
          <a:xfrm>
            <a:off x="7139164" y="2095606"/>
            <a:ext cx="207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</a:rPr>
              <a:t>IL RITIRO E L’INCORONAZIONE</a:t>
            </a:r>
            <a:endParaRPr lang="it-IT" b="1" dirty="0">
              <a:solidFill>
                <a:srgbClr val="FFFFFF"/>
              </a:solidFill>
            </a:endParaRPr>
          </a:p>
        </p:txBody>
      </p:sp>
      <p:cxnSp>
        <p:nvCxnSpPr>
          <p:cNvPr id="52" name="Straight Connector 301">
            <a:extLst>
              <a:ext uri="{FF2B5EF4-FFF2-40B4-BE49-F238E27FC236}">
                <a16:creationId xmlns:a16="http://schemas.microsoft.com/office/drawing/2014/main" xmlns="" id="{D62CCD50-CDA9-42D1-AB9F-6F8D5B055995}"/>
              </a:ext>
            </a:extLst>
          </p:cNvPr>
          <p:cNvCxnSpPr/>
          <p:nvPr/>
        </p:nvCxnSpPr>
        <p:spPr>
          <a:xfrm>
            <a:off x="9530233" y="2168520"/>
            <a:ext cx="0" cy="437502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oval"/>
          </a:ln>
          <a:effectLst/>
        </p:spPr>
      </p:cxnSp>
      <p:grpSp>
        <p:nvGrpSpPr>
          <p:cNvPr id="53" name="Gruppo 52"/>
          <p:cNvGrpSpPr/>
          <p:nvPr/>
        </p:nvGrpSpPr>
        <p:grpSpPr>
          <a:xfrm>
            <a:off x="9441621" y="3019055"/>
            <a:ext cx="2750379" cy="1508105"/>
            <a:chOff x="9508296" y="2855765"/>
            <a:chExt cx="2750379" cy="1508105"/>
          </a:xfrm>
        </p:grpSpPr>
        <p:sp>
          <p:nvSpPr>
            <p:cNvPr id="54" name="Oval 303">
              <a:extLst>
                <a:ext uri="{FF2B5EF4-FFF2-40B4-BE49-F238E27FC236}">
                  <a16:creationId xmlns:a16="http://schemas.microsoft.com/office/drawing/2014/main" xmlns="" id="{E18CFD8C-14DA-4F88-83EF-6B5D3DBD115D}"/>
                </a:ext>
              </a:extLst>
            </p:cNvPr>
            <p:cNvSpPr/>
            <p:nvPr/>
          </p:nvSpPr>
          <p:spPr>
            <a:xfrm>
              <a:off x="950829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TextBox 304">
              <a:extLst>
                <a:ext uri="{FF2B5EF4-FFF2-40B4-BE49-F238E27FC236}">
                  <a16:creationId xmlns:a16="http://schemas.microsoft.com/office/drawing/2014/main" xmlns="" id="{1FF486B3-DDF3-4ED2-BC88-9AB0C65374BA}"/>
                </a:ext>
              </a:extLst>
            </p:cNvPr>
            <p:cNvSpPr txBox="1"/>
            <p:nvPr/>
          </p:nvSpPr>
          <p:spPr>
            <a:xfrm>
              <a:off x="9802705" y="2855765"/>
              <a:ext cx="2455970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Nel 1344 attraversa una profonda crisi spirituale, che anima il suo dissidio interiore tra desiderio</a:t>
              </a:r>
              <a:r>
                <a:rPr kumimoji="0" lang="it-IT" b="0" i="0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di purezza e attrazione per i piaceri</a:t>
              </a:r>
              <a:r>
                <a:rPr lang="it-IT" kern="1200" dirty="0" smtClean="0">
                  <a:solidFill>
                    <a:srgbClr val="FFFFFF"/>
                  </a:solidFill>
                  <a:latin typeface="+mj-lt"/>
                  <a:ea typeface="+mn-ea"/>
                  <a:cs typeface="+mn-cs"/>
                </a:rPr>
                <a:t> (raccontata nel </a:t>
              </a:r>
              <a:r>
                <a:rPr lang="it-IT" i="1" kern="1200" dirty="0" err="1" smtClean="0">
                  <a:solidFill>
                    <a:srgbClr val="FFFFFF"/>
                  </a:solidFill>
                  <a:latin typeface="+mj-lt"/>
                  <a:ea typeface="+mn-ea"/>
                  <a:cs typeface="+mn-cs"/>
                </a:rPr>
                <a:t>Secretum</a:t>
              </a:r>
              <a:r>
                <a:rPr lang="it-IT" kern="1200" dirty="0" smtClean="0">
                  <a:solidFill>
                    <a:srgbClr val="FFFFFF"/>
                  </a:solidFill>
                  <a:latin typeface="+mj-lt"/>
                  <a:ea typeface="+mn-ea"/>
                  <a:cs typeface="+mn-cs"/>
                </a:rPr>
                <a:t>).</a:t>
              </a:r>
              <a:r>
                <a:rPr kumimoji="0" lang="it-IT" b="0" i="0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Prende vita il </a:t>
              </a:r>
              <a:r>
                <a:rPr kumimoji="0" lang="it-IT" b="0" i="1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Canzoniere</a:t>
              </a:r>
              <a:r>
                <a:rPr kumimoji="0" lang="it-IT" b="0" i="0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9441621" y="4578988"/>
            <a:ext cx="2750379" cy="861774"/>
            <a:chOff x="9508296" y="3739405"/>
            <a:chExt cx="2750379" cy="861774"/>
          </a:xfrm>
        </p:grpSpPr>
        <p:sp>
          <p:nvSpPr>
            <p:cNvPr id="57" name="Oval 306">
              <a:extLst>
                <a:ext uri="{FF2B5EF4-FFF2-40B4-BE49-F238E27FC236}">
                  <a16:creationId xmlns:a16="http://schemas.microsoft.com/office/drawing/2014/main" xmlns="" id="{58D37D25-7ED9-4446-B8F6-4F2B9D04985E}"/>
                </a:ext>
              </a:extLst>
            </p:cNvPr>
            <p:cNvSpPr/>
            <p:nvPr/>
          </p:nvSpPr>
          <p:spPr>
            <a:xfrm>
              <a:off x="950829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TextBox 307">
              <a:extLst>
                <a:ext uri="{FF2B5EF4-FFF2-40B4-BE49-F238E27FC236}">
                  <a16:creationId xmlns:a16="http://schemas.microsoft.com/office/drawing/2014/main" xmlns="" id="{82C4CB36-4E94-4105-B610-1E2C7AFBA73A}"/>
                </a:ext>
              </a:extLst>
            </p:cNvPr>
            <p:cNvSpPr txBox="1"/>
            <p:nvPr/>
          </p:nvSpPr>
          <p:spPr>
            <a:xfrm>
              <a:off x="9802705" y="3739405"/>
              <a:ext cx="245597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 seguito del suo sostegno al tribuno Cola di Rienzo, poi dichiarato eretico, perde il favore dei Colonna.</a:t>
              </a: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9009445" y="1685083"/>
            <a:ext cx="1079674" cy="1147709"/>
            <a:chOff x="285770" y="1536418"/>
            <a:chExt cx="1079674" cy="1147709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CasellaDiTesto 73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75" name="CasellaDiTesto 74"/>
          <p:cNvSpPr txBox="1"/>
          <p:nvPr/>
        </p:nvSpPr>
        <p:spPr>
          <a:xfrm>
            <a:off x="10097279" y="2095606"/>
            <a:ext cx="203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</a:rPr>
              <a:t>LA CRISI E LA </a:t>
            </a:r>
            <a:r>
              <a:rPr lang="it-IT" b="1" i="1" dirty="0" smtClean="0">
                <a:solidFill>
                  <a:srgbClr val="FFFFFF"/>
                </a:solidFill>
              </a:rPr>
              <a:t>MUTATIO VITAE</a:t>
            </a:r>
            <a:endParaRPr lang="it-IT" b="1" i="1" dirty="0">
              <a:solidFill>
                <a:srgbClr val="FFFFFF"/>
              </a:solidFill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716584" y="4578988"/>
            <a:ext cx="2856349" cy="1508105"/>
            <a:chOff x="6577726" y="3739405"/>
            <a:chExt cx="2636819" cy="1508105"/>
          </a:xfrm>
        </p:grpSpPr>
        <p:sp>
          <p:nvSpPr>
            <p:cNvPr id="58" name="Oval 275">
              <a:extLst>
                <a:ext uri="{FF2B5EF4-FFF2-40B4-BE49-F238E27FC236}">
                  <a16:creationId xmlns:a16="http://schemas.microsoft.com/office/drawing/2014/main" xmlns="" id="{4C09D907-28E9-4243-AD72-3597E5242024}"/>
                </a:ext>
              </a:extLst>
            </p:cNvPr>
            <p:cNvSpPr/>
            <p:nvPr/>
          </p:nvSpPr>
          <p:spPr>
            <a:xfrm>
              <a:off x="6577726" y="3739405"/>
              <a:ext cx="182782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59" name="TextBox 276">
              <a:extLst>
                <a:ext uri="{FF2B5EF4-FFF2-40B4-BE49-F238E27FC236}">
                  <a16:creationId xmlns:a16="http://schemas.microsoft.com/office/drawing/2014/main" xmlns="" id="{A63CD4F6-DC29-47B3-AB53-4462BF6DD8FF}"/>
                </a:ext>
              </a:extLst>
            </p:cNvPr>
            <p:cNvSpPr txBox="1"/>
            <p:nvPr/>
          </p:nvSpPr>
          <p:spPr>
            <a:xfrm>
              <a:off x="6872134" y="3739405"/>
              <a:ext cx="2342411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defRPr/>
              </a:pPr>
              <a:r>
                <a:rPr lang="it-IT" kern="1200" dirty="0" smtClean="0">
                  <a:solidFill>
                    <a:srgbClr val="FFFFFF"/>
                  </a:solidFill>
                </a:rPr>
                <a:t>Nel 1316 raggiunge Bologna per studiare legge: qui incontra Giacomo Colonna. Grazie a lui, ha accesso alla ricca biblioteca pontificia e inizia ad appassionarsi di manoscritti e letteratura.</a:t>
              </a:r>
              <a:endParaRPr lang="it-IT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716584" y="6235094"/>
            <a:ext cx="2856349" cy="430887"/>
            <a:chOff x="716584" y="2855765"/>
            <a:chExt cx="2856349" cy="430887"/>
          </a:xfrm>
        </p:grpSpPr>
        <p:sp>
          <p:nvSpPr>
            <p:cNvPr id="61" name="Oval 20">
              <a:extLst>
                <a:ext uri="{FF2B5EF4-FFF2-40B4-BE49-F238E27FC236}">
                  <a16:creationId xmlns:a16="http://schemas.microsoft.com/office/drawing/2014/main" xmlns="" id="{7E77F7FA-CBE5-43BD-B872-A649F14C58A1}"/>
                </a:ext>
              </a:extLst>
            </p:cNvPr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2" name="TextBox 213">
              <a:extLst>
                <a:ext uri="{FF2B5EF4-FFF2-40B4-BE49-F238E27FC236}">
                  <a16:creationId xmlns:a16="http://schemas.microsoft.com/office/drawing/2014/main" xmlns="" id="{963DD386-E73B-4B37-AF29-51B79E12E70A}"/>
                </a:ext>
              </a:extLst>
            </p:cNvPr>
            <p:cNvSpPr txBox="1"/>
            <p:nvPr/>
          </p:nvSpPr>
          <p:spPr>
            <a:xfrm>
              <a:off x="1010993" y="2855765"/>
              <a:ext cx="256194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it-IT" kern="1200" dirty="0" smtClean="0">
                  <a:solidFill>
                    <a:srgbClr val="FFFFFF"/>
                  </a:solidFill>
                  <a:ea typeface="+mn-ea"/>
                </a:rPr>
                <a:t>Nel 1327 incontra Laura, la sua musa ispiratrice.</a:t>
              </a:r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3681737" y="5681769"/>
            <a:ext cx="2592063" cy="861774"/>
            <a:chOff x="716584" y="2855765"/>
            <a:chExt cx="2592063" cy="861774"/>
          </a:xfrm>
        </p:grpSpPr>
        <p:sp>
          <p:nvSpPr>
            <p:cNvPr id="69" name="Oval 20">
              <a:extLst>
                <a:ext uri="{FF2B5EF4-FFF2-40B4-BE49-F238E27FC236}">
                  <a16:creationId xmlns:a16="http://schemas.microsoft.com/office/drawing/2014/main" xmlns="" id="{7E77F7FA-CBE5-43BD-B872-A649F14C58A1}"/>
                </a:ext>
              </a:extLst>
            </p:cNvPr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it-IT" kern="1200" dirty="0" smtClean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0" name="TextBox 213">
              <a:extLst>
                <a:ext uri="{FF2B5EF4-FFF2-40B4-BE49-F238E27FC236}">
                  <a16:creationId xmlns:a16="http://schemas.microsoft.com/office/drawing/2014/main" xmlns="" id="{963DD386-E73B-4B37-AF29-51B79E12E70A}"/>
                </a:ext>
              </a:extLst>
            </p:cNvPr>
            <p:cNvSpPr txBox="1"/>
            <p:nvPr/>
          </p:nvSpPr>
          <p:spPr>
            <a:xfrm>
              <a:off x="1010993" y="2855765"/>
              <a:ext cx="2297654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it-IT" kern="1200" dirty="0" smtClean="0">
                  <a:solidFill>
                    <a:srgbClr val="FFFFFF"/>
                  </a:solidFill>
                  <a:ea typeface="+mn-ea"/>
                </a:rPr>
                <a:t>Nel 1337 visita Roma, di cui ne auspica la rinascita, contrapponendola ad Avignone.</a:t>
              </a:r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9450082" y="5535753"/>
            <a:ext cx="2684767" cy="1077218"/>
            <a:chOff x="9508296" y="3739405"/>
            <a:chExt cx="2684767" cy="1077218"/>
          </a:xfrm>
        </p:grpSpPr>
        <p:sp>
          <p:nvSpPr>
            <p:cNvPr id="78" name="Oval 306">
              <a:extLst>
                <a:ext uri="{FF2B5EF4-FFF2-40B4-BE49-F238E27FC236}">
                  <a16:creationId xmlns:a16="http://schemas.microsoft.com/office/drawing/2014/main" xmlns="" id="{58D37D25-7ED9-4446-B8F6-4F2B9D04985E}"/>
                </a:ext>
              </a:extLst>
            </p:cNvPr>
            <p:cNvSpPr/>
            <p:nvPr/>
          </p:nvSpPr>
          <p:spPr>
            <a:xfrm>
              <a:off x="950829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9" name="TextBox 307">
              <a:extLst>
                <a:ext uri="{FF2B5EF4-FFF2-40B4-BE49-F238E27FC236}">
                  <a16:creationId xmlns:a16="http://schemas.microsoft.com/office/drawing/2014/main" xmlns="" id="{82C4CB36-4E94-4105-B610-1E2C7AFBA73A}"/>
                </a:ext>
              </a:extLst>
            </p:cNvPr>
            <p:cNvSpPr txBox="1"/>
            <p:nvPr/>
          </p:nvSpPr>
          <p:spPr>
            <a:xfrm>
              <a:off x="9802704" y="3739405"/>
              <a:ext cx="239035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Nel 1352 torna in Italia:</a:t>
              </a:r>
              <a:r>
                <a:rPr kumimoji="0" lang="it-IT" b="0" i="0" u="none" strike="noStrike" kern="120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it-IT" b="0" i="0" u="none" strike="noStrike" kern="120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svolge incarichi diplomatici per i Visconti</a:t>
              </a:r>
              <a:r>
                <a:rPr lang="it-IT" kern="1200" dirty="0" smtClean="0">
                  <a:solidFill>
                    <a:srgbClr val="FFFFFF"/>
                  </a:solidFill>
                  <a:latin typeface="+mj-lt"/>
                  <a:ea typeface="+mn-ea"/>
                  <a:cs typeface="+mn-cs"/>
                </a:rPr>
                <a:t>, per poi trasferirsi a Venezia ed Arquà, dove muore nel 1374.</a:t>
              </a: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95398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28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4;p39"/>
          <p:cNvSpPr txBox="1">
            <a:spLocks noGrp="1"/>
          </p:cNvSpPr>
          <p:nvPr>
            <p:ph type="title"/>
          </p:nvPr>
        </p:nvSpPr>
        <p:spPr>
          <a:xfrm>
            <a:off x="3457576" y="4454525"/>
            <a:ext cx="5295900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 “sparsi frammenti” di un’anima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87" y="1887856"/>
            <a:ext cx="2256610" cy="2282400"/>
          </a:xfrm>
          <a:prstGeom prst="rect">
            <a:avLst/>
          </a:prstGeom>
          <a:noFill/>
          <a:ln w="1270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14555046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dirty="0" smtClean="0">
                <a:solidFill>
                  <a:srgbClr val="F3CF6D"/>
                </a:solidFill>
                <a:latin typeface="Arial"/>
                <a:cs typeface="Arial"/>
                <a:sym typeface="Arial"/>
              </a:rPr>
              <a:t>PETRARCA: IL DISSIDIO INTERIORE NON RICOMPOSTO</a:t>
            </a:r>
            <a:endParaRPr lang="en-US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GLI “SPARSI FRAMMENTI” DI UN’ANIMA</a:t>
            </a:r>
            <a:endParaRPr lang="it-IT" dirty="0"/>
          </a:p>
        </p:txBody>
      </p:sp>
      <p:sp>
        <p:nvSpPr>
          <p:cNvPr id="7" name="Google Shape;228;p43"/>
          <p:cNvSpPr txBox="1"/>
          <p:nvPr/>
        </p:nvSpPr>
        <p:spPr>
          <a:xfrm>
            <a:off x="1074737" y="1636972"/>
            <a:ext cx="10803995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Petrarca è particolarmente vicino alla nostra sensibilità </a:t>
            </a:r>
            <a:r>
              <a:rPr lang="it-IT" sz="2600" smtClean="0">
                <a:solidFill>
                  <a:srgbClr val="FFFFFF"/>
                </a:solidFill>
              </a:rPr>
              <a:t>moderna poiché </a:t>
            </a:r>
            <a:r>
              <a:rPr lang="it-IT" sz="2600" dirty="0" smtClean="0">
                <a:solidFill>
                  <a:srgbClr val="FFFFFF"/>
                </a:solidFill>
              </a:rPr>
              <a:t>è l’uomo delle </a:t>
            </a:r>
            <a:r>
              <a:rPr lang="it-IT" sz="2600" b="1" dirty="0" smtClean="0">
                <a:solidFill>
                  <a:srgbClr val="F3CF6D"/>
                </a:solidFill>
              </a:rPr>
              <a:t>contraddizioni</a:t>
            </a:r>
            <a:r>
              <a:rPr lang="it-IT" sz="2600" dirty="0" smtClean="0">
                <a:solidFill>
                  <a:srgbClr val="FFFFFF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vuole esercitare la sua attività intellettuale in autonomia, ma prende i voti da chierico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trascorre vent’anni presso i Colonna, ma sceglie poi di vivere a Milano</a:t>
            </a: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FFFFFF"/>
                </a:solidFill>
              </a:rPr>
              <a:t>riceve la laurea per le sue opere in latino, ma dedica la sua vita al </a:t>
            </a:r>
            <a:r>
              <a:rPr lang="it-IT" sz="2600" i="1" dirty="0" smtClean="0">
                <a:solidFill>
                  <a:srgbClr val="FFFFFF"/>
                </a:solidFill>
              </a:rPr>
              <a:t>Canzoniere</a:t>
            </a:r>
            <a:r>
              <a:rPr lang="it-IT" sz="2600" dirty="0" smtClean="0">
                <a:solidFill>
                  <a:srgbClr val="FFFFFF"/>
                </a:solidFill>
              </a:rPr>
              <a:t>, in lingua volgare.</a:t>
            </a:r>
          </a:p>
        </p:txBody>
      </p:sp>
    </p:spTree>
    <p:extLst>
      <p:ext uri="{BB962C8B-B14F-4D97-AF65-F5344CB8AC3E}">
        <p14:creationId xmlns:p14="http://schemas.microsoft.com/office/powerpoint/2010/main" val="907137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dirty="0" smtClean="0">
                <a:solidFill>
                  <a:srgbClr val="F3CF6D"/>
                </a:solidFill>
                <a:latin typeface="Arial"/>
                <a:cs typeface="Arial"/>
                <a:sym typeface="Arial"/>
              </a:rPr>
              <a:t>PETRARCA E LA </a:t>
            </a:r>
            <a:r>
              <a:rPr lang="en-US" sz="2100" i="1" dirty="0" smtClean="0">
                <a:solidFill>
                  <a:srgbClr val="F3CF6D"/>
                </a:solidFill>
                <a:latin typeface="Arial"/>
                <a:cs typeface="Arial"/>
                <a:sym typeface="Arial"/>
              </a:rPr>
              <a:t>TRANSLATIO</a:t>
            </a:r>
            <a:endParaRPr i="1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GLI “SPARSI FRAMMENTI” DI UN’ANIMA</a:t>
            </a:r>
            <a:endParaRPr lang="it-IT" dirty="0"/>
          </a:p>
        </p:txBody>
      </p:sp>
      <p:sp>
        <p:nvSpPr>
          <p:cNvPr id="7" name="Google Shape;228;p43"/>
          <p:cNvSpPr txBox="1"/>
          <p:nvPr/>
        </p:nvSpPr>
        <p:spPr>
          <a:xfrm>
            <a:off x="1074737" y="1636972"/>
            <a:ext cx="10761663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Petrarca rappresenta il </a:t>
            </a:r>
            <a:r>
              <a:rPr lang="it-IT" sz="2600" b="1" dirty="0" smtClean="0">
                <a:solidFill>
                  <a:srgbClr val="F3CF6D"/>
                </a:solidFill>
              </a:rPr>
              <a:t>punto di congiuntura </a:t>
            </a:r>
            <a:r>
              <a:rPr lang="it-IT" sz="2600" dirty="0" smtClean="0">
                <a:solidFill>
                  <a:srgbClr val="FFFFFF"/>
                </a:solidFill>
              </a:rPr>
              <a:t>tra cultura medievale e cultura umanistica moderna. 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b="1" dirty="0" smtClean="0">
                <a:solidFill>
                  <a:srgbClr val="F3CF6D"/>
                </a:solidFill>
              </a:rPr>
              <a:t>Nega</a:t>
            </a:r>
            <a:r>
              <a:rPr lang="it-IT" sz="2600" dirty="0" smtClean="0">
                <a:solidFill>
                  <a:srgbClr val="FFFFFF"/>
                </a:solidFill>
              </a:rPr>
              <a:t> che sia avvenuta una vera e propria </a:t>
            </a:r>
            <a:r>
              <a:rPr lang="it-IT" sz="2600" b="1" i="1" dirty="0" err="1" smtClean="0">
                <a:solidFill>
                  <a:srgbClr val="F3CF6D"/>
                </a:solidFill>
              </a:rPr>
              <a:t>translatio</a:t>
            </a:r>
            <a:r>
              <a:rPr lang="it-IT" sz="2600" b="1" i="1" dirty="0" smtClean="0">
                <a:solidFill>
                  <a:srgbClr val="F3CF6D"/>
                </a:solidFill>
              </a:rPr>
              <a:t> </a:t>
            </a:r>
            <a:r>
              <a:rPr lang="it-IT" sz="2600" dirty="0" smtClean="0">
                <a:solidFill>
                  <a:srgbClr val="FFFFFF"/>
                </a:solidFill>
              </a:rPr>
              <a:t>tra mondo classico ed età cristiana: nell’antica Roma si trova la massima realizzazione delle discipline umanistiche; filosofia platonica e stoicismo hanno numerosi punti di contatto con il pensiero cristiano.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Di fatto, </a:t>
            </a:r>
            <a:r>
              <a:rPr lang="it-IT" sz="2600" b="1" dirty="0" smtClean="0">
                <a:solidFill>
                  <a:srgbClr val="F3CF6D"/>
                </a:solidFill>
              </a:rPr>
              <a:t>anticipa le riflessioni dell’Umanesimo</a:t>
            </a:r>
            <a:r>
              <a:rPr lang="it-IT" sz="2600" dirty="0" smtClean="0">
                <a:solidFill>
                  <a:srgbClr val="FFFFFF"/>
                </a:solidFill>
              </a:rPr>
              <a:t>, conciliando cultura classica e religione cristiana.</a:t>
            </a:r>
          </a:p>
        </p:txBody>
      </p:sp>
    </p:spTree>
    <p:extLst>
      <p:ext uri="{BB962C8B-B14F-4D97-AF65-F5344CB8AC3E}">
        <p14:creationId xmlns:p14="http://schemas.microsoft.com/office/powerpoint/2010/main" val="27010681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85">
            <a:extLst>
              <a:ext uri="{FF2B5EF4-FFF2-40B4-BE49-F238E27FC236}">
                <a16:creationId xmlns:a16="http://schemas.microsoft.com/office/drawing/2014/main" xmlns="" id="{DA241FF8-C491-4E61-871C-93567AF320A9}"/>
              </a:ext>
            </a:extLst>
          </p:cNvPr>
          <p:cNvSpPr txBox="1"/>
          <p:nvPr/>
        </p:nvSpPr>
        <p:spPr>
          <a:xfrm>
            <a:off x="4108789" y="3087564"/>
            <a:ext cx="8040876" cy="1264065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pPr>
              <a:buClr>
                <a:srgbClr val="FFFFFF"/>
              </a:buClr>
            </a:pPr>
            <a:r>
              <a:rPr lang="it-IT" dirty="0" smtClean="0">
                <a:solidFill>
                  <a:srgbClr val="FFFFFF"/>
                </a:solidFill>
              </a:rPr>
              <a:t>Si svolge tra: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FFFF"/>
                </a:solidFill>
              </a:rPr>
              <a:t>amore per la </a:t>
            </a:r>
            <a:r>
              <a:rPr lang="it-IT" b="1" dirty="0" smtClean="0">
                <a:solidFill>
                  <a:srgbClr val="F3CF6D"/>
                </a:solidFill>
              </a:rPr>
              <a:t>letteratura</a:t>
            </a:r>
            <a:r>
              <a:rPr lang="it-IT" dirty="0" smtClean="0">
                <a:solidFill>
                  <a:srgbClr val="FFFFFF"/>
                </a:solidFill>
              </a:rPr>
              <a:t> e la </a:t>
            </a:r>
            <a:r>
              <a:rPr lang="it-IT" b="1" dirty="0" smtClean="0">
                <a:solidFill>
                  <a:srgbClr val="F3CF6D"/>
                </a:solidFill>
              </a:rPr>
              <a:t>poesia</a:t>
            </a:r>
            <a:r>
              <a:rPr lang="it-IT" dirty="0" smtClean="0">
                <a:solidFill>
                  <a:srgbClr val="FFFFFF"/>
                </a:solidFill>
              </a:rPr>
              <a:t> (civiltà classica) e </a:t>
            </a:r>
            <a:r>
              <a:rPr lang="it-IT" b="1" dirty="0" smtClean="0">
                <a:solidFill>
                  <a:srgbClr val="F3CF6D"/>
                </a:solidFill>
              </a:rPr>
              <a:t>scelte radicali cristiane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FFFF"/>
                </a:solidFill>
              </a:rPr>
              <a:t>aspirazioni del cuore, della mente e del corpo, che si contraddicono (tema della </a:t>
            </a:r>
            <a:r>
              <a:rPr lang="it-IT" b="1" dirty="0" smtClean="0">
                <a:solidFill>
                  <a:srgbClr val="F3CF6D"/>
                </a:solidFill>
              </a:rPr>
              <a:t>frammentazione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</a:p>
          <a:p>
            <a:pPr>
              <a:buClr>
                <a:srgbClr val="FFFFFF"/>
              </a:buClr>
            </a:pPr>
            <a:endParaRPr lang="it-IT" sz="6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it-IT" dirty="0" smtClean="0">
                <a:solidFill>
                  <a:srgbClr val="FFFFFF"/>
                </a:solidFill>
              </a:rPr>
              <a:t>Genera </a:t>
            </a:r>
            <a:r>
              <a:rPr lang="it-IT" b="1" dirty="0" smtClean="0">
                <a:solidFill>
                  <a:srgbClr val="F3CF6D"/>
                </a:solidFill>
              </a:rPr>
              <a:t>accidia</a:t>
            </a:r>
            <a:r>
              <a:rPr lang="it-IT" dirty="0" smtClean="0">
                <a:solidFill>
                  <a:srgbClr val="FFFFFF"/>
                </a:solidFill>
              </a:rPr>
              <a:t>, ossia insoddisfazione verso se stessi e il mondo, nonché compiacimento dell’insoddisfazione, con conseguente incapacità di riscatto.</a:t>
            </a: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L’ANIMA DI PETRARCA</a:t>
            </a:r>
            <a:endParaRPr lang="it-IT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GLI “SPARSI FRAMMENTI” DI UN’ANIMA</a:t>
            </a:r>
          </a:p>
        </p:txBody>
      </p:sp>
      <p:sp>
        <p:nvSpPr>
          <p:cNvPr id="58" name="Title 13">
            <a:extLst>
              <a:ext uri="{FF2B5EF4-FFF2-40B4-BE49-F238E27FC236}">
                <a16:creationId xmlns:a16="http://schemas.microsoft.com/office/drawing/2014/main" xmlns="" id="{67D6AB70-C839-4A03-A687-0B353A5036E0}"/>
              </a:ext>
            </a:extLst>
          </p:cNvPr>
          <p:cNvSpPr txBox="1">
            <a:spLocks/>
          </p:cNvSpPr>
          <p:nvPr/>
        </p:nvSpPr>
        <p:spPr>
          <a:xfrm>
            <a:off x="650539" y="3300999"/>
            <a:ext cx="2971269" cy="13295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FFFFFF"/>
                </a:solidFill>
              </a:rPr>
              <a:t>PETRARCA: </a:t>
            </a:r>
          </a:p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FFFFFF"/>
                </a:solidFill>
              </a:rPr>
              <a:t>RITRATTO DI UN’ANIMA FRAMMENTATA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xmlns="" id="{32254902-D3BC-47A7-9567-E991FF3A2ADD}"/>
              </a:ext>
            </a:extLst>
          </p:cNvPr>
          <p:cNvSpPr>
            <a:spLocks/>
          </p:cNvSpPr>
          <p:nvPr/>
        </p:nvSpPr>
        <p:spPr bwMode="auto">
          <a:xfrm flipH="1">
            <a:off x="1612377" y="1840664"/>
            <a:ext cx="2304375" cy="4318000"/>
          </a:xfrm>
          <a:custGeom>
            <a:avLst/>
            <a:gdLst>
              <a:gd name="T0" fmla="*/ 463 w 493"/>
              <a:gd name="T1" fmla="*/ 928 h 928"/>
              <a:gd name="T2" fmla="*/ 0 w 493"/>
              <a:gd name="T3" fmla="*/ 464 h 928"/>
              <a:gd name="T4" fmla="*/ 463 w 493"/>
              <a:gd name="T5" fmla="*/ 0 h 928"/>
              <a:gd name="T6" fmla="*/ 493 w 493"/>
              <a:gd name="T7" fmla="*/ 30 h 928"/>
              <a:gd name="T8" fmla="*/ 463 w 493"/>
              <a:gd name="T9" fmla="*/ 60 h 928"/>
              <a:gd name="T10" fmla="*/ 60 w 493"/>
              <a:gd name="T11" fmla="*/ 464 h 928"/>
              <a:gd name="T12" fmla="*/ 463 w 493"/>
              <a:gd name="T13" fmla="*/ 868 h 928"/>
              <a:gd name="T14" fmla="*/ 493 w 493"/>
              <a:gd name="T15" fmla="*/ 898 h 928"/>
              <a:gd name="T16" fmla="*/ 463 w 493"/>
              <a:gd name="T17" fmla="*/ 9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928">
                <a:moveTo>
                  <a:pt x="463" y="928"/>
                </a:moveTo>
                <a:cubicBezTo>
                  <a:pt x="208" y="928"/>
                  <a:pt x="0" y="720"/>
                  <a:pt x="0" y="464"/>
                </a:cubicBezTo>
                <a:cubicBezTo>
                  <a:pt x="0" y="208"/>
                  <a:pt x="208" y="0"/>
                  <a:pt x="463" y="0"/>
                </a:cubicBezTo>
                <a:cubicBezTo>
                  <a:pt x="480" y="0"/>
                  <a:pt x="493" y="14"/>
                  <a:pt x="493" y="30"/>
                </a:cubicBezTo>
                <a:cubicBezTo>
                  <a:pt x="493" y="47"/>
                  <a:pt x="480" y="60"/>
                  <a:pt x="463" y="60"/>
                </a:cubicBezTo>
                <a:cubicBezTo>
                  <a:pt x="241" y="60"/>
                  <a:pt x="60" y="241"/>
                  <a:pt x="60" y="464"/>
                </a:cubicBezTo>
                <a:cubicBezTo>
                  <a:pt x="60" y="687"/>
                  <a:pt x="241" y="868"/>
                  <a:pt x="463" y="868"/>
                </a:cubicBezTo>
                <a:cubicBezTo>
                  <a:pt x="480" y="868"/>
                  <a:pt x="493" y="881"/>
                  <a:pt x="493" y="898"/>
                </a:cubicBezTo>
                <a:cubicBezTo>
                  <a:pt x="493" y="914"/>
                  <a:pt x="480" y="928"/>
                  <a:pt x="463" y="928"/>
                </a:cubicBezTo>
                <a:close/>
              </a:path>
            </a:pathLst>
          </a:custGeom>
          <a:solidFill>
            <a:srgbClr val="EFC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defRPr/>
            </a:pPr>
            <a:endParaRPr lang="it-IT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Oval 138">
            <a:extLst>
              <a:ext uri="{FF2B5EF4-FFF2-40B4-BE49-F238E27FC236}">
                <a16:creationId xmlns:a16="http://schemas.microsoft.com/office/drawing/2014/main" xmlns="" id="{F38BA4CA-DAA3-41DD-BA4E-B2B3B096CB5A}"/>
              </a:ext>
            </a:extLst>
          </p:cNvPr>
          <p:cNvSpPr>
            <a:spLocks noChangeAspect="1"/>
          </p:cNvSpPr>
          <p:nvPr/>
        </p:nvSpPr>
        <p:spPr>
          <a:xfrm>
            <a:off x="2136174" y="1831263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dirty="0">
              <a:solidFill>
                <a:srgbClr val="78000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" name="Oval 139">
            <a:extLst>
              <a:ext uri="{FF2B5EF4-FFF2-40B4-BE49-F238E27FC236}">
                <a16:creationId xmlns:a16="http://schemas.microsoft.com/office/drawing/2014/main" xmlns="" id="{22136FAF-1B90-4A45-858C-1D5C3C6162D6}"/>
              </a:ext>
            </a:extLst>
          </p:cNvPr>
          <p:cNvSpPr/>
          <p:nvPr/>
        </p:nvSpPr>
        <p:spPr>
          <a:xfrm>
            <a:off x="2189979" y="1885068"/>
            <a:ext cx="468390" cy="46839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600" b="1" dirty="0">
              <a:solidFill>
                <a:srgbClr val="F65437"/>
              </a:solidFill>
              <a:ea typeface="+mn-ea"/>
            </a:endParaRPr>
          </a:p>
        </p:txBody>
      </p:sp>
      <p:sp>
        <p:nvSpPr>
          <p:cNvPr id="62" name="TextBox 140">
            <a:extLst>
              <a:ext uri="{FF2B5EF4-FFF2-40B4-BE49-F238E27FC236}">
                <a16:creationId xmlns:a16="http://schemas.microsoft.com/office/drawing/2014/main" xmlns="" id="{DBC46C93-E201-4D70-9EF6-F3100E24B0CE}"/>
              </a:ext>
            </a:extLst>
          </p:cNvPr>
          <p:cNvSpPr txBox="1"/>
          <p:nvPr/>
        </p:nvSpPr>
        <p:spPr>
          <a:xfrm>
            <a:off x="3589392" y="1842487"/>
            <a:ext cx="8297808" cy="95628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recupero degli </a:t>
            </a:r>
            <a:r>
              <a:rPr lang="it-IT" b="1" dirty="0" smtClean="0">
                <a:solidFill>
                  <a:srgbClr val="F3CF6D"/>
                </a:solidFill>
              </a:rPr>
              <a:t>autori dimenticati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b="1" dirty="0" smtClean="0">
                <a:solidFill>
                  <a:srgbClr val="F3CF6D"/>
                </a:solidFill>
              </a:rPr>
              <a:t>indagine filologica </a:t>
            </a:r>
            <a:r>
              <a:rPr lang="it-IT" dirty="0" smtClean="0">
                <a:solidFill>
                  <a:srgbClr val="FFFFFF"/>
                </a:solidFill>
              </a:rPr>
              <a:t>(studio di più versioni di un testo per riportarlo a quella originale)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nuovo </a:t>
            </a:r>
            <a:r>
              <a:rPr lang="it-IT" b="1" dirty="0" smtClean="0">
                <a:solidFill>
                  <a:srgbClr val="F3CF6D"/>
                </a:solidFill>
              </a:rPr>
              <a:t>criterio interpretativo </a:t>
            </a:r>
            <a:r>
              <a:rPr lang="it-IT" dirty="0" smtClean="0">
                <a:solidFill>
                  <a:srgbClr val="FFFFFF"/>
                </a:solidFill>
              </a:rPr>
              <a:t>(lettura delle opere senza conferire loro un’interpretazione cristiana)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b="1" dirty="0" smtClean="0">
                <a:solidFill>
                  <a:srgbClr val="F3CF6D"/>
                </a:solidFill>
              </a:rPr>
              <a:t>diffusione</a:t>
            </a:r>
            <a:r>
              <a:rPr lang="it-IT" dirty="0" smtClean="0">
                <a:solidFill>
                  <a:srgbClr val="FFFFFF"/>
                </a:solidFill>
              </a:rPr>
              <a:t> dei testi tra amici, conoscenti, ammiratori.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9" name="TextBox 187">
            <a:extLst>
              <a:ext uri="{FF2B5EF4-FFF2-40B4-BE49-F238E27FC236}">
                <a16:creationId xmlns:a16="http://schemas.microsoft.com/office/drawing/2014/main" xmlns="" id="{CAFB3654-D23A-4151-9057-9EB7CCC377DE}"/>
              </a:ext>
            </a:extLst>
          </p:cNvPr>
          <p:cNvSpPr txBox="1"/>
          <p:nvPr/>
        </p:nvSpPr>
        <p:spPr>
          <a:xfrm>
            <a:off x="4125723" y="4612052"/>
            <a:ext cx="8040876" cy="740845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b="1" dirty="0" smtClean="0">
                <a:solidFill>
                  <a:srgbClr val="F3CF6D"/>
                </a:solidFill>
              </a:rPr>
              <a:t>indipendenza</a:t>
            </a:r>
            <a:r>
              <a:rPr lang="it-IT" dirty="0" smtClean="0">
                <a:solidFill>
                  <a:srgbClr val="FFFFFF"/>
                </a:solidFill>
              </a:rPr>
              <a:t> dalle istituzioni politiche, nonostante la condizione</a:t>
            </a:r>
            <a:r>
              <a:rPr lang="it-IT" b="1" dirty="0" smtClean="0">
                <a:solidFill>
                  <a:srgbClr val="F3CF6D"/>
                </a:solidFill>
              </a:rPr>
              <a:t> </a:t>
            </a:r>
            <a:r>
              <a:rPr lang="it-IT" dirty="0" smtClean="0">
                <a:solidFill>
                  <a:srgbClr val="FFFFFF"/>
                </a:solidFill>
              </a:rPr>
              <a:t>laica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b="1" dirty="0" smtClean="0">
                <a:solidFill>
                  <a:srgbClr val="F3CF6D"/>
                </a:solidFill>
              </a:rPr>
              <a:t>sfiducia</a:t>
            </a:r>
            <a:r>
              <a:rPr lang="it-IT" dirty="0" smtClean="0">
                <a:solidFill>
                  <a:srgbClr val="FFFFFF"/>
                </a:solidFill>
              </a:rPr>
              <a:t> tanto nell’</a:t>
            </a:r>
            <a:r>
              <a:rPr lang="it-IT" b="1" dirty="0" smtClean="0">
                <a:solidFill>
                  <a:srgbClr val="F3CF6D"/>
                </a:solidFill>
              </a:rPr>
              <a:t>Impero</a:t>
            </a:r>
            <a:r>
              <a:rPr lang="it-IT" dirty="0" smtClean="0">
                <a:solidFill>
                  <a:srgbClr val="FFFFFF"/>
                </a:solidFill>
              </a:rPr>
              <a:t> (scetticismo, estraneità al mondo dei Comuni) quanto nella </a:t>
            </a:r>
            <a:r>
              <a:rPr lang="it-IT" b="1" dirty="0" smtClean="0">
                <a:solidFill>
                  <a:srgbClr val="F3CF6D"/>
                </a:solidFill>
              </a:rPr>
              <a:t>Chiesa</a:t>
            </a:r>
          </a:p>
          <a:p>
            <a:pPr marL="17780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b="1" dirty="0" smtClean="0">
                <a:solidFill>
                  <a:srgbClr val="F3CF6D"/>
                </a:solidFill>
              </a:rPr>
              <a:t>cosmopolitismo</a:t>
            </a:r>
            <a:r>
              <a:rPr lang="it-IT" dirty="0" smtClean="0">
                <a:solidFill>
                  <a:srgbClr val="FFFFFF"/>
                </a:solidFill>
              </a:rPr>
              <a:t> e ricorso al </a:t>
            </a:r>
            <a:r>
              <a:rPr lang="it-IT" b="1" dirty="0" smtClean="0">
                <a:solidFill>
                  <a:srgbClr val="F3CF6D"/>
                </a:solidFill>
              </a:rPr>
              <a:t>latino </a:t>
            </a:r>
            <a:r>
              <a:rPr lang="it-IT" dirty="0" smtClean="0">
                <a:solidFill>
                  <a:srgbClr val="FFFFFF"/>
                </a:solidFill>
              </a:rPr>
              <a:t>come lingua universale dei dotti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80" name="TextBox 189">
            <a:extLst>
              <a:ext uri="{FF2B5EF4-FFF2-40B4-BE49-F238E27FC236}">
                <a16:creationId xmlns:a16="http://schemas.microsoft.com/office/drawing/2014/main" xmlns="" id="{7339B541-0BA7-4148-87BB-16915695303C}"/>
              </a:ext>
            </a:extLst>
          </p:cNvPr>
          <p:cNvSpPr txBox="1"/>
          <p:nvPr/>
        </p:nvSpPr>
        <p:spPr>
          <a:xfrm>
            <a:off x="3589391" y="5606127"/>
            <a:ext cx="7727009" cy="740845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pPr marL="177800" lvl="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la parola è </a:t>
            </a:r>
            <a:r>
              <a:rPr lang="it-IT" b="1" dirty="0" smtClean="0">
                <a:solidFill>
                  <a:srgbClr val="F3CF6D"/>
                </a:solidFill>
              </a:rPr>
              <a:t>strumento di conoscenza</a:t>
            </a:r>
          </a:p>
          <a:p>
            <a:pPr marL="177800" lvl="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la poesia è il </a:t>
            </a:r>
            <a:r>
              <a:rPr lang="it-IT" b="1" dirty="0" smtClean="0">
                <a:solidFill>
                  <a:srgbClr val="F3CF6D"/>
                </a:solidFill>
              </a:rPr>
              <a:t>mezzo </a:t>
            </a:r>
            <a:r>
              <a:rPr lang="it-IT" dirty="0" smtClean="0">
                <a:solidFill>
                  <a:srgbClr val="FFFFFF"/>
                </a:solidFill>
              </a:rPr>
              <a:t>con cui la memoria </a:t>
            </a:r>
            <a:r>
              <a:rPr lang="it-IT" b="1" dirty="0" smtClean="0">
                <a:solidFill>
                  <a:srgbClr val="F3CF6D"/>
                </a:solidFill>
              </a:rPr>
              <a:t>lotta contro l’oblio</a:t>
            </a:r>
          </a:p>
          <a:p>
            <a:pPr marL="177800" lvl="0" indent="-1778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l’opera mette a nudo l’io, rappresentandone il conflitto interiore (</a:t>
            </a:r>
            <a:r>
              <a:rPr lang="it-IT" b="1" dirty="0" smtClean="0">
                <a:solidFill>
                  <a:srgbClr val="F3CF6D"/>
                </a:solidFill>
              </a:rPr>
              <a:t>individualità letteraria</a:t>
            </a:r>
            <a:r>
              <a:rPr lang="it-IT" dirty="0" smtClean="0">
                <a:solidFill>
                  <a:srgbClr val="FFFFFF"/>
                </a:solidFill>
              </a:rPr>
              <a:t>).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81" name="Oval 192">
            <a:extLst>
              <a:ext uri="{FF2B5EF4-FFF2-40B4-BE49-F238E27FC236}">
                <a16:creationId xmlns:a16="http://schemas.microsoft.com/office/drawing/2014/main" xmlns="" id="{D4A624C6-E72D-4447-920C-90FC2D7155CA}"/>
              </a:ext>
            </a:extLst>
          </p:cNvPr>
          <p:cNvSpPr>
            <a:spLocks noChangeAspect="1"/>
          </p:cNvSpPr>
          <p:nvPr/>
        </p:nvSpPr>
        <p:spPr>
          <a:xfrm>
            <a:off x="2136174" y="5567464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2" name="Oval 193">
            <a:extLst>
              <a:ext uri="{FF2B5EF4-FFF2-40B4-BE49-F238E27FC236}">
                <a16:creationId xmlns:a16="http://schemas.microsoft.com/office/drawing/2014/main" xmlns="" id="{8AF181A7-C089-4BC1-A4B0-09CE73F99DC6}"/>
              </a:ext>
            </a:extLst>
          </p:cNvPr>
          <p:cNvSpPr/>
          <p:nvPr/>
        </p:nvSpPr>
        <p:spPr>
          <a:xfrm>
            <a:off x="2189979" y="5621269"/>
            <a:ext cx="468390" cy="46839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600" b="1" dirty="0">
              <a:solidFill>
                <a:srgbClr val="F65437"/>
              </a:solidFill>
              <a:ea typeface="+mn-ea"/>
            </a:endParaRPr>
          </a:p>
        </p:txBody>
      </p:sp>
      <p:sp>
        <p:nvSpPr>
          <p:cNvPr id="83" name="Oval 194">
            <a:extLst>
              <a:ext uri="{FF2B5EF4-FFF2-40B4-BE49-F238E27FC236}">
                <a16:creationId xmlns:a16="http://schemas.microsoft.com/office/drawing/2014/main" xmlns="" id="{F2AAFDC0-83CD-41C4-808C-84B55CBE4068}"/>
              </a:ext>
            </a:extLst>
          </p:cNvPr>
          <p:cNvSpPr>
            <a:spLocks noChangeAspect="1"/>
          </p:cNvSpPr>
          <p:nvPr/>
        </p:nvSpPr>
        <p:spPr>
          <a:xfrm>
            <a:off x="3386228" y="4613780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4" name="Oval 195">
            <a:extLst>
              <a:ext uri="{FF2B5EF4-FFF2-40B4-BE49-F238E27FC236}">
                <a16:creationId xmlns:a16="http://schemas.microsoft.com/office/drawing/2014/main" xmlns="" id="{6895EABB-3AEC-4681-876F-6A2FFA3E7B63}"/>
              </a:ext>
            </a:extLst>
          </p:cNvPr>
          <p:cNvSpPr/>
          <p:nvPr/>
        </p:nvSpPr>
        <p:spPr>
          <a:xfrm>
            <a:off x="3440033" y="4667585"/>
            <a:ext cx="468390" cy="46839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600" b="1" dirty="0">
              <a:solidFill>
                <a:srgbClr val="F65437"/>
              </a:solidFill>
              <a:ea typeface="+mn-ea"/>
            </a:endParaRPr>
          </a:p>
        </p:txBody>
      </p:sp>
      <p:sp>
        <p:nvSpPr>
          <p:cNvPr id="85" name="Oval 196">
            <a:extLst>
              <a:ext uri="{FF2B5EF4-FFF2-40B4-BE49-F238E27FC236}">
                <a16:creationId xmlns:a16="http://schemas.microsoft.com/office/drawing/2014/main" xmlns="" id="{08A90A91-B91B-44D2-B6A5-7A5A15470E61}"/>
              </a:ext>
            </a:extLst>
          </p:cNvPr>
          <p:cNvSpPr>
            <a:spLocks noChangeAspect="1"/>
          </p:cNvSpPr>
          <p:nvPr/>
        </p:nvSpPr>
        <p:spPr>
          <a:xfrm>
            <a:off x="3386228" y="3091707"/>
            <a:ext cx="576000" cy="576000"/>
          </a:xfrm>
          <a:prstGeom prst="ellips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8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6" name="Oval 197">
            <a:extLst>
              <a:ext uri="{FF2B5EF4-FFF2-40B4-BE49-F238E27FC236}">
                <a16:creationId xmlns:a16="http://schemas.microsoft.com/office/drawing/2014/main" xmlns="" id="{E5A2303E-2A05-4410-8F51-0D8F02F36A7E}"/>
              </a:ext>
            </a:extLst>
          </p:cNvPr>
          <p:cNvSpPr/>
          <p:nvPr/>
        </p:nvSpPr>
        <p:spPr>
          <a:xfrm>
            <a:off x="3440033" y="3145512"/>
            <a:ext cx="468390" cy="46839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it-IT" sz="1600" b="1" dirty="0">
              <a:solidFill>
                <a:srgbClr val="F65437"/>
              </a:solidFill>
              <a:ea typeface="+mn-ea"/>
            </a:endParaRPr>
          </a:p>
        </p:txBody>
      </p:sp>
      <p:cxnSp>
        <p:nvCxnSpPr>
          <p:cNvPr id="87" name="Straight Connector 198">
            <a:extLst>
              <a:ext uri="{FF2B5EF4-FFF2-40B4-BE49-F238E27FC236}">
                <a16:creationId xmlns:a16="http://schemas.microsoft.com/office/drawing/2014/main" xmlns="" id="{E1E6B431-559F-4183-AACE-9FAF2CAE7C9E}"/>
              </a:ext>
            </a:extLst>
          </p:cNvPr>
          <p:cNvCxnSpPr>
            <a:stCxn id="60" idx="0"/>
          </p:cNvCxnSpPr>
          <p:nvPr/>
        </p:nvCxnSpPr>
        <p:spPr>
          <a:xfrm>
            <a:off x="2424174" y="1831263"/>
            <a:ext cx="9598493" cy="0"/>
          </a:xfrm>
          <a:prstGeom prst="lin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</p:cxnSp>
      <p:cxnSp>
        <p:nvCxnSpPr>
          <p:cNvPr id="88" name="Straight Connector 199">
            <a:extLst>
              <a:ext uri="{FF2B5EF4-FFF2-40B4-BE49-F238E27FC236}">
                <a16:creationId xmlns:a16="http://schemas.microsoft.com/office/drawing/2014/main" xmlns="" id="{F283C766-D45A-48B3-A205-3D6E33B41C6F}"/>
              </a:ext>
            </a:extLst>
          </p:cNvPr>
          <p:cNvCxnSpPr>
            <a:stCxn id="81" idx="0"/>
          </p:cNvCxnSpPr>
          <p:nvPr/>
        </p:nvCxnSpPr>
        <p:spPr>
          <a:xfrm>
            <a:off x="2424174" y="5567464"/>
            <a:ext cx="9598493" cy="0"/>
          </a:xfrm>
          <a:prstGeom prst="lin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</p:cxnSp>
      <p:cxnSp>
        <p:nvCxnSpPr>
          <p:cNvPr id="89" name="Straight Connector 201">
            <a:extLst>
              <a:ext uri="{FF2B5EF4-FFF2-40B4-BE49-F238E27FC236}">
                <a16:creationId xmlns:a16="http://schemas.microsoft.com/office/drawing/2014/main" xmlns="" id="{71E6B2CF-1EDB-4FA6-B19D-F206CC428772}"/>
              </a:ext>
            </a:extLst>
          </p:cNvPr>
          <p:cNvCxnSpPr>
            <a:stCxn id="83" idx="0"/>
          </p:cNvCxnSpPr>
          <p:nvPr/>
        </p:nvCxnSpPr>
        <p:spPr>
          <a:xfrm>
            <a:off x="3674228" y="4613780"/>
            <a:ext cx="8348439" cy="16814"/>
          </a:xfrm>
          <a:prstGeom prst="lin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</p:cxnSp>
      <p:cxnSp>
        <p:nvCxnSpPr>
          <p:cNvPr id="90" name="Straight Connector 202">
            <a:extLst>
              <a:ext uri="{FF2B5EF4-FFF2-40B4-BE49-F238E27FC236}">
                <a16:creationId xmlns:a16="http://schemas.microsoft.com/office/drawing/2014/main" xmlns="" id="{AC160DD6-2DD7-4238-8F1F-9E2794C70644}"/>
              </a:ext>
            </a:extLst>
          </p:cNvPr>
          <p:cNvCxnSpPr>
            <a:stCxn id="85" idx="0"/>
          </p:cNvCxnSpPr>
          <p:nvPr/>
        </p:nvCxnSpPr>
        <p:spPr>
          <a:xfrm flipV="1">
            <a:off x="3674228" y="3087564"/>
            <a:ext cx="8348439" cy="4143"/>
          </a:xfrm>
          <a:prstGeom prst="line">
            <a:avLst/>
          </a:prstGeom>
          <a:noFill/>
          <a:ln w="6350" cap="flat" cmpd="sng" algn="ctr">
            <a:solidFill>
              <a:srgbClr val="FFCC66"/>
            </a:solidFill>
            <a:prstDash val="solid"/>
            <a:miter lim="800000"/>
          </a:ln>
          <a:effectLst/>
        </p:spPr>
      </p:cxnSp>
      <p:sp>
        <p:nvSpPr>
          <p:cNvPr id="23" name="TextBox 140">
            <a:extLst>
              <a:ext uri="{FF2B5EF4-FFF2-40B4-BE49-F238E27FC236}">
                <a16:creationId xmlns:a16="http://schemas.microsoft.com/office/drawing/2014/main" xmlns="" id="{DBC46C93-E201-4D70-9EF6-F3100E24B0CE}"/>
              </a:ext>
            </a:extLst>
          </p:cNvPr>
          <p:cNvSpPr txBox="1"/>
          <p:nvPr/>
        </p:nvSpPr>
        <p:spPr>
          <a:xfrm>
            <a:off x="3580924" y="1551869"/>
            <a:ext cx="7145947" cy="30995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it-IT" b="1" dirty="0" smtClean="0">
                <a:solidFill>
                  <a:srgbClr val="F3CF6D"/>
                </a:solidFill>
                <a:sym typeface="Open Sans"/>
              </a:rPr>
              <a:t>L’AMORE PER LA CLASSICITÀ</a:t>
            </a:r>
            <a:endParaRPr lang="it-IT" b="1" dirty="0">
              <a:solidFill>
                <a:srgbClr val="F3CF6D"/>
              </a:solidFill>
              <a:sym typeface="Open Sans"/>
            </a:endParaRPr>
          </a:p>
        </p:txBody>
      </p:sp>
      <p:sp>
        <p:nvSpPr>
          <p:cNvPr id="24" name="TextBox 140">
            <a:extLst>
              <a:ext uri="{FF2B5EF4-FFF2-40B4-BE49-F238E27FC236}">
                <a16:creationId xmlns:a16="http://schemas.microsoft.com/office/drawing/2014/main" xmlns="" id="{DBC46C93-E201-4D70-9EF6-F3100E24B0CE}"/>
              </a:ext>
            </a:extLst>
          </p:cNvPr>
          <p:cNvSpPr txBox="1"/>
          <p:nvPr/>
        </p:nvSpPr>
        <p:spPr>
          <a:xfrm>
            <a:off x="4122806" y="2830380"/>
            <a:ext cx="7145947" cy="30995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it-IT" b="1" dirty="0" smtClean="0">
                <a:solidFill>
                  <a:srgbClr val="F3CF6D"/>
                </a:solidFill>
                <a:sym typeface="Open Sans"/>
              </a:rPr>
              <a:t>IL DISSIDIO INTERIORE</a:t>
            </a:r>
            <a:endParaRPr lang="it-IT" b="1" dirty="0">
              <a:solidFill>
                <a:srgbClr val="F3CF6D"/>
              </a:solidFill>
              <a:sym typeface="Open Sans"/>
            </a:endParaRPr>
          </a:p>
        </p:txBody>
      </p:sp>
      <p:sp>
        <p:nvSpPr>
          <p:cNvPr id="25" name="TextBox 140">
            <a:extLst>
              <a:ext uri="{FF2B5EF4-FFF2-40B4-BE49-F238E27FC236}">
                <a16:creationId xmlns:a16="http://schemas.microsoft.com/office/drawing/2014/main" xmlns="" id="{DBC46C93-E201-4D70-9EF6-F3100E24B0CE}"/>
              </a:ext>
            </a:extLst>
          </p:cNvPr>
          <p:cNvSpPr txBox="1"/>
          <p:nvPr/>
        </p:nvSpPr>
        <p:spPr>
          <a:xfrm>
            <a:off x="4122800" y="4345967"/>
            <a:ext cx="7145947" cy="30995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it-IT" b="1" dirty="0" smtClean="0">
                <a:solidFill>
                  <a:srgbClr val="F3CF6D"/>
                </a:solidFill>
                <a:sym typeface="Open Sans"/>
              </a:rPr>
              <a:t>LA LIBERTÀ INTELLETTUALE</a:t>
            </a:r>
            <a:endParaRPr lang="it-IT" b="1" dirty="0">
              <a:solidFill>
                <a:srgbClr val="F3CF6D"/>
              </a:solidFill>
              <a:sym typeface="Open Sans"/>
            </a:endParaRPr>
          </a:p>
        </p:txBody>
      </p:sp>
      <p:sp>
        <p:nvSpPr>
          <p:cNvPr id="26" name="TextBox 140">
            <a:extLst>
              <a:ext uri="{FF2B5EF4-FFF2-40B4-BE49-F238E27FC236}">
                <a16:creationId xmlns:a16="http://schemas.microsoft.com/office/drawing/2014/main" xmlns="" id="{DBC46C93-E201-4D70-9EF6-F3100E24B0CE}"/>
              </a:ext>
            </a:extLst>
          </p:cNvPr>
          <p:cNvSpPr txBox="1"/>
          <p:nvPr/>
        </p:nvSpPr>
        <p:spPr>
          <a:xfrm>
            <a:off x="3580924" y="5311199"/>
            <a:ext cx="7145947" cy="309958"/>
          </a:xfrm>
          <a:prstGeom prst="rect">
            <a:avLst/>
          </a:prstGeom>
          <a:noFill/>
        </p:spPr>
        <p:txBody>
          <a:bodyPr wrap="square" lIns="46800" tIns="46800" rIns="46800" bIns="46800" rtlCol="0" anchor="t">
            <a:spAutoFit/>
          </a:bodyPr>
          <a:lstStyle/>
          <a:p>
            <a:r>
              <a:rPr lang="it-IT" b="1" dirty="0" smtClean="0">
                <a:solidFill>
                  <a:srgbClr val="F3CF6D"/>
                </a:solidFill>
                <a:sym typeface="Open Sans"/>
              </a:rPr>
              <a:t>IL RUOLO DELLA POESIA</a:t>
            </a:r>
            <a:endParaRPr lang="it-IT" b="1" dirty="0">
              <a:solidFill>
                <a:srgbClr val="F3CF6D"/>
              </a:solidFill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9330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9C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39"/>
          <p:cNvSpPr txBox="1">
            <a:spLocks noGrp="1"/>
          </p:cNvSpPr>
          <p:nvPr>
            <p:ph type="title"/>
          </p:nvPr>
        </p:nvSpPr>
        <p:spPr>
          <a:xfrm>
            <a:off x="3638550" y="4454525"/>
            <a:ext cx="493079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dialogo con sé stesso:</a:t>
            </a:r>
            <a:b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-IT" sz="2400" b="1" i="1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Secretu</a:t>
            </a:r>
            <a:r>
              <a:rPr lang="it-IT" i="1" dirty="0" err="1" smtClean="0">
                <a:latin typeface="Arial"/>
                <a:ea typeface="Arial"/>
                <a:cs typeface="Arial"/>
                <a:sym typeface="Arial"/>
              </a:rPr>
              <a:t>m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1" y="1879602"/>
            <a:ext cx="2222642" cy="2260600"/>
          </a:xfrm>
          <a:prstGeom prst="rect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9490598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RACCONTO DELL</a:t>
            </a:r>
            <a:r>
              <a:rPr lang="en-US" sz="2100" b="1" i="0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 CRISI SPIRITUALE DI PETRARCA NEL </a:t>
            </a:r>
            <a:r>
              <a:rPr lang="en-US" sz="2100" b="1" i="1" u="none" strike="noStrike" cap="none" dirty="0" smtClean="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SECRETUM</a:t>
            </a:r>
            <a:endParaRPr i="1" dirty="0"/>
          </a:p>
        </p:txBody>
      </p:sp>
      <p:sp>
        <p:nvSpPr>
          <p:cNvPr id="6" name="LA FIABA / I PERSONAGGI"/>
          <p:cNvSpPr txBox="1"/>
          <p:nvPr/>
        </p:nvSpPr>
        <p:spPr>
          <a:xfrm>
            <a:off x="1055687" y="198844"/>
            <a:ext cx="99323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000" rIns="45719" anchor="ctr">
            <a:spAutoFit/>
          </a:bodyPr>
          <a:lstStyle>
            <a:lvl1pPr>
              <a:defRPr sz="1200" spc="12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dirty="0"/>
              <a:t>FRANCESCO PETRARCA: LA VOCE DELL’IO DIVISO / </a:t>
            </a:r>
            <a:r>
              <a:rPr lang="it-IT" dirty="0" smtClean="0"/>
              <a:t>IN DIALOGO CON SÉ STESSO: IL </a:t>
            </a:r>
            <a:r>
              <a:rPr lang="it-IT" i="1" dirty="0" smtClean="0"/>
              <a:t>SECRETUM</a:t>
            </a:r>
            <a:endParaRPr lang="it-IT" i="1" dirty="0"/>
          </a:p>
        </p:txBody>
      </p:sp>
      <p:sp>
        <p:nvSpPr>
          <p:cNvPr id="4" name="Google Shape;228;p43"/>
          <p:cNvSpPr txBox="1"/>
          <p:nvPr/>
        </p:nvSpPr>
        <p:spPr>
          <a:xfrm>
            <a:off x="1074738" y="1636972"/>
            <a:ext cx="10600796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Composta tra il </a:t>
            </a:r>
            <a:r>
              <a:rPr lang="it-IT" sz="2600" b="1" dirty="0" smtClean="0">
                <a:solidFill>
                  <a:srgbClr val="F3CF6D"/>
                </a:solidFill>
              </a:rPr>
              <a:t>1347</a:t>
            </a:r>
            <a:r>
              <a:rPr lang="it-IT" sz="2600" dirty="0" smtClean="0">
                <a:solidFill>
                  <a:srgbClr val="FFFFFF"/>
                </a:solidFill>
              </a:rPr>
              <a:t> e il </a:t>
            </a:r>
            <a:r>
              <a:rPr lang="it-IT" sz="2600" b="1" dirty="0" smtClean="0">
                <a:solidFill>
                  <a:srgbClr val="F3CF6D"/>
                </a:solidFill>
              </a:rPr>
              <a:t>1353</a:t>
            </a:r>
            <a:r>
              <a:rPr lang="it-IT" sz="2600" dirty="0" smtClean="0">
                <a:solidFill>
                  <a:srgbClr val="FFFFFF"/>
                </a:solidFill>
              </a:rPr>
              <a:t>, è un’opera scritta in </a:t>
            </a:r>
            <a:r>
              <a:rPr lang="it-IT" sz="2600" b="1" dirty="0" smtClean="0">
                <a:solidFill>
                  <a:srgbClr val="F3CF6D"/>
                </a:solidFill>
              </a:rPr>
              <a:t>latino</a:t>
            </a:r>
            <a:r>
              <a:rPr lang="it-IT" sz="2600" dirty="0" smtClean="0">
                <a:solidFill>
                  <a:srgbClr val="FFFFFF"/>
                </a:solidFill>
              </a:rPr>
              <a:t> che racconta la </a:t>
            </a:r>
            <a:r>
              <a:rPr lang="it-IT" sz="2600" b="1" dirty="0" smtClean="0">
                <a:solidFill>
                  <a:srgbClr val="F3CF6D"/>
                </a:solidFill>
              </a:rPr>
              <a:t>crisi spirituale </a:t>
            </a:r>
            <a:r>
              <a:rPr lang="it-IT" sz="2600" dirty="0" smtClean="0">
                <a:solidFill>
                  <a:srgbClr val="FFFFFF"/>
                </a:solidFill>
              </a:rPr>
              <a:t>di Petrarca e la sua </a:t>
            </a:r>
            <a:r>
              <a:rPr lang="it-IT" sz="2600" i="1" dirty="0" err="1" smtClean="0">
                <a:solidFill>
                  <a:srgbClr val="FFFFFF"/>
                </a:solidFill>
              </a:rPr>
              <a:t>mutatio</a:t>
            </a:r>
            <a:r>
              <a:rPr lang="it-IT" sz="2600" i="1" dirty="0" smtClean="0">
                <a:solidFill>
                  <a:srgbClr val="FFFFFF"/>
                </a:solidFill>
              </a:rPr>
              <a:t> vitae</a:t>
            </a:r>
            <a:r>
              <a:rPr lang="it-IT" sz="26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Il modello sono gli </a:t>
            </a:r>
            <a:r>
              <a:rPr lang="it-IT" sz="2600" b="1" dirty="0" smtClean="0">
                <a:solidFill>
                  <a:srgbClr val="F3CF6D"/>
                </a:solidFill>
              </a:rPr>
              <a:t>scritti di sant’Agostino</a:t>
            </a:r>
            <a:r>
              <a:rPr lang="it-IT" sz="2600" dirty="0" smtClean="0">
                <a:solidFill>
                  <a:srgbClr val="FFFFFF"/>
                </a:solidFill>
              </a:rPr>
              <a:t>: non a caso Petrarca sceglie come interlocutori Agostino e Francesco, con cui dialoga per tre giorni al cospetto della Verità.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it-IT" sz="2600" dirty="0" smtClean="0">
                <a:solidFill>
                  <a:srgbClr val="FFFFFF"/>
                </a:solidFill>
              </a:rPr>
              <a:t>La scelta del dialogo fa capo alla tradizione del </a:t>
            </a:r>
            <a:r>
              <a:rPr lang="it-IT" sz="2600" b="1" dirty="0" smtClean="0">
                <a:solidFill>
                  <a:srgbClr val="F3CF6D"/>
                </a:solidFill>
              </a:rPr>
              <a:t>monologo interiore</a:t>
            </a:r>
            <a:r>
              <a:rPr lang="it-IT" sz="2600" dirty="0" smtClean="0">
                <a:solidFill>
                  <a:srgbClr val="FFFFFF"/>
                </a:solidFill>
              </a:rPr>
              <a:t>, che trova il suo primo esempio nei </a:t>
            </a:r>
            <a:r>
              <a:rPr lang="it-IT" sz="2600" i="1" dirty="0" smtClean="0">
                <a:solidFill>
                  <a:srgbClr val="FFFFFF"/>
                </a:solidFill>
              </a:rPr>
              <a:t>Soliloqui </a:t>
            </a:r>
            <a:r>
              <a:rPr lang="it-IT" sz="2600" dirty="0" smtClean="0">
                <a:solidFill>
                  <a:srgbClr val="FFFFFF"/>
                </a:solidFill>
              </a:rPr>
              <a:t>di sant’Agostino.</a:t>
            </a:r>
          </a:p>
        </p:txBody>
      </p:sp>
    </p:spTree>
    <p:extLst>
      <p:ext uri="{BB962C8B-B14F-4D97-AF65-F5344CB8AC3E}">
        <p14:creationId xmlns:p14="http://schemas.microsoft.com/office/powerpoint/2010/main" val="242383808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SS2-COPERTINA-ico-rosso">
  <a:themeElements>
    <a:clrScheme name="VUOTA - SS2-COPERTINA-ico-ross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 - NEG-bastoni-INDICE">
  <a:themeElements>
    <a:clrScheme name="VUOTA - NEG-bastoni-INDICE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UOTA">
  <a:themeElements>
    <a:clrScheme name="VUOT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UOTA - SS2-COPERTINA-ico-verde">
  <a:themeElements>
    <a:clrScheme name="VUOTA - SS2-COPERTINA-ico-verde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UOTA - NEG-bastoni-PARAGRAFO-con-titoletto (paragrafo graziato)">
  <a:themeElements>
    <a:clrScheme name="VUOTA - NEG-bastoni-PARAGRAFO-con-titoletto (paragrafo graziato)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UOTA - SS2-COPERTINA-ico-beige">
  <a:themeElements>
    <a:clrScheme name="VUOTA - SS2-COPERTINA-ico-beige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UOTA - NEG-bastoni-PARAGRAFO-con-titoletto (paragrafo graziato)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UOTA - SS2-COPERTINA-ico-grigio">
  <a:themeElements>
    <a:clrScheme name="VUOTA - SS2-COPERTINA-ico-grigi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2867</Words>
  <Application>Microsoft Office PowerPoint</Application>
  <PresentationFormat>Widescreen</PresentationFormat>
  <Paragraphs>283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27</vt:i4>
      </vt:variant>
    </vt:vector>
  </HeadingPairs>
  <TitlesOfParts>
    <vt:vector size="42" baseType="lpstr">
      <vt:lpstr>Arial</vt:lpstr>
      <vt:lpstr>Open Sans Bold</vt:lpstr>
      <vt:lpstr>Open Sans</vt:lpstr>
      <vt:lpstr>Calibri</vt:lpstr>
      <vt:lpstr>Open Sans SemiBold</vt:lpstr>
      <vt:lpstr>Calibri Light</vt:lpstr>
      <vt:lpstr>VUOTA - NEG-VUOTISSIMA</vt:lpstr>
      <vt:lpstr>VUOTA - SS2-COPERTINA-ico-rosso</vt:lpstr>
      <vt:lpstr>VUOTA - NEG-bastoni-INDICE</vt:lpstr>
      <vt:lpstr>VUOTA</vt:lpstr>
      <vt:lpstr>VUOTA - SS2-COPERTINA-ico-verde</vt:lpstr>
      <vt:lpstr>VUOTA - NEG-bastoni-PARAGRAFO-con-titoletto (paragrafo graziato)</vt:lpstr>
      <vt:lpstr>VUOTA - SS2-COPERTINA-ico-beige</vt:lpstr>
      <vt:lpstr>1_VUOTA - NEG-bastoni-PARAGRAFO-con-titoletto (paragrafo graziato)</vt:lpstr>
      <vt:lpstr>VUOTA - SS2-COPERTINA-ico-grigio</vt:lpstr>
      <vt:lpstr>Presentazione standard di PowerPoint</vt:lpstr>
      <vt:lpstr>La vita di  un intellettuale cosmopolita</vt:lpstr>
      <vt:lpstr>Presentazione standard di PowerPoint</vt:lpstr>
      <vt:lpstr>Gli “sparsi frammenti” di un’anima</vt:lpstr>
      <vt:lpstr>Presentazione standard di PowerPoint</vt:lpstr>
      <vt:lpstr>Presentazione standard di PowerPoint</vt:lpstr>
      <vt:lpstr>Presentazione standard di PowerPoint</vt:lpstr>
      <vt:lpstr>In dialogo con sé stesso: il Secretum</vt:lpstr>
      <vt:lpstr>Presentazione standard di PowerPoint</vt:lpstr>
      <vt:lpstr>Presentazione standard di PowerPoint</vt:lpstr>
      <vt:lpstr>Le raccolte epistolari</vt:lpstr>
      <vt:lpstr>Presentazione standard di PowerPoint</vt:lpstr>
      <vt:lpstr>Presentazione standard di PowerPoint</vt:lpstr>
      <vt:lpstr>La lezione degli antichi: le altre opere latine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Canzoniere: l’anima e il frammento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Trionfi: dal desiderio all’eternità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</dc:creator>
  <cp:lastModifiedBy>maria</cp:lastModifiedBy>
  <cp:revision>261</cp:revision>
  <dcterms:modified xsi:type="dcterms:W3CDTF">2020-04-22T10:22:06Z</dcterms:modified>
</cp:coreProperties>
</file>