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8" r:id="rId4"/>
    <p:sldId id="259" r:id="rId5"/>
    <p:sldId id="282" r:id="rId6"/>
    <p:sldId id="280" r:id="rId7"/>
    <p:sldId id="279" r:id="rId8"/>
    <p:sldId id="287" r:id="rId9"/>
    <p:sldId id="277" r:id="rId10"/>
    <p:sldId id="28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SemiBold" panose="020B060402020202020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30">
          <p15:clr>
            <a:srgbClr val="000000"/>
          </p15:clr>
        </p15:guide>
        <p15:guide id="2" orient="horz" pos="1035">
          <p15:clr>
            <a:srgbClr val="000000"/>
          </p15:clr>
        </p15:guide>
        <p15:guide id="3" pos="3840">
          <p15:clr>
            <a:srgbClr val="000000"/>
          </p15:clr>
        </p15:guide>
        <p15:guide id="4" pos="3888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FvyU1p0p++EUUchp2GQXj/NS9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F7BC43-5F15-4177-B4E2-D62B8E2F5163}">
  <a:tblStyle styleId="{0DF7BC43-5F15-4177-B4E2-D62B8E2F516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>
        <p:guide orient="horz" pos="1830"/>
        <p:guide orient="horz" pos="1035"/>
        <p:guide pos="384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1" name="Google Shape;48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0" name="Google Shape;44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8" name="Google Shape;58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7" name="Google Shape;56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9" name="Google Shape;9;p4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" name="Google Shape;10;p4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3" name="Google Shape;1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"/>
          <p:cNvPicPr preferRelativeResize="0"/>
          <p:nvPr/>
        </p:nvPicPr>
        <p:blipFill rotWithShape="1">
          <a:blip r:embed="rId3">
            <a:alphaModFix/>
          </a:blip>
          <a:srcRect l="22263" t="20416" r="21094" b="23332"/>
          <a:stretch/>
        </p:blipFill>
        <p:spPr>
          <a:xfrm>
            <a:off x="0" y="-1"/>
            <a:ext cx="1219009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"/>
          <p:cNvSpPr txBox="1"/>
          <p:nvPr/>
        </p:nvSpPr>
        <p:spPr>
          <a:xfrm>
            <a:off x="745021" y="4326213"/>
            <a:ext cx="68437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Alessandro Manzoni: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dirty="0" smtClean="0">
                <a:solidFill>
                  <a:srgbClr val="FFFFFF"/>
                </a:solidFill>
              </a:rPr>
              <a:t>I Promessi sposi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5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L’IRONIA</a:t>
            </a:r>
            <a:endParaRPr/>
          </a:p>
        </p:txBody>
      </p:sp>
      <p:sp>
        <p:nvSpPr>
          <p:cNvPr id="571" name="Google Shape;571;p35"/>
          <p:cNvSpPr txBox="1"/>
          <p:nvPr/>
        </p:nvSpPr>
        <p:spPr>
          <a:xfrm>
            <a:off x="193964" y="1646337"/>
            <a:ext cx="11612554" cy="465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narratore utilizza spesso l’ironia per esporre il proprio punto di vista: le situazioni presentate vengono sospese e poste </a:t>
            </a:r>
            <a:r>
              <a:rPr lang="it-IT" sz="2600" b="1" i="0" u="none" strike="noStrike" cap="none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sotto la lente del dubbio</a:t>
            </a:r>
            <a:r>
              <a:rPr lang="it-IT" sz="2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Il lettore è </a:t>
            </a:r>
            <a:r>
              <a:rPr lang="it-IT" sz="2600" b="1" i="0" u="none" strike="noStrike" cap="none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responsabilizzato</a:t>
            </a:r>
            <a:r>
              <a:rPr lang="it-IT" sz="2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chiamato </a:t>
            </a:r>
            <a:r>
              <a:rPr lang="it-IT" sz="2600" b="1" i="0" u="none" strike="noStrike" cap="none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a riflettere</a:t>
            </a:r>
            <a:r>
              <a:rPr lang="it-IT" sz="2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2600" b="1" i="0" u="none" strike="noStrike" cap="none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it-IT" sz="26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dialogare</a:t>
            </a:r>
            <a:r>
              <a:rPr lang="it-IT" sz="2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L’ironia di Manzoni si discosta da quella Romantica poiché </a:t>
            </a:r>
            <a:r>
              <a:rPr lang="it-IT" sz="2600" b="1" i="0" u="none" strike="noStrike" cap="none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non distrugge ciò che critica</a:t>
            </a:r>
            <a:r>
              <a:rPr lang="it-IT" sz="2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 tende a </a:t>
            </a:r>
            <a:r>
              <a:rPr lang="it-IT" sz="2600" b="1" i="0" u="none" strike="noStrike" cap="none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togliere importanza </a:t>
            </a:r>
            <a:r>
              <a:rPr lang="it-IT" sz="2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 soggetto che la esercita, ossia al narratore.</a:t>
            </a:r>
            <a:endParaRPr sz="2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/>
          <p:nvPr/>
        </p:nvSpPr>
        <p:spPr>
          <a:xfrm>
            <a:off x="-57150" y="1918736"/>
            <a:ext cx="12192000" cy="9570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IL ROMANZO</a:t>
            </a:r>
            <a:r>
              <a:rPr lang="it-IT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2100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COME NASCE L’IDEA</a:t>
            </a:r>
            <a:endParaRPr dirty="0"/>
          </a:p>
        </p:txBody>
      </p:sp>
      <p:cxnSp>
        <p:nvCxnSpPr>
          <p:cNvPr id="87" name="Google Shape;87;p3"/>
          <p:cNvCxnSpPr/>
          <p:nvPr/>
        </p:nvCxnSpPr>
        <p:spPr>
          <a:xfrm flipH="1">
            <a:off x="814720" y="2168521"/>
            <a:ext cx="1" cy="4549371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88" name="Google Shape;88;p3"/>
          <p:cNvCxnSpPr/>
          <p:nvPr/>
        </p:nvCxnSpPr>
        <p:spPr>
          <a:xfrm flipH="1">
            <a:off x="3745287" y="2168521"/>
            <a:ext cx="6" cy="4498979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89" name="Google Shape;89;p3"/>
          <p:cNvCxnSpPr/>
          <p:nvPr/>
        </p:nvCxnSpPr>
        <p:spPr>
          <a:xfrm>
            <a:off x="6630051" y="2168521"/>
            <a:ext cx="3627" cy="4549371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oval" w="med" len="med"/>
          </a:ln>
        </p:spPr>
      </p:cxnSp>
      <p:grpSp>
        <p:nvGrpSpPr>
          <p:cNvPr id="90" name="Google Shape;90;p3"/>
          <p:cNvGrpSpPr/>
          <p:nvPr/>
        </p:nvGrpSpPr>
        <p:grpSpPr>
          <a:xfrm>
            <a:off x="716584" y="3019055"/>
            <a:ext cx="2779094" cy="2215991"/>
            <a:chOff x="716584" y="2855765"/>
            <a:chExt cx="2779094" cy="2215991"/>
          </a:xfrm>
        </p:grpSpPr>
        <p:sp>
          <p:nvSpPr>
            <p:cNvPr id="91" name="Google Shape;91;p3"/>
            <p:cNvSpPr/>
            <p:nvPr/>
          </p:nvSpPr>
          <p:spPr>
            <a:xfrm>
              <a:off x="716584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 txBox="1"/>
            <p:nvPr/>
          </p:nvSpPr>
          <p:spPr>
            <a:xfrm>
              <a:off x="1010993" y="2855765"/>
              <a:ext cx="2484685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800" b="0" i="0" u="none" strike="noStrike" cap="none" dirty="0" smtClean="0">
                  <a:solidFill>
                    <a:srgbClr val="FFFFFF"/>
                  </a:solidFill>
                  <a:sym typeface="Arial"/>
                </a:rPr>
                <a:t>La «fallita impresa» di cui parla Manzoni sono i moti carbonari del 1821, brutalmente repressi dagli austriaci. L’autore si ritira a Brusuglio e comincia a scrivere il romanzo.</a:t>
              </a:r>
              <a:endParaRPr sz="1800" dirty="0"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3647155" y="3019055"/>
            <a:ext cx="2849629" cy="3323987"/>
            <a:chOff x="3647155" y="2855765"/>
            <a:chExt cx="2849629" cy="3323987"/>
          </a:xfrm>
        </p:grpSpPr>
        <p:sp>
          <p:nvSpPr>
            <p:cNvPr id="94" name="Google Shape;94;p3"/>
            <p:cNvSpPr/>
            <p:nvPr/>
          </p:nvSpPr>
          <p:spPr>
            <a:xfrm>
              <a:off x="3647155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3941564" y="2855765"/>
              <a:ext cx="2555220" cy="3323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0" i="0" u="none" strike="noStrike" cap="none" dirty="0" smtClean="0">
                  <a:solidFill>
                    <a:srgbClr val="FFFFFF"/>
                  </a:solidFill>
                  <a:sym typeface="Arial"/>
                </a:rPr>
                <a:t>Quest’opera suggerisce a Manzoni personaggi e aneddoti per il suo romanzo: la </a:t>
              </a:r>
              <a:r>
                <a:rPr lang="it-IT" sz="1800" b="1" i="0" u="none" strike="noStrike" cap="none" dirty="0" smtClean="0">
                  <a:solidFill>
                    <a:srgbClr val="FFFFFF"/>
                  </a:solidFill>
                  <a:sym typeface="Arial"/>
                </a:rPr>
                <a:t>Monaca di Monza</a:t>
              </a:r>
              <a:r>
                <a:rPr lang="it-IT" sz="1800" b="0" i="0" u="none" strike="noStrike" cap="none" dirty="0" smtClean="0">
                  <a:solidFill>
                    <a:srgbClr val="FFFFFF"/>
                  </a:solidFill>
                  <a:sym typeface="Arial"/>
                </a:rPr>
                <a:t>, l’</a:t>
              </a:r>
              <a:r>
                <a:rPr lang="it-IT" sz="1800" b="1" i="0" u="none" strike="noStrike" cap="none" dirty="0" smtClean="0">
                  <a:solidFill>
                    <a:srgbClr val="FFFFFF"/>
                  </a:solidFill>
                  <a:sym typeface="Arial"/>
                </a:rPr>
                <a:t>Innominato</a:t>
              </a:r>
              <a:r>
                <a:rPr lang="it-IT" sz="1800" b="0" i="0" u="none" strike="noStrike" cap="none" dirty="0" smtClean="0">
                  <a:solidFill>
                    <a:srgbClr val="FFFFFF"/>
                  </a:solidFill>
                  <a:sym typeface="Arial"/>
                </a:rPr>
                <a:t>, il cardinale </a:t>
              </a:r>
              <a:r>
                <a:rPr lang="it-IT" sz="1800" b="1" dirty="0" smtClean="0">
                  <a:solidFill>
                    <a:srgbClr val="FFFFFF"/>
                  </a:solidFill>
                </a:rPr>
                <a:t>Federico B</a:t>
              </a:r>
              <a:r>
                <a:rPr lang="it-IT" sz="1800" b="1" i="0" u="none" strike="noStrike" cap="none" dirty="0" smtClean="0">
                  <a:solidFill>
                    <a:srgbClr val="FFFFFF"/>
                  </a:solidFill>
                  <a:sym typeface="Arial"/>
                </a:rPr>
                <a:t>orromeo</a:t>
              </a:r>
              <a:r>
                <a:rPr lang="it-IT" sz="1800" b="0" i="0" u="none" strike="noStrike" cap="none" dirty="0" smtClean="0">
                  <a:solidFill>
                    <a:srgbClr val="FFFFFF"/>
                  </a:solidFill>
                  <a:sym typeface="Arial"/>
                </a:rPr>
                <a:t>, la descrizione della </a:t>
              </a:r>
              <a:r>
                <a:rPr lang="it-IT" sz="1800" b="1" i="0" u="none" strike="noStrike" cap="none" dirty="0" smtClean="0">
                  <a:solidFill>
                    <a:srgbClr val="FFFFFF"/>
                  </a:solidFill>
                  <a:sym typeface="Arial"/>
                </a:rPr>
                <a:t>carestia</a:t>
              </a:r>
              <a:r>
                <a:rPr lang="it-IT" sz="1800" b="0" i="0" u="none" strike="noStrike" cap="none" dirty="0" smtClean="0">
                  <a:solidFill>
                    <a:srgbClr val="FFFFFF"/>
                  </a:solidFill>
                  <a:sym typeface="Arial"/>
                </a:rPr>
                <a:t>, della </a:t>
              </a:r>
              <a:r>
                <a:rPr lang="it-IT" sz="1800" b="1" i="0" u="none" strike="noStrike" cap="none" dirty="0" smtClean="0">
                  <a:solidFill>
                    <a:srgbClr val="FFFFFF"/>
                  </a:solidFill>
                  <a:sym typeface="Arial"/>
                </a:rPr>
                <a:t>rivolta a Milano</a:t>
              </a:r>
              <a:r>
                <a:rPr lang="it-IT" sz="1800" b="0" i="0" u="none" strike="noStrike" cap="none" dirty="0" smtClean="0">
                  <a:solidFill>
                    <a:srgbClr val="FFFFFF"/>
                  </a:solidFill>
                  <a:sym typeface="Arial"/>
                </a:rPr>
                <a:t>, del passaggio dei </a:t>
              </a:r>
              <a:r>
                <a:rPr lang="it-IT" sz="1800" b="1" i="0" u="none" strike="noStrike" cap="none" dirty="0" smtClean="0">
                  <a:solidFill>
                    <a:srgbClr val="FFFFFF"/>
                  </a:solidFill>
                  <a:sym typeface="Arial"/>
                </a:rPr>
                <a:t>lanzichenecchi</a:t>
              </a:r>
              <a:r>
                <a:rPr lang="it-IT" sz="1800" b="0" i="0" u="none" strike="noStrike" cap="none" dirty="0" smtClean="0">
                  <a:solidFill>
                    <a:srgbClr val="FFFFFF"/>
                  </a:solidFill>
                  <a:sym typeface="Arial"/>
                </a:rPr>
                <a:t>, della </a:t>
              </a:r>
              <a:r>
                <a:rPr lang="it-IT" sz="1800" b="1" i="0" u="none" strike="noStrike" cap="none" dirty="0" smtClean="0">
                  <a:solidFill>
                    <a:srgbClr val="FFFFFF"/>
                  </a:solidFill>
                  <a:sym typeface="Arial"/>
                </a:rPr>
                <a:t>peste</a:t>
              </a:r>
              <a:r>
                <a:rPr lang="it-IT" sz="1800" dirty="0">
                  <a:solidFill>
                    <a:srgbClr val="FFFFFF"/>
                  </a:solidFill>
                </a:rPr>
                <a:t>.</a:t>
              </a:r>
              <a:r>
                <a:rPr lang="it-IT" sz="1800" b="0" i="0" u="none" strike="noStrike" cap="none" dirty="0" smtClean="0">
                  <a:solidFill>
                    <a:srgbClr val="FFFFFF"/>
                  </a:solidFill>
                  <a:sym typeface="Arial"/>
                </a:rPr>
                <a:t> </a:t>
              </a:r>
              <a:endParaRPr sz="1800" dirty="0"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6594920" y="3019055"/>
            <a:ext cx="2846701" cy="1384995"/>
            <a:chOff x="6577726" y="2855765"/>
            <a:chExt cx="2846701" cy="1384995"/>
          </a:xfrm>
        </p:grpSpPr>
        <p:sp>
          <p:nvSpPr>
            <p:cNvPr id="97" name="Google Shape;97;p3"/>
            <p:cNvSpPr/>
            <p:nvPr/>
          </p:nvSpPr>
          <p:spPr>
            <a:xfrm>
              <a:off x="6577726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 txBox="1"/>
            <p:nvPr/>
          </p:nvSpPr>
          <p:spPr>
            <a:xfrm>
              <a:off x="6872134" y="2855765"/>
              <a:ext cx="2552293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0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L’opera di Melchiorre Gioia consente a Manzoni di conoscere le gride dei governatori di Milano.</a:t>
              </a:r>
              <a:endParaRPr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285770" y="1685083"/>
            <a:ext cx="1079674" cy="1147709"/>
            <a:chOff x="285770" y="1536418"/>
            <a:chExt cx="1079674" cy="1147709"/>
          </a:xfrm>
        </p:grpSpPr>
        <p:pic>
          <p:nvPicPr>
            <p:cNvPr id="100" name="Google Shape;100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3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000" b="1" i="0" u="none" strike="noStrike" cap="none">
                  <a:solidFill>
                    <a:srgbClr val="3E3E3E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3212712" y="1685083"/>
            <a:ext cx="1079674" cy="1147709"/>
            <a:chOff x="285770" y="1536418"/>
            <a:chExt cx="1079674" cy="1147709"/>
          </a:xfrm>
        </p:grpSpPr>
        <p:pic>
          <p:nvPicPr>
            <p:cNvPr id="103" name="Google Shape;103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3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000" b="1" i="0" u="none" strike="noStrike" cap="none">
                  <a:solidFill>
                    <a:srgbClr val="3E3E3E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6072889" y="1685083"/>
            <a:ext cx="1079674" cy="1147709"/>
            <a:chOff x="285770" y="1536418"/>
            <a:chExt cx="1079674" cy="1147709"/>
          </a:xfrm>
        </p:grpSpPr>
        <p:pic>
          <p:nvPicPr>
            <p:cNvPr id="106" name="Google Shape;10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3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000" b="1" i="0" u="none" strike="noStrike" cap="none">
                  <a:solidFill>
                    <a:srgbClr val="3E3E3E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108" name="Google Shape;108;p3"/>
          <p:cNvSpPr txBox="1"/>
          <p:nvPr/>
        </p:nvSpPr>
        <p:spPr>
          <a:xfrm>
            <a:off x="1337239" y="2130075"/>
            <a:ext cx="187547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 smtClean="0">
                <a:solidFill>
                  <a:srgbClr val="FFFFFF"/>
                </a:solidFill>
              </a:rPr>
              <a:t>«DISPIACERE DELLA FALLITA IMPRESA»</a:t>
            </a:r>
            <a:endParaRPr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276302" y="2130075"/>
            <a:ext cx="201130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1" dirty="0" smtClean="0">
                <a:solidFill>
                  <a:srgbClr val="FFFFFF"/>
                </a:solidFill>
              </a:rPr>
              <a:t>STORIE MILANESI </a:t>
            </a:r>
            <a:r>
              <a:rPr lang="it-IT" b="1" dirty="0" smtClean="0">
                <a:solidFill>
                  <a:srgbClr val="FFFFFF"/>
                </a:solidFill>
              </a:rPr>
              <a:t>DEL RIPAMONTI</a:t>
            </a:r>
            <a:endParaRPr sz="1400" b="1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7087181" y="2130075"/>
            <a:ext cx="230963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 smtClean="0">
                <a:solidFill>
                  <a:srgbClr val="FFFFFF"/>
                </a:solidFill>
              </a:rPr>
              <a:t>OPERE ECONOMICO-POLITICHE DEL GIOIA</a:t>
            </a:r>
            <a:endParaRPr dirty="0"/>
          </a:p>
        </p:txBody>
      </p:sp>
      <p:sp>
        <p:nvSpPr>
          <p:cNvPr id="113" name="Google Shape;113;p3"/>
          <p:cNvSpPr txBox="1"/>
          <p:nvPr/>
        </p:nvSpPr>
        <p:spPr>
          <a:xfrm>
            <a:off x="3971916" y="4638670"/>
            <a:ext cx="262300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6878344" y="4238620"/>
            <a:ext cx="227905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927612" y="4651103"/>
            <a:ext cx="24708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3"/>
          <p:cNvCxnSpPr/>
          <p:nvPr/>
        </p:nvCxnSpPr>
        <p:spPr>
          <a:xfrm flipH="1">
            <a:off x="9525000" y="2168520"/>
            <a:ext cx="5233" cy="449898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oval" w="med" len="med"/>
          </a:ln>
        </p:spPr>
      </p:cxnSp>
      <p:grpSp>
        <p:nvGrpSpPr>
          <p:cNvPr id="121" name="Google Shape;121;p3"/>
          <p:cNvGrpSpPr/>
          <p:nvPr/>
        </p:nvGrpSpPr>
        <p:grpSpPr>
          <a:xfrm>
            <a:off x="9441621" y="3019055"/>
            <a:ext cx="2617029" cy="1107996"/>
            <a:chOff x="9508296" y="2855765"/>
            <a:chExt cx="2617029" cy="1107996"/>
          </a:xfrm>
        </p:grpSpPr>
        <p:sp>
          <p:nvSpPr>
            <p:cNvPr id="122" name="Google Shape;122;p3"/>
            <p:cNvSpPr/>
            <p:nvPr/>
          </p:nvSpPr>
          <p:spPr>
            <a:xfrm>
              <a:off x="9508296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9802705" y="2855765"/>
              <a:ext cx="232262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800" dirty="0" smtClean="0">
                  <a:solidFill>
                    <a:srgbClr val="FFFFFF"/>
                  </a:solidFill>
                </a:rPr>
                <a:t>L’opera di Walter Scott suggerisce a Manzoni l’idea di scrivere un romanzo storico</a:t>
              </a:r>
              <a:r>
                <a:rPr lang="it-IT" sz="1800" b="0" i="0" u="none" strike="noStrike" cap="none" dirty="0" smtClean="0">
                  <a:solidFill>
                    <a:srgbClr val="FFFFFF"/>
                  </a:solidFill>
                  <a:sym typeface="Arial"/>
                </a:rPr>
                <a:t>.</a:t>
              </a:r>
              <a:endParaRPr sz="1800" b="0" i="0" u="none" strike="noStrike" cap="none" dirty="0">
                <a:solidFill>
                  <a:srgbClr val="FFFFFF"/>
                </a:solidFill>
                <a:sym typeface="Arial"/>
              </a:endParaRPr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9012372" y="1685083"/>
            <a:ext cx="1079674" cy="1147709"/>
            <a:chOff x="285770" y="1536418"/>
            <a:chExt cx="1079674" cy="1147709"/>
          </a:xfrm>
        </p:grpSpPr>
        <p:pic>
          <p:nvPicPr>
            <p:cNvPr id="125" name="Google Shape;12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3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000" b="1" i="0" u="none" strike="noStrike" cap="none">
                  <a:solidFill>
                    <a:srgbClr val="3E3E3E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sp>
        <p:nvSpPr>
          <p:cNvPr id="127" name="Google Shape;127;p3"/>
          <p:cNvSpPr txBox="1"/>
          <p:nvPr/>
        </p:nvSpPr>
        <p:spPr>
          <a:xfrm>
            <a:off x="10097279" y="2095606"/>
            <a:ext cx="20375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1" dirty="0" smtClean="0">
                <a:solidFill>
                  <a:srgbClr val="FFFFFF"/>
                </a:solidFill>
              </a:rPr>
              <a:t>IVANHOE </a:t>
            </a:r>
            <a:r>
              <a:rPr lang="it-IT" b="1" dirty="0" smtClean="0">
                <a:solidFill>
                  <a:srgbClr val="FFFFFF"/>
                </a:solidFill>
              </a:rPr>
              <a:t>DI WALTER SCOTT</a:t>
            </a:r>
            <a:endParaRPr sz="1400" b="1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6878344" y="4819645"/>
            <a:ext cx="256327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9736030" y="4238620"/>
            <a:ext cx="2160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9736030" y="5462868"/>
            <a:ext cx="2160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655782"/>
            <a:ext cx="12192000" cy="517237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F3CF6D"/>
              </a:buClr>
              <a:buSzPts val="2100"/>
            </a:pPr>
            <a:r>
              <a:rPr lang="it-IT" i="1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Lettera </a:t>
            </a:r>
            <a:r>
              <a:rPr lang="it-IT" i="1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al marchese Cesare d’Azeglio sul Romanticismo </a:t>
            </a:r>
            <a:r>
              <a:rPr lang="it-IT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(22 settembre 1823)</a:t>
            </a:r>
            <a:r>
              <a:rPr lang="it-IT" sz="180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it-IT" sz="18000" dirty="0">
                <a:latin typeface="Open Sans"/>
                <a:ea typeface="Open Sans"/>
                <a:cs typeface="Open Sans"/>
                <a:sym typeface="Open Sans"/>
              </a:rPr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422400"/>
            <a:ext cx="11647055" cy="4710545"/>
          </a:xfrm>
        </p:spPr>
        <p:txBody>
          <a:bodyPr/>
          <a:lstStyle/>
          <a:p>
            <a:pPr algn="just"/>
            <a:r>
              <a:rPr lang="it-IT" sz="2000" b="0" i="1" dirty="0" smtClean="0"/>
              <a:t>    Mi limiterò ad </a:t>
            </a:r>
            <a:r>
              <a:rPr lang="it-IT" sz="2000" b="0" i="1" dirty="0"/>
              <a:t>esporle quello che a me sembra il principio generale a </a:t>
            </a:r>
            <a:r>
              <a:rPr lang="it-IT" sz="2000" b="0" i="1" dirty="0" smtClean="0"/>
              <a:t>cui si possano ridurre </a:t>
            </a:r>
            <a:r>
              <a:rPr lang="it-IT" sz="2000" b="0" i="1" dirty="0"/>
              <a:t>tutti i sentimenti particolari sul positivo </a:t>
            </a:r>
            <a:r>
              <a:rPr lang="it-IT" sz="2000" b="0" i="1" dirty="0" smtClean="0"/>
              <a:t>romantico. Il principio</a:t>
            </a:r>
            <a:r>
              <a:rPr lang="it-IT" sz="2000" b="0" i="1" dirty="0"/>
              <a:t>, di necessità tanto più indeterminato quanto più esteso, mi </a:t>
            </a:r>
            <a:r>
              <a:rPr lang="it-IT" sz="2000" b="0" i="1" dirty="0" smtClean="0"/>
              <a:t>sembra poter </a:t>
            </a:r>
            <a:r>
              <a:rPr lang="it-IT" sz="2000" b="0" i="1" dirty="0"/>
              <a:t>essere questo: che la poesia e la letteratura in genere debba </a:t>
            </a:r>
            <a:r>
              <a:rPr lang="it-IT" sz="2000" b="0" i="1" dirty="0" smtClean="0"/>
              <a:t>proporsi </a:t>
            </a:r>
            <a:r>
              <a:rPr lang="it-IT" sz="2400" b="0" i="1" dirty="0" smtClean="0"/>
              <a:t>l’</a:t>
            </a:r>
            <a:r>
              <a:rPr lang="it-IT" sz="2400" i="1" dirty="0" smtClean="0"/>
              <a:t>utile </a:t>
            </a:r>
            <a:r>
              <a:rPr lang="it-IT" sz="2400" i="1" dirty="0"/>
              <a:t>per </a:t>
            </a:r>
            <a:r>
              <a:rPr lang="it-IT" sz="2400" i="1" dirty="0" err="1"/>
              <a:t>iscopo</a:t>
            </a:r>
            <a:r>
              <a:rPr lang="it-IT" sz="2000" b="0" i="1" dirty="0"/>
              <a:t>, il </a:t>
            </a:r>
            <a:r>
              <a:rPr lang="it-IT" sz="2400" i="1" dirty="0"/>
              <a:t>vero per soggetto </a:t>
            </a:r>
            <a:r>
              <a:rPr lang="it-IT" sz="2000" b="0" i="1" dirty="0" smtClean="0"/>
              <a:t>e </a:t>
            </a:r>
            <a:r>
              <a:rPr lang="it-IT" sz="2400" b="0" i="1" dirty="0" smtClean="0"/>
              <a:t>l’</a:t>
            </a:r>
            <a:r>
              <a:rPr lang="it-IT" sz="2400" i="1" dirty="0" smtClean="0"/>
              <a:t>interessante per mezzo</a:t>
            </a:r>
            <a:r>
              <a:rPr lang="it-IT" sz="2000" b="0" i="1" dirty="0" smtClean="0"/>
              <a:t>. </a:t>
            </a:r>
            <a:r>
              <a:rPr lang="it-IT" sz="2000" b="0" i="1" dirty="0"/>
              <a:t>[...] E </a:t>
            </a:r>
            <a:r>
              <a:rPr lang="it-IT" sz="2000" b="0" i="1" dirty="0" smtClean="0"/>
              <a:t>che in </a:t>
            </a:r>
            <a:r>
              <a:rPr lang="it-IT" sz="2000" b="0" i="1" dirty="0"/>
              <a:t>ogni argomento debba cercare di scoprire e di esprimere il vero storico </a:t>
            </a:r>
            <a:r>
              <a:rPr lang="it-IT" sz="2000" b="0" i="1" dirty="0" smtClean="0"/>
              <a:t>e il vero </a:t>
            </a:r>
            <a:r>
              <a:rPr lang="it-IT" sz="2000" b="0" i="1" dirty="0"/>
              <a:t>morale, non solo come fine, ma come più ampia e perpetua </a:t>
            </a:r>
            <a:r>
              <a:rPr lang="it-IT" sz="2000" b="0" i="1" dirty="0" smtClean="0"/>
              <a:t>sorgente del bello: </a:t>
            </a:r>
            <a:r>
              <a:rPr lang="it-IT" sz="2000" b="0" i="1" dirty="0"/>
              <a:t>giacché e nell’uno e nell’altro ordine di cose, il falso può </a:t>
            </a:r>
            <a:r>
              <a:rPr lang="it-IT" sz="2000" b="0" i="1" dirty="0" smtClean="0"/>
              <a:t>bensì dilettare</a:t>
            </a:r>
            <a:r>
              <a:rPr lang="it-IT" sz="2000" b="0" i="1" dirty="0"/>
              <a:t>, ma questo diletto, questo interesse è distrutto dalla cognizione </a:t>
            </a:r>
            <a:r>
              <a:rPr lang="it-IT" sz="2000" b="0" i="1" dirty="0" smtClean="0"/>
              <a:t>del vero</a:t>
            </a:r>
            <a:r>
              <a:rPr lang="it-IT" sz="2000" b="0" i="1" dirty="0"/>
              <a:t>; è quindi </a:t>
            </a:r>
            <a:r>
              <a:rPr lang="it-IT" sz="2000" b="0" i="1" dirty="0" smtClean="0"/>
              <a:t>temporario e </a:t>
            </a:r>
            <a:r>
              <a:rPr lang="it-IT" sz="2000" b="0" i="1" dirty="0"/>
              <a:t>accidentale. Il diletto mentale non è prodotto </a:t>
            </a:r>
            <a:r>
              <a:rPr lang="it-IT" sz="2000" b="0" i="1" dirty="0" smtClean="0"/>
              <a:t>che dall’assentimento ad </a:t>
            </a:r>
            <a:r>
              <a:rPr lang="it-IT" sz="2000" b="0" i="1" dirty="0"/>
              <a:t>una idea, l’interesse, dalla speranza di trovare in </a:t>
            </a:r>
            <a:r>
              <a:rPr lang="it-IT" sz="2000" b="0" i="1" dirty="0" smtClean="0"/>
              <a:t>quella idea</a:t>
            </a:r>
            <a:r>
              <a:rPr lang="it-IT" sz="2000" b="0" i="1" dirty="0"/>
              <a:t>, contemplandola, altri punti di assentimento e di riposo: ora quando </a:t>
            </a:r>
            <a:r>
              <a:rPr lang="it-IT" sz="2000" b="0" i="1" dirty="0" smtClean="0"/>
              <a:t>un nuovo </a:t>
            </a:r>
            <a:r>
              <a:rPr lang="it-IT" sz="2000" b="0" i="1" dirty="0"/>
              <a:t>e vivo lume ci fa scoprire in quella idea il falso e quindi </a:t>
            </a:r>
            <a:r>
              <a:rPr lang="it-IT" sz="2000" b="0" i="1" dirty="0" smtClean="0"/>
              <a:t>l’impossibilità che </a:t>
            </a:r>
            <a:r>
              <a:rPr lang="it-IT" sz="2000" b="0" i="1" dirty="0"/>
              <a:t>la mente vi riposi e vi si compiaccia, vi faccia scoperte, il diletto e l’interesse spariscono. Ma il vero storico e il vero morale generano pure un </a:t>
            </a:r>
            <a:r>
              <a:rPr lang="it-IT" sz="2000" b="0" i="1" dirty="0" smtClean="0"/>
              <a:t>diletto, e </a:t>
            </a:r>
            <a:r>
              <a:rPr lang="it-IT" sz="2000" b="0" i="1" dirty="0"/>
              <a:t>questo diletto è tanto più vivo e tanto più stabile, quanto più la mente </a:t>
            </a:r>
            <a:r>
              <a:rPr lang="it-IT" sz="2000" b="0" i="1" dirty="0" smtClean="0"/>
              <a:t>che lo </a:t>
            </a:r>
            <a:r>
              <a:rPr lang="it-IT" sz="2000" b="0" i="1" dirty="0"/>
              <a:t>gusta è avanzata nella cognizione del vero: questo diletto adunque </a:t>
            </a:r>
            <a:r>
              <a:rPr lang="it-IT" sz="2000" b="0" i="1" dirty="0" err="1"/>
              <a:t>debbe</a:t>
            </a:r>
            <a:r>
              <a:rPr lang="it-IT" sz="2000" b="0" i="1" dirty="0"/>
              <a:t> </a:t>
            </a:r>
            <a:r>
              <a:rPr lang="it-IT" sz="2000" b="0" i="1" dirty="0" smtClean="0"/>
              <a:t>la poesia </a:t>
            </a:r>
            <a:r>
              <a:rPr lang="it-IT" sz="2000" b="0" i="1" dirty="0"/>
              <a:t>e la letteratura proporsi di far nascere.</a:t>
            </a:r>
          </a:p>
        </p:txBody>
      </p:sp>
    </p:spTree>
    <p:extLst>
      <p:ext uri="{BB962C8B-B14F-4D97-AF65-F5344CB8AC3E}">
        <p14:creationId xmlns:p14="http://schemas.microsoft.com/office/powerpoint/2010/main" val="360500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/>
          <p:nvPr/>
        </p:nvSpPr>
        <p:spPr>
          <a:xfrm>
            <a:off x="-1" y="1581785"/>
            <a:ext cx="12192000" cy="937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 dirty="0" smtClean="0">
                <a:solidFill>
                  <a:srgbClr val="F3CF6D"/>
                </a:solidFill>
                <a:latin typeface="Arial"/>
                <a:cs typeface="Arial"/>
                <a:sym typeface="Arial"/>
              </a:rPr>
              <a:t>IL ROMANZO STORICO DI MANZONI: CARATTERISTICHE</a:t>
            </a:r>
            <a:endParaRPr dirty="0"/>
          </a:p>
        </p:txBody>
      </p:sp>
      <p:cxnSp>
        <p:nvCxnSpPr>
          <p:cNvPr id="150" name="Google Shape;150;p4"/>
          <p:cNvCxnSpPr/>
          <p:nvPr/>
        </p:nvCxnSpPr>
        <p:spPr>
          <a:xfrm flipH="1">
            <a:off x="814720" y="2168521"/>
            <a:ext cx="1" cy="4549371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1" name="Google Shape;151;p4"/>
          <p:cNvCxnSpPr/>
          <p:nvPr/>
        </p:nvCxnSpPr>
        <p:spPr>
          <a:xfrm flipH="1">
            <a:off x="4104170" y="2168521"/>
            <a:ext cx="6" cy="4498979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2" name="Google Shape;152;p4"/>
          <p:cNvCxnSpPr/>
          <p:nvPr/>
        </p:nvCxnSpPr>
        <p:spPr>
          <a:xfrm>
            <a:off x="7564696" y="2077786"/>
            <a:ext cx="3627" cy="4549371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oval" w="med" len="med"/>
          </a:ln>
        </p:spPr>
      </p:cxnSp>
      <p:grpSp>
        <p:nvGrpSpPr>
          <p:cNvPr id="153" name="Google Shape;153;p4"/>
          <p:cNvGrpSpPr/>
          <p:nvPr/>
        </p:nvGrpSpPr>
        <p:grpSpPr>
          <a:xfrm>
            <a:off x="716584" y="2944402"/>
            <a:ext cx="3170648" cy="3693319"/>
            <a:chOff x="716584" y="2781112"/>
            <a:chExt cx="3170648" cy="3693319"/>
          </a:xfrm>
        </p:grpSpPr>
        <p:sp>
          <p:nvSpPr>
            <p:cNvPr id="154" name="Google Shape;154;p4"/>
            <p:cNvSpPr/>
            <p:nvPr/>
          </p:nvSpPr>
          <p:spPr>
            <a:xfrm>
              <a:off x="716584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998867" y="2781112"/>
              <a:ext cx="2888365" cy="3693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just">
                <a:buSzPts val="1400"/>
              </a:pPr>
              <a:r>
                <a:rPr lang="it-IT" sz="1600" dirty="0" smtClean="0">
                  <a:solidFill>
                    <a:srgbClr val="FFFFFF"/>
                  </a:solidFill>
                </a:rPr>
                <a:t>Il </a:t>
              </a:r>
              <a:r>
                <a:rPr lang="it-IT" sz="1600" b="1" i="1" dirty="0">
                  <a:solidFill>
                    <a:srgbClr val="FFFFFF"/>
                  </a:solidFill>
                </a:rPr>
                <a:t>vero per soggetto </a:t>
              </a:r>
              <a:r>
                <a:rPr lang="it-IT" sz="1600" dirty="0">
                  <a:solidFill>
                    <a:srgbClr val="FFFFFF"/>
                  </a:solidFill>
                </a:rPr>
                <a:t>significa che </a:t>
              </a:r>
              <a:r>
                <a:rPr lang="it-IT" sz="1600" dirty="0" smtClean="0">
                  <a:solidFill>
                    <a:srgbClr val="FFFFFF"/>
                  </a:solidFill>
                </a:rPr>
                <a:t>l’arte deve </a:t>
              </a:r>
              <a:r>
                <a:rPr lang="it-IT" sz="1600" dirty="0">
                  <a:solidFill>
                    <a:srgbClr val="FFFFFF"/>
                  </a:solidFill>
                </a:rPr>
                <a:t>esprimere la realtà umana in </a:t>
              </a:r>
              <a:r>
                <a:rPr lang="it-IT" sz="1600" dirty="0" smtClean="0">
                  <a:solidFill>
                    <a:srgbClr val="FFFFFF"/>
                  </a:solidFill>
                </a:rPr>
                <a:t>senso storico </a:t>
              </a:r>
              <a:r>
                <a:rPr lang="it-IT" sz="1600" dirty="0">
                  <a:solidFill>
                    <a:srgbClr val="FFFFFF"/>
                  </a:solidFill>
                </a:rPr>
                <a:t>e in senso individuale e </a:t>
              </a:r>
              <a:r>
                <a:rPr lang="it-IT" sz="1600" dirty="0" smtClean="0">
                  <a:solidFill>
                    <a:srgbClr val="FFFFFF"/>
                  </a:solidFill>
                </a:rPr>
                <a:t>psicologico. La scelta del </a:t>
              </a:r>
              <a:r>
                <a:rPr lang="it-IT" sz="1600" dirty="0">
                  <a:solidFill>
                    <a:srgbClr val="FFFFFF"/>
                  </a:solidFill>
                </a:rPr>
                <a:t>«vero» implica il rifiuto della </a:t>
              </a:r>
              <a:r>
                <a:rPr lang="it-IT" sz="1600" dirty="0" smtClean="0">
                  <a:solidFill>
                    <a:srgbClr val="FFFFFF"/>
                  </a:solidFill>
                </a:rPr>
                <a:t>pura invenzione </a:t>
              </a:r>
              <a:r>
                <a:rPr lang="it-IT" sz="1600" dirty="0">
                  <a:solidFill>
                    <a:srgbClr val="FFFFFF"/>
                  </a:solidFill>
                </a:rPr>
                <a:t>e del fantastico, che producono nei lettori un piacere </a:t>
              </a:r>
              <a:r>
                <a:rPr lang="it-IT" sz="1600" dirty="0" smtClean="0">
                  <a:solidFill>
                    <a:srgbClr val="FFFFFF"/>
                  </a:solidFill>
                </a:rPr>
                <a:t>superficiale, e </a:t>
              </a:r>
              <a:r>
                <a:rPr lang="it-IT" sz="1600" dirty="0">
                  <a:solidFill>
                    <a:srgbClr val="FFFFFF"/>
                  </a:solidFill>
                </a:rPr>
                <a:t>un’attenzione a quegli aspetti </a:t>
              </a:r>
              <a:r>
                <a:rPr lang="it-IT" sz="1600" dirty="0" smtClean="0">
                  <a:solidFill>
                    <a:srgbClr val="FFFFFF"/>
                  </a:solidFill>
                </a:rPr>
                <a:t>della storia </a:t>
              </a:r>
              <a:r>
                <a:rPr lang="it-IT" sz="1600" dirty="0">
                  <a:solidFill>
                    <a:srgbClr val="FFFFFF"/>
                  </a:solidFill>
                </a:rPr>
                <a:t>che sfuggono alla storiografia ufficiale, ai sentimenti con cui gli </a:t>
              </a:r>
              <a:r>
                <a:rPr lang="it-IT" sz="1600" dirty="0" smtClean="0">
                  <a:solidFill>
                    <a:srgbClr val="FFFFFF"/>
                  </a:solidFill>
                </a:rPr>
                <a:t>uomini hanno </a:t>
              </a:r>
              <a:r>
                <a:rPr lang="it-IT" sz="1600" dirty="0">
                  <a:solidFill>
                    <a:srgbClr val="FFFFFF"/>
                  </a:solidFill>
                </a:rPr>
                <a:t>vissuto e vivono gli </a:t>
              </a:r>
              <a:r>
                <a:rPr lang="it-IT" sz="1600" dirty="0" smtClean="0">
                  <a:solidFill>
                    <a:srgbClr val="FFFFFF"/>
                  </a:solidFill>
                </a:rPr>
                <a:t>avvenimenti storici.</a:t>
              </a:r>
              <a:endParaRPr sz="1600" dirty="0"/>
            </a:p>
          </p:txBody>
        </p:sp>
      </p:grpSp>
      <p:grpSp>
        <p:nvGrpSpPr>
          <p:cNvPr id="156" name="Google Shape;156;p4"/>
          <p:cNvGrpSpPr/>
          <p:nvPr/>
        </p:nvGrpSpPr>
        <p:grpSpPr>
          <a:xfrm>
            <a:off x="3976510" y="3019052"/>
            <a:ext cx="3417114" cy="1969769"/>
            <a:chOff x="3647155" y="2855765"/>
            <a:chExt cx="2747918" cy="1505602"/>
          </a:xfrm>
        </p:grpSpPr>
        <p:sp>
          <p:nvSpPr>
            <p:cNvPr id="157" name="Google Shape;157;p4"/>
            <p:cNvSpPr/>
            <p:nvPr/>
          </p:nvSpPr>
          <p:spPr>
            <a:xfrm>
              <a:off x="3647155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3897904" y="2855765"/>
              <a:ext cx="2497169" cy="1505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just"/>
              <a:r>
                <a:rPr lang="it-IT" sz="1600" dirty="0" smtClean="0">
                  <a:solidFill>
                    <a:srgbClr val="FFFFFF"/>
                  </a:solidFill>
                </a:rPr>
                <a:t>L’</a:t>
              </a:r>
              <a:r>
                <a:rPr lang="it-IT" sz="1600" b="1" i="1" dirty="0" smtClean="0">
                  <a:solidFill>
                    <a:srgbClr val="FFFFFF"/>
                  </a:solidFill>
                </a:rPr>
                <a:t>utile </a:t>
              </a:r>
              <a:r>
                <a:rPr lang="it-IT" sz="1600" b="1" i="1" dirty="0">
                  <a:solidFill>
                    <a:srgbClr val="FFFFFF"/>
                  </a:solidFill>
                </a:rPr>
                <a:t>per </a:t>
              </a:r>
              <a:r>
                <a:rPr lang="it-IT" sz="1600" b="1" i="1" dirty="0" err="1">
                  <a:solidFill>
                    <a:srgbClr val="FFFFFF"/>
                  </a:solidFill>
                </a:rPr>
                <a:t>iscopo</a:t>
              </a:r>
              <a:r>
                <a:rPr lang="it-IT" sz="1600" b="1" i="1" dirty="0">
                  <a:solidFill>
                    <a:srgbClr val="FFFFFF"/>
                  </a:solidFill>
                </a:rPr>
                <a:t> </a:t>
              </a:r>
              <a:r>
                <a:rPr lang="it-IT" sz="1600" dirty="0" smtClean="0">
                  <a:solidFill>
                    <a:srgbClr val="FFFFFF"/>
                  </a:solidFill>
                </a:rPr>
                <a:t>significa che </a:t>
              </a:r>
              <a:r>
                <a:rPr lang="it-IT" sz="1600" dirty="0">
                  <a:solidFill>
                    <a:srgbClr val="FFFFFF"/>
                  </a:solidFill>
                </a:rPr>
                <a:t>il fine dell’arte è l’educazione civile e morale; </a:t>
              </a:r>
              <a:r>
                <a:rPr lang="it-IT" sz="1600" dirty="0" smtClean="0">
                  <a:solidFill>
                    <a:srgbClr val="FFFFFF"/>
                  </a:solidFill>
                </a:rPr>
                <a:t>in questo </a:t>
              </a:r>
              <a:r>
                <a:rPr lang="it-IT" sz="1600" dirty="0">
                  <a:solidFill>
                    <a:srgbClr val="FFFFFF"/>
                  </a:solidFill>
                </a:rPr>
                <a:t>Manzoni riprende il </a:t>
              </a:r>
              <a:r>
                <a:rPr lang="it-IT" sz="1600" dirty="0" smtClean="0">
                  <a:solidFill>
                    <a:srgbClr val="FFFFFF"/>
                  </a:solidFill>
                </a:rPr>
                <a:t>concetto romantico </a:t>
              </a:r>
              <a:r>
                <a:rPr lang="it-IT" sz="1600" dirty="0">
                  <a:solidFill>
                    <a:srgbClr val="FFFFFF"/>
                  </a:solidFill>
                </a:rPr>
                <a:t>della «popolarità </a:t>
              </a:r>
              <a:r>
                <a:rPr lang="it-IT" sz="1600" dirty="0" smtClean="0">
                  <a:solidFill>
                    <a:srgbClr val="FFFFFF"/>
                  </a:solidFill>
                </a:rPr>
                <a:t>dell’arte» e definisce l’impegno </a:t>
              </a:r>
              <a:r>
                <a:rPr lang="it-IT" sz="1600" dirty="0">
                  <a:solidFill>
                    <a:srgbClr val="FFFFFF"/>
                  </a:solidFill>
                </a:rPr>
                <a:t>religioso e politico che contraddistingue tutta la sua produzione.</a:t>
              </a:r>
              <a:endParaRPr sz="1600" dirty="0"/>
            </a:p>
          </p:txBody>
        </p:sp>
      </p:grpSp>
      <p:grpSp>
        <p:nvGrpSpPr>
          <p:cNvPr id="159" name="Google Shape;159;p4"/>
          <p:cNvGrpSpPr/>
          <p:nvPr/>
        </p:nvGrpSpPr>
        <p:grpSpPr>
          <a:xfrm>
            <a:off x="7465448" y="3037263"/>
            <a:ext cx="3206027" cy="2462213"/>
            <a:chOff x="6577726" y="2855765"/>
            <a:chExt cx="3206027" cy="2462213"/>
          </a:xfrm>
        </p:grpSpPr>
        <p:sp>
          <p:nvSpPr>
            <p:cNvPr id="160" name="Google Shape;160;p4"/>
            <p:cNvSpPr/>
            <p:nvPr/>
          </p:nvSpPr>
          <p:spPr>
            <a:xfrm>
              <a:off x="6577726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6872134" y="2855765"/>
              <a:ext cx="2911619" cy="2462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just"/>
              <a:r>
                <a:rPr lang="it-IT" sz="1600" dirty="0" smtClean="0">
                  <a:solidFill>
                    <a:srgbClr val="FFFFFF"/>
                  </a:solidFill>
                </a:rPr>
                <a:t>L’</a:t>
              </a:r>
              <a:r>
                <a:rPr lang="it-IT" sz="1600" b="1" i="1" dirty="0" smtClean="0">
                  <a:solidFill>
                    <a:srgbClr val="FFFFFF"/>
                  </a:solidFill>
                </a:rPr>
                <a:t>interessante </a:t>
              </a:r>
              <a:r>
                <a:rPr lang="it-IT" sz="1600" b="1" i="1" dirty="0">
                  <a:solidFill>
                    <a:srgbClr val="FFFFFF"/>
                  </a:solidFill>
                </a:rPr>
                <a:t>per </a:t>
              </a:r>
              <a:r>
                <a:rPr lang="it-IT" sz="1600" b="1" i="1" dirty="0" smtClean="0">
                  <a:solidFill>
                    <a:srgbClr val="FFFFFF"/>
                  </a:solidFill>
                </a:rPr>
                <a:t>mezzo </a:t>
              </a:r>
              <a:r>
                <a:rPr lang="it-IT" sz="1600" dirty="0" smtClean="0">
                  <a:solidFill>
                    <a:srgbClr val="FFFFFF"/>
                  </a:solidFill>
                </a:rPr>
                <a:t>significa </a:t>
              </a:r>
              <a:r>
                <a:rPr lang="it-IT" sz="1600" dirty="0">
                  <a:solidFill>
                    <a:srgbClr val="FFFFFF"/>
                  </a:solidFill>
                </a:rPr>
                <a:t>che l’arte per educare deve ispirarsi ai sentimenti della moltitudine (che </a:t>
              </a:r>
              <a:r>
                <a:rPr lang="it-IT" sz="1600" dirty="0" smtClean="0">
                  <a:solidFill>
                    <a:srgbClr val="FFFFFF"/>
                  </a:solidFill>
                </a:rPr>
                <a:t>il Romanticismo individua </a:t>
              </a:r>
              <a:r>
                <a:rPr lang="it-IT" sz="1600" dirty="0">
                  <a:solidFill>
                    <a:srgbClr val="FFFFFF"/>
                  </a:solidFill>
                </a:rPr>
                <a:t>nella borghesia) e all’esperienza diretta dei lettori contemporanei. </a:t>
              </a:r>
              <a:r>
                <a:rPr lang="it-IT" sz="1600" dirty="0" smtClean="0">
                  <a:solidFill>
                    <a:srgbClr val="FFFFFF"/>
                  </a:solidFill>
                </a:rPr>
                <a:t>Ne deriva </a:t>
              </a:r>
              <a:r>
                <a:rPr lang="it-IT" sz="1600" dirty="0">
                  <a:solidFill>
                    <a:srgbClr val="FFFFFF"/>
                  </a:solidFill>
                </a:rPr>
                <a:t>il rifiuto della letteratura tradizionale, basata sull’imitazione dei classici.</a:t>
              </a:r>
              <a:endParaRPr sz="1600" b="0" i="0" u="none" strike="noStrike" cap="none" dirty="0">
                <a:solidFill>
                  <a:srgbClr val="FFFFFF"/>
                </a:solidFill>
                <a:sym typeface="Arial"/>
              </a:endParaRPr>
            </a:p>
          </p:txBody>
        </p:sp>
      </p:grpSp>
      <p:grpSp>
        <p:nvGrpSpPr>
          <p:cNvPr id="162" name="Google Shape;162;p4"/>
          <p:cNvGrpSpPr/>
          <p:nvPr/>
        </p:nvGrpSpPr>
        <p:grpSpPr>
          <a:xfrm>
            <a:off x="285770" y="1685083"/>
            <a:ext cx="1079674" cy="1147709"/>
            <a:chOff x="285770" y="1536418"/>
            <a:chExt cx="1079674" cy="1147709"/>
          </a:xfrm>
        </p:grpSpPr>
        <p:pic>
          <p:nvPicPr>
            <p:cNvPr id="163" name="Google Shape;163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4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000" b="1" i="0" u="none" strike="noStrike" cap="none">
                  <a:solidFill>
                    <a:srgbClr val="3E3E3E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165" name="Google Shape;165;p4"/>
          <p:cNvGrpSpPr/>
          <p:nvPr/>
        </p:nvGrpSpPr>
        <p:grpSpPr>
          <a:xfrm>
            <a:off x="3534736" y="1695225"/>
            <a:ext cx="1079674" cy="1147709"/>
            <a:chOff x="285770" y="1536418"/>
            <a:chExt cx="1079674" cy="1147709"/>
          </a:xfrm>
        </p:grpSpPr>
        <p:pic>
          <p:nvPicPr>
            <p:cNvPr id="166" name="Google Shape;16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4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000" b="1" i="0" u="none" strike="noStrike" cap="none" dirty="0">
                  <a:solidFill>
                    <a:srgbClr val="3E3E3E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dirty="0"/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7037690" y="1702449"/>
            <a:ext cx="1079674" cy="1147709"/>
            <a:chOff x="285770" y="1536418"/>
            <a:chExt cx="1079674" cy="1147709"/>
          </a:xfrm>
        </p:grpSpPr>
        <p:pic>
          <p:nvPicPr>
            <p:cNvPr id="169" name="Google Shape;169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4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000" b="1" i="0" u="none" strike="noStrike" cap="none">
                  <a:solidFill>
                    <a:srgbClr val="3E3E3E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171" name="Google Shape;171;p4"/>
          <p:cNvSpPr txBox="1"/>
          <p:nvPr/>
        </p:nvSpPr>
        <p:spPr>
          <a:xfrm>
            <a:off x="1337239" y="2130075"/>
            <a:ext cx="209454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it-IT" b="1" i="1" dirty="0" smtClean="0">
                <a:solidFill>
                  <a:srgbClr val="FFFFFF"/>
                </a:solidFill>
              </a:rPr>
              <a:t>VERO PER SOGGETTO</a:t>
            </a:r>
            <a:endParaRPr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4625296" y="2123595"/>
            <a:ext cx="201130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</a:t>
            </a:r>
            <a:r>
              <a:rPr lang="it-IT" sz="1400" b="1" i="1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UTILE COME SCOPO</a:t>
            </a:r>
            <a:endParaRPr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8119566" y="2123595"/>
            <a:ext cx="230963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L’INTERESSANTE COME MEZZO</a:t>
            </a:r>
            <a:endParaRPr dirty="0"/>
          </a:p>
        </p:txBody>
      </p:sp>
      <p:sp>
        <p:nvSpPr>
          <p:cNvPr id="176" name="Google Shape;176;p4"/>
          <p:cNvSpPr txBox="1"/>
          <p:nvPr/>
        </p:nvSpPr>
        <p:spPr>
          <a:xfrm>
            <a:off x="4190991" y="4457695"/>
            <a:ext cx="250292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6954544" y="4181470"/>
            <a:ext cx="227905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1051714" y="3965303"/>
            <a:ext cx="28151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1051714" y="4698728"/>
            <a:ext cx="28840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"/>
          <p:cNvSpPr txBox="1"/>
          <p:nvPr/>
        </p:nvSpPr>
        <p:spPr>
          <a:xfrm>
            <a:off x="6954544" y="5343520"/>
            <a:ext cx="227905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3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IL ROMANZO E LA STORIA</a:t>
            </a:r>
            <a:endParaRPr/>
          </a:p>
        </p:txBody>
      </p:sp>
      <p:sp>
        <p:nvSpPr>
          <p:cNvPr id="527" name="Google Shape;527;p33"/>
          <p:cNvSpPr txBox="1"/>
          <p:nvPr/>
        </p:nvSpPr>
        <p:spPr>
          <a:xfrm>
            <a:off x="383927" y="3779682"/>
            <a:ext cx="297126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it-IT" sz="2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PROMESSI SPOSI </a:t>
            </a:r>
            <a:r>
              <a:rPr lang="it-IT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LA STORIA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3"/>
          <p:cNvSpPr/>
          <p:nvPr/>
        </p:nvSpPr>
        <p:spPr>
          <a:xfrm flipH="1">
            <a:off x="1612377" y="1840664"/>
            <a:ext cx="2304375" cy="4318000"/>
          </a:xfrm>
          <a:custGeom>
            <a:avLst/>
            <a:gdLst/>
            <a:ahLst/>
            <a:cxnLst/>
            <a:rect l="l" t="t" r="r" b="b"/>
            <a:pathLst>
              <a:path w="493" h="928" extrusionOk="0">
                <a:moveTo>
                  <a:pt x="463" y="928"/>
                </a:moveTo>
                <a:cubicBezTo>
                  <a:pt x="208" y="928"/>
                  <a:pt x="0" y="720"/>
                  <a:pt x="0" y="464"/>
                </a:cubicBezTo>
                <a:cubicBezTo>
                  <a:pt x="0" y="208"/>
                  <a:pt x="208" y="0"/>
                  <a:pt x="463" y="0"/>
                </a:cubicBezTo>
                <a:cubicBezTo>
                  <a:pt x="480" y="0"/>
                  <a:pt x="493" y="14"/>
                  <a:pt x="493" y="30"/>
                </a:cubicBezTo>
                <a:cubicBezTo>
                  <a:pt x="493" y="47"/>
                  <a:pt x="480" y="60"/>
                  <a:pt x="463" y="60"/>
                </a:cubicBezTo>
                <a:cubicBezTo>
                  <a:pt x="241" y="60"/>
                  <a:pt x="60" y="241"/>
                  <a:pt x="60" y="464"/>
                </a:cubicBezTo>
                <a:cubicBezTo>
                  <a:pt x="60" y="687"/>
                  <a:pt x="241" y="868"/>
                  <a:pt x="463" y="868"/>
                </a:cubicBezTo>
                <a:cubicBezTo>
                  <a:pt x="480" y="868"/>
                  <a:pt x="493" y="881"/>
                  <a:pt x="493" y="898"/>
                </a:cubicBezTo>
                <a:cubicBezTo>
                  <a:pt x="493" y="914"/>
                  <a:pt x="480" y="928"/>
                  <a:pt x="463" y="928"/>
                </a:cubicBezTo>
                <a:close/>
              </a:path>
            </a:pathLst>
          </a:custGeom>
          <a:solidFill>
            <a:srgbClr val="EFCA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3"/>
          <p:cNvSpPr/>
          <p:nvPr/>
        </p:nvSpPr>
        <p:spPr>
          <a:xfrm>
            <a:off x="2136174" y="1831263"/>
            <a:ext cx="576000" cy="576000"/>
          </a:xfrm>
          <a:prstGeom prst="ellipse">
            <a:avLst/>
          </a:prstGeom>
          <a:noFill/>
          <a:ln w="9525" cap="flat" cmpd="sng">
            <a:solidFill>
              <a:srgbClr val="FFCC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800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3"/>
          <p:cNvSpPr/>
          <p:nvPr/>
        </p:nvSpPr>
        <p:spPr>
          <a:xfrm>
            <a:off x="2189979" y="1885068"/>
            <a:ext cx="468390" cy="46839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654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33"/>
          <p:cNvSpPr txBox="1"/>
          <p:nvPr/>
        </p:nvSpPr>
        <p:spPr>
          <a:xfrm>
            <a:off x="3551291" y="1842487"/>
            <a:ext cx="8640708" cy="107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800" tIns="46800" rIns="468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UN ROMANZO PRESENTATO COME DOCUMENTO STORICO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L’affermazione secondo cui il romanzo è la riscrittura di una storia vera, ritrovata in un manoscritto illeggibile, permette a Manzoni di affermare la </a:t>
            </a:r>
            <a:r>
              <a:rPr lang="it-IT" sz="16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natura non finzionale </a:t>
            </a: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della sua opera.</a:t>
            </a:r>
            <a:endParaRPr/>
          </a:p>
        </p:txBody>
      </p:sp>
      <p:sp>
        <p:nvSpPr>
          <p:cNvPr id="532" name="Google Shape;532;p33"/>
          <p:cNvSpPr txBox="1"/>
          <p:nvPr/>
        </p:nvSpPr>
        <p:spPr>
          <a:xfrm>
            <a:off x="4345865" y="3087564"/>
            <a:ext cx="7846133" cy="231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800" tIns="46800" rIns="468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LA SCELTA DEL SEICENTO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Seicento è un periodo caratterizzato da </a:t>
            </a:r>
            <a:r>
              <a:rPr lang="it-IT" sz="16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forti elementi negativi</a:t>
            </a: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quali illegalità  e ingiustizie, un potere esteriorizzato, una scienza ancora ferma  e una tradizione obsoleta. Ma è anche l’epoca del </a:t>
            </a:r>
            <a:r>
              <a:rPr lang="it-IT" sz="16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dialogo tra uomo e Dio</a:t>
            </a: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scelta del Seicento come epoca di ambientazione del romanzo fa sì che le vicende dei ‘‘piccoli’’ protagonisti possano intrecciarsi con la </a:t>
            </a:r>
            <a:r>
              <a:rPr lang="it-IT" sz="16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Grande Storia</a:t>
            </a: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caratterizzata dalla carestia del 1628, dai tumulti di San Martino, dalla Guerra di Monferrato, dalla calata dei lanzichenecchi, dalla peste del 1630. La situazione Seicentesca, infine, offre </a:t>
            </a:r>
            <a:r>
              <a:rPr lang="it-IT" sz="16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parallelismi importanti </a:t>
            </a: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 quella contemporanea all’autore.</a:t>
            </a:r>
            <a:endParaRPr/>
          </a:p>
        </p:txBody>
      </p:sp>
      <p:sp>
        <p:nvSpPr>
          <p:cNvPr id="533" name="Google Shape;533;p33"/>
          <p:cNvSpPr txBox="1"/>
          <p:nvPr/>
        </p:nvSpPr>
        <p:spPr>
          <a:xfrm>
            <a:off x="3351266" y="5482469"/>
            <a:ext cx="8640706" cy="83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800" tIns="46800" rIns="468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LE PROVE A SUPPORTO DELLA VERIDICITÀ</a:t>
            </a:r>
            <a:endParaRPr sz="1600" b="1" i="0" u="none" strike="noStrike" cap="none" dirty="0">
              <a:solidFill>
                <a:srgbClr val="F3CF6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L’autore studia una notevole quantità di documenti storici, al fine di ricorrere a </a:t>
            </a:r>
            <a:r>
              <a:rPr lang="it-IT" sz="1600" b="0" i="0" u="none" strike="noStrike" cap="none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molteplici prove documentarie</a:t>
            </a:r>
            <a:r>
              <a:rPr lang="it-IT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grado di rendere più vera la sua </a:t>
            </a:r>
            <a:r>
              <a:rPr lang="it-IT" sz="1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finzione (Ripamonti, Gioia).</a:t>
            </a:r>
            <a:endParaRPr dirty="0"/>
          </a:p>
        </p:txBody>
      </p:sp>
      <p:sp>
        <p:nvSpPr>
          <p:cNvPr id="534" name="Google Shape;534;p33"/>
          <p:cNvSpPr/>
          <p:nvPr/>
        </p:nvSpPr>
        <p:spPr>
          <a:xfrm>
            <a:off x="2498124" y="5472214"/>
            <a:ext cx="576000" cy="576000"/>
          </a:xfrm>
          <a:prstGeom prst="ellipse">
            <a:avLst/>
          </a:prstGeom>
          <a:noFill/>
          <a:ln w="9525" cap="flat" cmpd="sng">
            <a:solidFill>
              <a:srgbClr val="FFCC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3"/>
          <p:cNvSpPr/>
          <p:nvPr/>
        </p:nvSpPr>
        <p:spPr>
          <a:xfrm>
            <a:off x="2551929" y="5526019"/>
            <a:ext cx="468390" cy="46839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654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3"/>
          <p:cNvSpPr/>
          <p:nvPr/>
        </p:nvSpPr>
        <p:spPr>
          <a:xfrm>
            <a:off x="3386228" y="3091707"/>
            <a:ext cx="576000" cy="576000"/>
          </a:xfrm>
          <a:prstGeom prst="ellipse">
            <a:avLst/>
          </a:prstGeom>
          <a:noFill/>
          <a:ln w="9525" cap="flat" cmpd="sng">
            <a:solidFill>
              <a:srgbClr val="FFCC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3"/>
          <p:cNvSpPr/>
          <p:nvPr/>
        </p:nvSpPr>
        <p:spPr>
          <a:xfrm>
            <a:off x="3440033" y="3145512"/>
            <a:ext cx="468390" cy="46839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654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8" name="Google Shape;538;p33"/>
          <p:cNvCxnSpPr>
            <a:stCxn id="529" idx="0"/>
          </p:cNvCxnSpPr>
          <p:nvPr/>
        </p:nvCxnSpPr>
        <p:spPr>
          <a:xfrm>
            <a:off x="2424174" y="1831263"/>
            <a:ext cx="9767700" cy="9300"/>
          </a:xfrm>
          <a:prstGeom prst="straightConnector1">
            <a:avLst/>
          </a:prstGeom>
          <a:noFill/>
          <a:ln w="9525" cap="flat" cmpd="sng">
            <a:solidFill>
              <a:srgbClr val="FFCC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9" name="Google Shape;539;p33"/>
          <p:cNvCxnSpPr>
            <a:stCxn id="534" idx="0"/>
          </p:cNvCxnSpPr>
          <p:nvPr/>
        </p:nvCxnSpPr>
        <p:spPr>
          <a:xfrm>
            <a:off x="2786124" y="5472214"/>
            <a:ext cx="9405900" cy="0"/>
          </a:xfrm>
          <a:prstGeom prst="straightConnector1">
            <a:avLst/>
          </a:prstGeom>
          <a:noFill/>
          <a:ln w="9525" cap="flat" cmpd="sng">
            <a:solidFill>
              <a:srgbClr val="FFCC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0" name="Google Shape;540;p33"/>
          <p:cNvCxnSpPr>
            <a:stCxn id="536" idx="0"/>
          </p:cNvCxnSpPr>
          <p:nvPr/>
        </p:nvCxnSpPr>
        <p:spPr>
          <a:xfrm>
            <a:off x="3674228" y="3091707"/>
            <a:ext cx="8527200" cy="0"/>
          </a:xfrm>
          <a:prstGeom prst="straightConnector1">
            <a:avLst/>
          </a:prstGeom>
          <a:noFill/>
          <a:ln w="9525" cap="flat" cmpd="sng">
            <a:solidFill>
              <a:srgbClr val="FFCC6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1"/>
          <p:cNvSpPr txBox="1"/>
          <p:nvPr/>
        </p:nvSpPr>
        <p:spPr>
          <a:xfrm>
            <a:off x="8244369" y="3928849"/>
            <a:ext cx="301832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personaggi di distribuiscono secondo un </a:t>
            </a:r>
            <a:r>
              <a:rPr lang="it-IT" sz="12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diverso livello di dignità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 cui corrispondono un </a:t>
            </a:r>
            <a:r>
              <a:rPr lang="it-IT" sz="12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diverso genere letterario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it-IT" sz="12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livello di stile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1"/>
          <p:cNvSpPr txBox="1"/>
          <p:nvPr/>
        </p:nvSpPr>
        <p:spPr>
          <a:xfrm>
            <a:off x="685000" y="3304679"/>
            <a:ext cx="301832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scompare il protagonista-eroe: non c’è un personaggio totalmente positivo con cui il lettore possa identificarsi, né uno totalmente negativo</a:t>
            </a:r>
            <a:endParaRPr/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ogni personaggio ha la propria </a:t>
            </a:r>
            <a:r>
              <a:rPr lang="it-IT" sz="12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umanità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1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 b="1" i="0" u="none" strike="noStrike" cap="none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it-IT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PERSONAGGI: GLI UMILI</a:t>
            </a:r>
            <a:endParaRPr dirty="0"/>
          </a:p>
        </p:txBody>
      </p:sp>
      <p:pic>
        <p:nvPicPr>
          <p:cNvPr id="487" name="Google Shape;487;p31" descr="+ ricompens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9993" y="1738194"/>
            <a:ext cx="3197214" cy="124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8" name="Google Shape;488;p31"/>
          <p:cNvGrpSpPr/>
          <p:nvPr/>
        </p:nvGrpSpPr>
        <p:grpSpPr>
          <a:xfrm>
            <a:off x="506106" y="2289987"/>
            <a:ext cx="3197214" cy="1009367"/>
            <a:chOff x="765186" y="3974112"/>
            <a:chExt cx="3197214" cy="1009367"/>
          </a:xfrm>
        </p:grpSpPr>
        <p:pic>
          <p:nvPicPr>
            <p:cNvPr id="489" name="Google Shape;489;p31" descr="+ ricompens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5186" y="3974112"/>
              <a:ext cx="3197214" cy="10093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0" name="Google Shape;490;p31"/>
            <p:cNvSpPr txBox="1"/>
            <p:nvPr/>
          </p:nvSpPr>
          <p:spPr>
            <a:xfrm>
              <a:off x="886609" y="4267258"/>
              <a:ext cx="28776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 protagonisti</a:t>
              </a:r>
              <a:endPara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1" name="Google Shape;491;p31"/>
          <p:cNvSpPr txBox="1"/>
          <p:nvPr/>
        </p:nvSpPr>
        <p:spPr>
          <a:xfrm>
            <a:off x="4176249" y="1995163"/>
            <a:ext cx="3109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PERSONAGGI NEI </a:t>
            </a:r>
            <a:r>
              <a:rPr lang="it-IT" sz="2000" b="1" i="1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PROMESSI SPOSI</a:t>
            </a:r>
            <a:endParaRPr/>
          </a:p>
        </p:txBody>
      </p:sp>
      <p:pic>
        <p:nvPicPr>
          <p:cNvPr id="492" name="Google Shape;492;p31" descr="Linea di collegamen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709949" flipH="1">
            <a:off x="157336" y="3197907"/>
            <a:ext cx="668630" cy="242292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grpSp>
        <p:nvGrpSpPr>
          <p:cNvPr id="493" name="Google Shape;493;p31"/>
          <p:cNvGrpSpPr/>
          <p:nvPr/>
        </p:nvGrpSpPr>
        <p:grpSpPr>
          <a:xfrm>
            <a:off x="8122946" y="2872815"/>
            <a:ext cx="3197214" cy="1009367"/>
            <a:chOff x="765186" y="3974112"/>
            <a:chExt cx="3197214" cy="1009367"/>
          </a:xfrm>
        </p:grpSpPr>
        <p:pic>
          <p:nvPicPr>
            <p:cNvPr id="494" name="Google Shape;494;p31" descr="+ ricompens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5186" y="3974112"/>
              <a:ext cx="3197214" cy="10093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31"/>
            <p:cNvSpPr txBox="1"/>
            <p:nvPr/>
          </p:nvSpPr>
          <p:spPr>
            <a:xfrm>
              <a:off x="886609" y="4083492"/>
              <a:ext cx="287767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personaggi e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registri di stile</a:t>
              </a:r>
              <a:endPara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6" name="Google Shape;496;p31" descr="Linea di collegamen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704697">
            <a:off x="6777439" y="958014"/>
            <a:ext cx="1084161" cy="737549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497" name="Google Shape;497;p31" descr="Line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11039453" y="4553350"/>
            <a:ext cx="581496" cy="197501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498" name="Google Shape;498;p31" descr="Linea di collegamen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38241" flipH="1">
            <a:off x="2509983" y="1637499"/>
            <a:ext cx="1671441" cy="513451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grpSp>
        <p:nvGrpSpPr>
          <p:cNvPr id="499" name="Google Shape;499;p31"/>
          <p:cNvGrpSpPr/>
          <p:nvPr/>
        </p:nvGrpSpPr>
        <p:grpSpPr>
          <a:xfrm>
            <a:off x="8001523" y="858536"/>
            <a:ext cx="3197214" cy="1009367"/>
            <a:chOff x="765186" y="3974112"/>
            <a:chExt cx="3197214" cy="1009367"/>
          </a:xfrm>
        </p:grpSpPr>
        <p:pic>
          <p:nvPicPr>
            <p:cNvPr id="500" name="Google Shape;500;p31" descr="+ ricompens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5186" y="3974112"/>
              <a:ext cx="3197214" cy="10093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" name="Google Shape;501;p31"/>
            <p:cNvSpPr txBox="1"/>
            <p:nvPr/>
          </p:nvSpPr>
          <p:spPr>
            <a:xfrm>
              <a:off x="886609" y="4267258"/>
              <a:ext cx="28776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ruoli non predefiniti</a:t>
              </a:r>
              <a:endPara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31"/>
          <p:cNvSpPr txBox="1"/>
          <p:nvPr/>
        </p:nvSpPr>
        <p:spPr>
          <a:xfrm>
            <a:off x="8090970" y="1837074"/>
            <a:ext cx="30183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funzioni dei personaggi </a:t>
            </a:r>
            <a:r>
              <a:rPr lang="it-IT" sz="12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si mischiano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ad esempio, Renzo diventa anti-eroe durante i moti milanesi</a:t>
            </a:r>
            <a:endParaRPr/>
          </a:p>
        </p:txBody>
      </p:sp>
      <p:sp>
        <p:nvSpPr>
          <p:cNvPr id="503" name="Google Shape;503;p31"/>
          <p:cNvSpPr txBox="1"/>
          <p:nvPr/>
        </p:nvSpPr>
        <p:spPr>
          <a:xfrm>
            <a:off x="518855" y="5633285"/>
            <a:ext cx="341497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primo piano c’è la </a:t>
            </a:r>
            <a:r>
              <a:rPr lang="it-IT" sz="12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folla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che non emerge nella storia, ma ne subisce gli effetti</a:t>
            </a:r>
            <a:endParaRPr/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Lucia e Renzo sono popolani, personaggi inventati, ma, al tempo stesso, veri, perché del tutto analoghi a persone reali del periodo (</a:t>
            </a:r>
            <a:r>
              <a:rPr lang="it-IT" sz="12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personaggi-uomini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critico Debenedetti)</a:t>
            </a:r>
            <a:endParaRPr sz="1200" b="1" i="0" u="none" strike="noStrike" cap="none">
              <a:solidFill>
                <a:srgbClr val="F3CF6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4" name="Google Shape;504;p31"/>
          <p:cNvGrpSpPr/>
          <p:nvPr/>
        </p:nvGrpSpPr>
        <p:grpSpPr>
          <a:xfrm>
            <a:off x="467757" y="4623918"/>
            <a:ext cx="3197214" cy="1009367"/>
            <a:chOff x="765186" y="3974112"/>
            <a:chExt cx="3197214" cy="1009367"/>
          </a:xfrm>
        </p:grpSpPr>
        <p:pic>
          <p:nvPicPr>
            <p:cNvPr id="505" name="Google Shape;505;p31" descr="+ ricompens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5186" y="3974112"/>
              <a:ext cx="3197214" cy="10093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6" name="Google Shape;506;p31"/>
            <p:cNvSpPr txBox="1"/>
            <p:nvPr/>
          </p:nvSpPr>
          <p:spPr>
            <a:xfrm>
              <a:off x="886609" y="4293042"/>
              <a:ext cx="28776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personaggi-uomini</a:t>
              </a:r>
              <a:endPara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7" name="Google Shape;507;p31" descr="Linea di collegamen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66307">
            <a:off x="7358782" y="2353496"/>
            <a:ext cx="865661" cy="443136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sp>
        <p:nvSpPr>
          <p:cNvPr id="508" name="Google Shape;508;p31"/>
          <p:cNvSpPr txBox="1"/>
          <p:nvPr/>
        </p:nvSpPr>
        <p:spPr>
          <a:xfrm>
            <a:off x="8266018" y="4977636"/>
            <a:ext cx="342115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it-IT" sz="12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folla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mossa da istinti irrazionali  e incontrollabili, è la voce del caos, prodotto dalla mancanza di governo  e mosso dall’egoismo</a:t>
            </a:r>
            <a:endParaRPr/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it-IT" sz="12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figure da commedia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dai tratti comici, ma non caricaturiali (don Abbondio, Renzo ubriaco, Perpetua, Agnese)</a:t>
            </a:r>
            <a:endParaRPr/>
          </a:p>
        </p:txBody>
      </p:sp>
      <p:pic>
        <p:nvPicPr>
          <p:cNvPr id="509" name="Google Shape;509;p31" descr="Linea di collegamen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866171">
            <a:off x="3086347" y="3634239"/>
            <a:ext cx="1671441" cy="515860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sp>
        <p:nvSpPr>
          <p:cNvPr id="510" name="Google Shape;510;p31"/>
          <p:cNvSpPr txBox="1"/>
          <p:nvPr/>
        </p:nvSpPr>
        <p:spPr>
          <a:xfrm>
            <a:off x="4418383" y="3190069"/>
            <a:ext cx="360097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it-IT" sz="12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Renzo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attraversa l’intera gamma di generi; la sua natura impulsiva lo rende idoneo sia al romanzo di formazione che a quello picaresco, è coinvolto in situazioni comiche, ma anche in episodi drammatici</a:t>
            </a:r>
            <a:endParaRPr/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it-IT" sz="12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Lucia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rifiuta la logica mondana, a favore dell’amore cristiano; l’atteggiamento di Lucia denota una mansueta determinazione</a:t>
            </a:r>
            <a:endParaRPr/>
          </a:p>
        </p:txBody>
      </p:sp>
      <p:sp>
        <p:nvSpPr>
          <p:cNvPr id="511" name="Google Shape;511;p31"/>
          <p:cNvSpPr txBox="1"/>
          <p:nvPr/>
        </p:nvSpPr>
        <p:spPr>
          <a:xfrm>
            <a:off x="4418383" y="5129132"/>
            <a:ext cx="360097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it-IT" sz="12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personaggi dell’aristocrazia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oggetto dell’umorismo dell’autore (don Ferrante, donna Prassede), o del suo sarcasmo, nel caso ricoprano cariche politiche (il conte zio)</a:t>
            </a:r>
            <a:endParaRPr/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it-IT" sz="12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personaggi tragici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richiedono uno stile sublime; caso emblematico, quello dell’innominato, che passa dalla perdizione alla salvezza (‘‘tragico cristiano’’)</a:t>
            </a:r>
            <a:endParaRPr/>
          </a:p>
        </p:txBody>
      </p:sp>
      <p:pic>
        <p:nvPicPr>
          <p:cNvPr id="512" name="Google Shape;512;p31" descr="Line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7658100" y="3997766"/>
            <a:ext cx="581496" cy="197501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513" name="Google Shape;513;p31" descr="Line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877779">
            <a:off x="7710774" y="4811895"/>
            <a:ext cx="581496" cy="197501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0"/>
          <p:cNvSpPr txBox="1">
            <a:spLocks noGrp="1"/>
          </p:cNvSpPr>
          <p:nvPr>
            <p:ph type="body" idx="1"/>
          </p:nvPr>
        </p:nvSpPr>
        <p:spPr>
          <a:xfrm>
            <a:off x="917141" y="5738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 b="1" i="0" u="none" strike="noStrike" cap="none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LA GENESI DEL ROMANZO: TRE TESTI DISTINTI</a:t>
            </a:r>
            <a:endParaRPr dirty="0"/>
          </a:p>
        </p:txBody>
      </p:sp>
      <p:pic>
        <p:nvPicPr>
          <p:cNvPr id="444" name="Google Shape;444;p30"/>
          <p:cNvPicPr preferRelativeResize="0"/>
          <p:nvPr/>
        </p:nvPicPr>
        <p:blipFill rotWithShape="1">
          <a:blip r:embed="rId3">
            <a:alphaModFix/>
          </a:blip>
          <a:srcRect r="71412"/>
          <a:stretch/>
        </p:blipFill>
        <p:spPr>
          <a:xfrm>
            <a:off x="484187" y="2160561"/>
            <a:ext cx="2135188" cy="164145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0"/>
          <p:cNvSpPr/>
          <p:nvPr/>
        </p:nvSpPr>
        <p:spPr>
          <a:xfrm rot="5400000">
            <a:off x="1029282" y="934036"/>
            <a:ext cx="1018473" cy="2199812"/>
          </a:xfrm>
          <a:prstGeom prst="roundRect">
            <a:avLst>
              <a:gd name="adj" fmla="val 16667"/>
            </a:avLst>
          </a:prstGeom>
          <a:solidFill>
            <a:srgbClr val="94949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0"/>
          <p:cNvSpPr txBox="1"/>
          <p:nvPr/>
        </p:nvSpPr>
        <p:spPr>
          <a:xfrm>
            <a:off x="451875" y="1562354"/>
            <a:ext cx="2199812" cy="134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Lettre à Monsieur Chauvet sur l’unité de temps et de lieu dans la tragédie</a:t>
            </a:r>
            <a:endParaRPr sz="1400" b="1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0"/>
          <p:cNvSpPr/>
          <p:nvPr/>
        </p:nvSpPr>
        <p:spPr>
          <a:xfrm rot="5400000" flipH="1">
            <a:off x="1339711" y="2190117"/>
            <a:ext cx="441601" cy="15596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0"/>
          <p:cNvSpPr txBox="1"/>
          <p:nvPr/>
        </p:nvSpPr>
        <p:spPr>
          <a:xfrm>
            <a:off x="782328" y="2825321"/>
            <a:ext cx="155960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1820</a:t>
            </a:r>
            <a:endParaRPr/>
          </a:p>
        </p:txBody>
      </p:sp>
      <p:sp>
        <p:nvSpPr>
          <p:cNvPr id="449" name="Google Shape;449;p30"/>
          <p:cNvSpPr txBox="1"/>
          <p:nvPr/>
        </p:nvSpPr>
        <p:spPr>
          <a:xfrm>
            <a:off x="484187" y="3373391"/>
            <a:ext cx="21351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Manzoni tratta il tema del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rapporto tra storia  e invenzione 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quello dell’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inverosimiglianza del genere romanzesco</a:t>
            </a:r>
            <a:endParaRPr/>
          </a:p>
        </p:txBody>
      </p:sp>
      <p:pic>
        <p:nvPicPr>
          <p:cNvPr id="450" name="Google Shape;450;p30"/>
          <p:cNvPicPr preferRelativeResize="0"/>
          <p:nvPr/>
        </p:nvPicPr>
        <p:blipFill rotWithShape="1">
          <a:blip r:embed="rId3">
            <a:alphaModFix/>
          </a:blip>
          <a:srcRect r="71412"/>
          <a:stretch/>
        </p:blipFill>
        <p:spPr>
          <a:xfrm>
            <a:off x="2768136" y="2160561"/>
            <a:ext cx="2135188" cy="16414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1" name="Google Shape;451;p30"/>
          <p:cNvGrpSpPr/>
          <p:nvPr/>
        </p:nvGrpSpPr>
        <p:grpSpPr>
          <a:xfrm>
            <a:off x="2722562" y="1504949"/>
            <a:ext cx="2199812" cy="1038230"/>
            <a:chOff x="5267323" y="3798001"/>
            <a:chExt cx="2199812" cy="651864"/>
          </a:xfrm>
        </p:grpSpPr>
        <p:sp>
          <p:nvSpPr>
            <p:cNvPr id="452" name="Google Shape;452;p30"/>
            <p:cNvSpPr/>
            <p:nvPr/>
          </p:nvSpPr>
          <p:spPr>
            <a:xfrm rot="5400000">
              <a:off x="6041297" y="3024027"/>
              <a:ext cx="651864" cy="2199812"/>
            </a:xfrm>
            <a:prstGeom prst="roundRect">
              <a:avLst>
                <a:gd name="adj" fmla="val 16667"/>
              </a:avLst>
            </a:prstGeom>
            <a:solidFill>
              <a:srgbClr val="949494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0"/>
            <p:cNvSpPr txBox="1"/>
            <p:nvPr/>
          </p:nvSpPr>
          <p:spPr>
            <a:xfrm>
              <a:off x="5267323" y="3959357"/>
              <a:ext cx="2199812" cy="328509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b="1" dirty="0">
                  <a:solidFill>
                    <a:srgbClr val="FFFFFF"/>
                  </a:solidFill>
                </a:rPr>
                <a:t>S</a:t>
              </a:r>
              <a:r>
                <a:rPr lang="it-IT" sz="1400" b="1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tudio </a:t>
              </a:r>
              <a:r>
                <a:rPr lang="it-IT" sz="14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delle opere storiche</a:t>
              </a:r>
              <a:endParaRPr dirty="0"/>
            </a:p>
          </p:txBody>
        </p:sp>
      </p:grpSp>
      <p:sp>
        <p:nvSpPr>
          <p:cNvPr id="454" name="Google Shape;454;p30"/>
          <p:cNvSpPr/>
          <p:nvPr/>
        </p:nvSpPr>
        <p:spPr>
          <a:xfrm rot="5400000" flipH="1">
            <a:off x="3623660" y="2190117"/>
            <a:ext cx="441601" cy="15596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0"/>
          <p:cNvSpPr txBox="1"/>
          <p:nvPr/>
        </p:nvSpPr>
        <p:spPr>
          <a:xfrm>
            <a:off x="3066277" y="2825321"/>
            <a:ext cx="155960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1820</a:t>
            </a:r>
            <a:endParaRPr/>
          </a:p>
        </p:txBody>
      </p:sp>
      <p:sp>
        <p:nvSpPr>
          <p:cNvPr id="456" name="Google Shape;456;p30"/>
          <p:cNvSpPr txBox="1"/>
          <p:nvPr/>
        </p:nvSpPr>
        <p:spPr>
          <a:xfrm>
            <a:off x="2768136" y="3373391"/>
            <a:ext cx="21351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consultazione di una serie di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opere storiche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fornisce lo spunto per iniziare il romanzo</a:t>
            </a:r>
            <a:endParaRPr/>
          </a:p>
        </p:txBody>
      </p:sp>
      <p:pic>
        <p:nvPicPr>
          <p:cNvPr id="457" name="Google Shape;457;p30"/>
          <p:cNvPicPr preferRelativeResize="0"/>
          <p:nvPr/>
        </p:nvPicPr>
        <p:blipFill rotWithShape="1">
          <a:blip r:embed="rId3">
            <a:alphaModFix/>
          </a:blip>
          <a:srcRect r="71412"/>
          <a:stretch/>
        </p:blipFill>
        <p:spPr>
          <a:xfrm>
            <a:off x="5075237" y="2160561"/>
            <a:ext cx="2135188" cy="16414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" name="Google Shape;458;p30"/>
          <p:cNvGrpSpPr/>
          <p:nvPr/>
        </p:nvGrpSpPr>
        <p:grpSpPr>
          <a:xfrm>
            <a:off x="5029663" y="1504949"/>
            <a:ext cx="2199812" cy="1038230"/>
            <a:chOff x="5267323" y="3798001"/>
            <a:chExt cx="2199812" cy="651864"/>
          </a:xfrm>
        </p:grpSpPr>
        <p:sp>
          <p:nvSpPr>
            <p:cNvPr id="459" name="Google Shape;459;p30"/>
            <p:cNvSpPr/>
            <p:nvPr/>
          </p:nvSpPr>
          <p:spPr>
            <a:xfrm rot="5400000">
              <a:off x="6041297" y="3024027"/>
              <a:ext cx="651864" cy="2199812"/>
            </a:xfrm>
            <a:prstGeom prst="roundRect">
              <a:avLst>
                <a:gd name="adj" fmla="val 16667"/>
              </a:avLst>
            </a:prstGeom>
            <a:solidFill>
              <a:srgbClr val="CC475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0"/>
            <p:cNvSpPr txBox="1"/>
            <p:nvPr/>
          </p:nvSpPr>
          <p:spPr>
            <a:xfrm>
              <a:off x="5267323" y="4015176"/>
              <a:ext cx="2199812" cy="212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Fermo e Lucia</a:t>
              </a:r>
              <a:endParaRPr/>
            </a:p>
          </p:txBody>
        </p:sp>
      </p:grpSp>
      <p:sp>
        <p:nvSpPr>
          <p:cNvPr id="461" name="Google Shape;461;p30"/>
          <p:cNvSpPr/>
          <p:nvPr/>
        </p:nvSpPr>
        <p:spPr>
          <a:xfrm rot="5400000" flipH="1">
            <a:off x="5930761" y="2190117"/>
            <a:ext cx="441601" cy="15596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0"/>
          <p:cNvSpPr txBox="1"/>
          <p:nvPr/>
        </p:nvSpPr>
        <p:spPr>
          <a:xfrm>
            <a:off x="5373378" y="2825321"/>
            <a:ext cx="155960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1821-1823</a:t>
            </a:r>
            <a:endParaRPr/>
          </a:p>
        </p:txBody>
      </p:sp>
      <p:pic>
        <p:nvPicPr>
          <p:cNvPr id="463" name="Google Shape;463;p30"/>
          <p:cNvPicPr preferRelativeResize="0"/>
          <p:nvPr/>
        </p:nvPicPr>
        <p:blipFill rotWithShape="1">
          <a:blip r:embed="rId3">
            <a:alphaModFix/>
          </a:blip>
          <a:srcRect r="71412"/>
          <a:stretch/>
        </p:blipFill>
        <p:spPr>
          <a:xfrm>
            <a:off x="7361444" y="2160561"/>
            <a:ext cx="2135188" cy="16414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4" name="Google Shape;464;p30"/>
          <p:cNvGrpSpPr/>
          <p:nvPr/>
        </p:nvGrpSpPr>
        <p:grpSpPr>
          <a:xfrm>
            <a:off x="7277770" y="1504960"/>
            <a:ext cx="2323240" cy="1038232"/>
            <a:chOff x="5229223" y="3798001"/>
            <a:chExt cx="2323240" cy="651864"/>
          </a:xfrm>
        </p:grpSpPr>
        <p:sp>
          <p:nvSpPr>
            <p:cNvPr id="465" name="Google Shape;465;p30"/>
            <p:cNvSpPr/>
            <p:nvPr/>
          </p:nvSpPr>
          <p:spPr>
            <a:xfrm rot="5400000">
              <a:off x="6041297" y="3024027"/>
              <a:ext cx="651864" cy="2199812"/>
            </a:xfrm>
            <a:prstGeom prst="roundRect">
              <a:avLst>
                <a:gd name="adj" fmla="val 16667"/>
              </a:avLst>
            </a:prstGeom>
            <a:solidFill>
              <a:srgbClr val="CC475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0"/>
            <p:cNvSpPr txBox="1"/>
            <p:nvPr/>
          </p:nvSpPr>
          <p:spPr>
            <a:xfrm>
              <a:off x="5229223" y="3865659"/>
              <a:ext cx="2323240" cy="521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Promessi Sposi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del 1827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(la ‘‘Ventisettana’’)</a:t>
              </a:r>
              <a:endParaRPr/>
            </a:p>
          </p:txBody>
        </p:sp>
      </p:grpSp>
      <p:sp>
        <p:nvSpPr>
          <p:cNvPr id="467" name="Google Shape;467;p30"/>
          <p:cNvSpPr/>
          <p:nvPr/>
        </p:nvSpPr>
        <p:spPr>
          <a:xfrm rot="5400000" flipH="1">
            <a:off x="8216968" y="2190117"/>
            <a:ext cx="441601" cy="15596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0"/>
          <p:cNvSpPr txBox="1"/>
          <p:nvPr/>
        </p:nvSpPr>
        <p:spPr>
          <a:xfrm>
            <a:off x="7659585" y="2825321"/>
            <a:ext cx="155960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1825-1827</a:t>
            </a:r>
            <a:endParaRPr/>
          </a:p>
        </p:txBody>
      </p:sp>
      <p:pic>
        <p:nvPicPr>
          <p:cNvPr id="469" name="Google Shape;469;p30"/>
          <p:cNvPicPr preferRelativeResize="0"/>
          <p:nvPr/>
        </p:nvPicPr>
        <p:blipFill rotWithShape="1">
          <a:blip r:embed="rId3">
            <a:alphaModFix/>
          </a:blip>
          <a:srcRect r="71412"/>
          <a:stretch/>
        </p:blipFill>
        <p:spPr>
          <a:xfrm>
            <a:off x="9637456" y="2149422"/>
            <a:ext cx="2135188" cy="16414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0" name="Google Shape;470;p30"/>
          <p:cNvGrpSpPr/>
          <p:nvPr/>
        </p:nvGrpSpPr>
        <p:grpSpPr>
          <a:xfrm>
            <a:off x="9553782" y="1493826"/>
            <a:ext cx="2323240" cy="1049366"/>
            <a:chOff x="5229223" y="3798001"/>
            <a:chExt cx="2323240" cy="651864"/>
          </a:xfrm>
        </p:grpSpPr>
        <p:sp>
          <p:nvSpPr>
            <p:cNvPr id="471" name="Google Shape;471;p30"/>
            <p:cNvSpPr/>
            <p:nvPr/>
          </p:nvSpPr>
          <p:spPr>
            <a:xfrm rot="5400000">
              <a:off x="6041297" y="3024027"/>
              <a:ext cx="651864" cy="2199812"/>
            </a:xfrm>
            <a:prstGeom prst="roundRect">
              <a:avLst>
                <a:gd name="adj" fmla="val 16667"/>
              </a:avLst>
            </a:prstGeom>
            <a:solidFill>
              <a:srgbClr val="CC475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0"/>
            <p:cNvSpPr txBox="1"/>
            <p:nvPr/>
          </p:nvSpPr>
          <p:spPr>
            <a:xfrm>
              <a:off x="5229223" y="3862955"/>
              <a:ext cx="2323240" cy="516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Promessi Sposi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del 1840-42</a:t>
              </a:r>
              <a:endPara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(la ‘‘Quarantana’’)</a:t>
              </a:r>
              <a:endPara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3" name="Google Shape;473;p30"/>
          <p:cNvSpPr/>
          <p:nvPr/>
        </p:nvSpPr>
        <p:spPr>
          <a:xfrm rot="5400000" flipH="1">
            <a:off x="10492980" y="2190117"/>
            <a:ext cx="441601" cy="15596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0"/>
          <p:cNvSpPr txBox="1"/>
          <p:nvPr/>
        </p:nvSpPr>
        <p:spPr>
          <a:xfrm>
            <a:off x="9933975" y="2825321"/>
            <a:ext cx="155960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1827-1842</a:t>
            </a:r>
            <a:endParaRPr/>
          </a:p>
        </p:txBody>
      </p:sp>
      <p:sp>
        <p:nvSpPr>
          <p:cNvPr id="475" name="Google Shape;475;p30"/>
          <p:cNvSpPr txBox="1"/>
          <p:nvPr/>
        </p:nvSpPr>
        <p:spPr>
          <a:xfrm>
            <a:off x="9637456" y="3324152"/>
            <a:ext cx="2135188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grazie al suo viaggio a Firenze l’autore viene in contatto con la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vera lingua parlata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inizia la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revisione linguistica 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dell’opera (la ‘‘risciacquatura in Arno’’)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viene inserita un’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appendice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2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Storia della colonna infame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che illustra l’ingiusto processo di due presunti untori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vengono aggiunte le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illustrazioni di Francesco Gonin</a:t>
            </a:r>
            <a:endParaRPr sz="1200" b="0" i="0" u="none" strike="noStrike" cap="none">
              <a:solidFill>
                <a:srgbClr val="F3CF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0"/>
          <p:cNvSpPr txBox="1"/>
          <p:nvPr/>
        </p:nvSpPr>
        <p:spPr>
          <a:xfrm>
            <a:off x="5075237" y="3373391"/>
            <a:ext cx="2135188" cy="364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prima stesura è un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laboratorio aperto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l’autore scrive sulla pagina sinistra, lasciando la destra per le correzioni; alla stesura collaborano, con letture e suggerimenti,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Claude Fauriel 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Ermes Visconti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l’opera prevede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quattro tomi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condizionati dal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romanzo settecentesco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digressioni, riflessioni dell’autore, ambientazione drammatica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lingua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tenta una sintesi tra lombardismi, francesismi, latinismi; abbondano i neologismi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0"/>
          <p:cNvSpPr txBox="1"/>
          <p:nvPr/>
        </p:nvSpPr>
        <p:spPr>
          <a:xfrm>
            <a:off x="7348182" y="3373391"/>
            <a:ext cx="2135188" cy="380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narrazione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in tre tomi,  si fa più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continua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sciogliendo la struttura a episodi caratteristica della versione precedente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cambia la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struttura della vicenda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con un taglio drastico delle vicende della monaca di Monza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lingua è meno ibrida e trova il suo baricentro nel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fiorentino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digressioni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vengono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contenute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il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montaggio</a:t>
            </a:r>
            <a:r>
              <a:rPr lang="it-IT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delle vicende è maggiormente </a:t>
            </a:r>
            <a:r>
              <a:rPr lang="it-IT" sz="12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incrociato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8" name="Google Shape;478;p30"/>
          <p:cNvCxnSpPr/>
          <p:nvPr/>
        </p:nvCxnSpPr>
        <p:spPr>
          <a:xfrm>
            <a:off x="4962988" y="1493826"/>
            <a:ext cx="0" cy="5135574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8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 b="1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LA SCELTA DELLA LINGUA</a:t>
            </a:r>
            <a:endParaRPr/>
          </a:p>
        </p:txBody>
      </p:sp>
      <p:grpSp>
        <p:nvGrpSpPr>
          <p:cNvPr id="592" name="Google Shape;592;p38"/>
          <p:cNvGrpSpPr/>
          <p:nvPr/>
        </p:nvGrpSpPr>
        <p:grpSpPr>
          <a:xfrm>
            <a:off x="1172038" y="2641730"/>
            <a:ext cx="2876852" cy="1038230"/>
            <a:chOff x="5267323" y="3798001"/>
            <a:chExt cx="2199812" cy="651864"/>
          </a:xfrm>
        </p:grpSpPr>
        <p:sp>
          <p:nvSpPr>
            <p:cNvPr id="593" name="Google Shape;593;p38"/>
            <p:cNvSpPr/>
            <p:nvPr/>
          </p:nvSpPr>
          <p:spPr>
            <a:xfrm rot="5400000">
              <a:off x="6041297" y="3024027"/>
              <a:ext cx="651864" cy="2199812"/>
            </a:xfrm>
            <a:prstGeom prst="roundRect">
              <a:avLst>
                <a:gd name="adj" fmla="val 16667"/>
              </a:avLst>
            </a:prstGeom>
            <a:solidFill>
              <a:srgbClr val="CC475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8"/>
            <p:cNvSpPr txBox="1"/>
            <p:nvPr/>
          </p:nvSpPr>
          <p:spPr>
            <a:xfrm>
              <a:off x="5267323" y="4015176"/>
              <a:ext cx="2199812" cy="212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Fermo e Lucia</a:t>
              </a:r>
              <a:endParaRPr/>
            </a:p>
          </p:txBody>
        </p:sp>
      </p:grpSp>
      <p:grpSp>
        <p:nvGrpSpPr>
          <p:cNvPr id="595" name="Google Shape;595;p38"/>
          <p:cNvGrpSpPr/>
          <p:nvPr/>
        </p:nvGrpSpPr>
        <p:grpSpPr>
          <a:xfrm>
            <a:off x="4872499" y="2641730"/>
            <a:ext cx="3038268" cy="1038232"/>
            <a:chOff x="5229223" y="3798001"/>
            <a:chExt cx="2323240" cy="651864"/>
          </a:xfrm>
        </p:grpSpPr>
        <p:sp>
          <p:nvSpPr>
            <p:cNvPr id="596" name="Google Shape;596;p38"/>
            <p:cNvSpPr/>
            <p:nvPr/>
          </p:nvSpPr>
          <p:spPr>
            <a:xfrm rot="5400000">
              <a:off x="6041297" y="3024027"/>
              <a:ext cx="651864" cy="2199812"/>
            </a:xfrm>
            <a:prstGeom prst="roundRect">
              <a:avLst>
                <a:gd name="adj" fmla="val 16667"/>
              </a:avLst>
            </a:prstGeom>
            <a:solidFill>
              <a:srgbClr val="CC475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8"/>
            <p:cNvSpPr txBox="1"/>
            <p:nvPr/>
          </p:nvSpPr>
          <p:spPr>
            <a:xfrm>
              <a:off x="5229223" y="3865659"/>
              <a:ext cx="2323240" cy="521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Promessi Sposi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del 1827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(la ‘‘Ventisettana’’)</a:t>
              </a:r>
              <a:endParaRPr/>
            </a:p>
          </p:txBody>
        </p:sp>
      </p:grpSp>
      <p:grpSp>
        <p:nvGrpSpPr>
          <p:cNvPr id="598" name="Google Shape;598;p38"/>
          <p:cNvGrpSpPr/>
          <p:nvPr/>
        </p:nvGrpSpPr>
        <p:grpSpPr>
          <a:xfrm>
            <a:off x="8734376" y="2641729"/>
            <a:ext cx="3038268" cy="1049366"/>
            <a:chOff x="5229223" y="3798001"/>
            <a:chExt cx="2323240" cy="651864"/>
          </a:xfrm>
        </p:grpSpPr>
        <p:sp>
          <p:nvSpPr>
            <p:cNvPr id="599" name="Google Shape;599;p38"/>
            <p:cNvSpPr/>
            <p:nvPr/>
          </p:nvSpPr>
          <p:spPr>
            <a:xfrm rot="5400000">
              <a:off x="6041297" y="3024027"/>
              <a:ext cx="651864" cy="2199812"/>
            </a:xfrm>
            <a:prstGeom prst="roundRect">
              <a:avLst>
                <a:gd name="adj" fmla="val 16667"/>
              </a:avLst>
            </a:prstGeom>
            <a:solidFill>
              <a:srgbClr val="CC475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8"/>
            <p:cNvSpPr txBox="1"/>
            <p:nvPr/>
          </p:nvSpPr>
          <p:spPr>
            <a:xfrm>
              <a:off x="5229223" y="3862955"/>
              <a:ext cx="2323240" cy="516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Promessi Sposi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del 1840-42</a:t>
              </a:r>
              <a:endPara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(la ‘‘Quarantana’’)</a:t>
              </a:r>
              <a:endPara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1" name="Google Shape;601;p38"/>
          <p:cNvSpPr txBox="1"/>
          <p:nvPr/>
        </p:nvSpPr>
        <p:spPr>
          <a:xfrm>
            <a:off x="1172038" y="3888516"/>
            <a:ext cx="2876852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soluzione ibrida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sintesi di molteplici influenze e modelli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toscano della tradizione letteraria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usi contemporanei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elementi lombardi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apporti stranieri (francesi)</a:t>
            </a:r>
            <a:endParaRPr sz="1600" b="0" i="0" u="none" strike="noStrike" cap="none">
              <a:solidFill>
                <a:srgbClr val="F3CF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38"/>
          <p:cNvSpPr txBox="1"/>
          <p:nvPr/>
        </p:nvSpPr>
        <p:spPr>
          <a:xfrm>
            <a:off x="1981198" y="1646337"/>
            <a:ext cx="8915401" cy="9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mancanza di una tradizione romanzesca in Italia comporta l’assenza di un </a:t>
            </a:r>
            <a:r>
              <a:rPr lang="it-IT" sz="14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codice linguistico già codificato</a:t>
            </a:r>
            <a:r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Inoltre, la lingua in Italia presenta una notevole frammentazione dovuta alle </a:t>
            </a:r>
            <a:r>
              <a:rPr lang="it-IT" sz="14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numerose varietà regionali</a:t>
            </a:r>
            <a:r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oltre che una </a:t>
            </a:r>
            <a:r>
              <a:rPr lang="it-IT" sz="14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distanza tra forma parlata e forma scritta</a:t>
            </a:r>
            <a:r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603" name="Google Shape;603;p38"/>
          <p:cNvSpPr txBox="1"/>
          <p:nvPr/>
        </p:nvSpPr>
        <p:spPr>
          <a:xfrm>
            <a:off x="4923090" y="3888516"/>
            <a:ext cx="2876852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dettato più uniforme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lingua media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parole ed espressioni comuni del milanese e del toscano</a:t>
            </a:r>
            <a:endParaRPr sz="1600" b="0" i="0" u="none" strike="noStrike" cap="none">
              <a:solidFill>
                <a:srgbClr val="F3CF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8"/>
          <p:cNvSpPr txBox="1"/>
          <p:nvPr/>
        </p:nvSpPr>
        <p:spPr>
          <a:xfrm>
            <a:off x="8784202" y="3888516"/>
            <a:ext cx="2876852" cy="180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fiorentino parlato della borghesia colta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eliminazione dei lombardismi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abbassamento delle forme auliche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3CF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5" name="Google Shape;605;p38" descr="Line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4191000" y="3100870"/>
            <a:ext cx="581496" cy="197501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606" name="Google Shape;606;p38" descr="Line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8029575" y="3118024"/>
            <a:ext cx="581496" cy="197501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8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 b="1" i="0" u="none" strike="noStrike" cap="none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UN ROMANZO PER TUTTI</a:t>
            </a:r>
            <a:endParaRPr dirty="0"/>
          </a:p>
        </p:txBody>
      </p:sp>
      <p:sp>
        <p:nvSpPr>
          <p:cNvPr id="428" name="Google Shape;428;p28"/>
          <p:cNvSpPr txBox="1"/>
          <p:nvPr/>
        </p:nvSpPr>
        <p:spPr>
          <a:xfrm>
            <a:off x="258618" y="1646337"/>
            <a:ext cx="11547900" cy="4791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 i </a:t>
            </a:r>
            <a:r>
              <a:rPr lang="it-IT" sz="26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Promessi Sposi </a:t>
            </a:r>
            <a:r>
              <a:rPr lang="it-IT" sz="2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l’autore intende proporre un </a:t>
            </a:r>
            <a:r>
              <a:rPr lang="it-IT" sz="2600" b="1" i="0" u="none" strike="noStrike" cap="none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romanzo per tutti</a:t>
            </a:r>
            <a:r>
              <a:rPr lang="it-IT" sz="2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popolare, anche se in Italia manca quella borghesia moderna in grado di riconoscersi nei valori dell’opera. </a:t>
            </a:r>
            <a:r>
              <a:rPr lang="it-IT" sz="2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 </a:t>
            </a:r>
            <a:r>
              <a:rPr lang="it-IT" sz="2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resto, particolarmente azzardata  è la scelta dell’autore di proporre una narrazione che educhi il lettore alla </a:t>
            </a:r>
            <a:r>
              <a:rPr lang="it-IT" sz="2600" b="1" i="0" u="none" strike="noStrike" cap="none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riflessione critica</a:t>
            </a:r>
            <a:r>
              <a:rPr lang="it-IT" sz="2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proponendo un </a:t>
            </a:r>
            <a:r>
              <a:rPr lang="it-IT" sz="2600" b="1" i="0" u="none" strike="noStrike" cap="none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sistema di valori </a:t>
            </a:r>
            <a:r>
              <a:rPr lang="it-IT" sz="2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fondato sull’alleanza tra </a:t>
            </a:r>
            <a:r>
              <a:rPr lang="it-IT" sz="2600" b="1" i="0" u="none" strike="noStrike" cap="none" dirty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fede </a:t>
            </a:r>
            <a:r>
              <a:rPr lang="it-IT" sz="2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it-IT" sz="26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ragione</a:t>
            </a:r>
            <a:r>
              <a:rPr lang="it-IT" sz="2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it-IT" dirty="0"/>
              <a:t> </a:t>
            </a:r>
            <a:r>
              <a:rPr lang="it-IT" sz="2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it-IT" sz="2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protagonisti sono umili, il linguaggio è realistico e mediano: il lettore non deve essere schiavo della finzione narrativa.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UOTA - NEG-VUOTISSIMA">
  <a:themeElements>
    <a:clrScheme name="VUOTA - NEG-VUOTISSIMA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1609</Words>
  <Application>Microsoft Office PowerPoint</Application>
  <PresentationFormat>Widescreen</PresentationFormat>
  <Paragraphs>112</Paragraphs>
  <Slides>10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Calibri</vt:lpstr>
      <vt:lpstr>Arial</vt:lpstr>
      <vt:lpstr>Open Sans SemiBold</vt:lpstr>
      <vt:lpstr>Open Sans</vt:lpstr>
      <vt:lpstr>VUOTA - NEG-VUOTISSIMA</vt:lpstr>
      <vt:lpstr>Presentazione standard di PowerPoint</vt:lpstr>
      <vt:lpstr>Presentazione standard di PowerPoint</vt:lpstr>
      <vt:lpstr>Lettera al marchese Cesare d’Azeglio sul Romanticismo (22 settembre 1823)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Luciano Di Libero</dc:creator>
  <cp:lastModifiedBy>Luciano Di Libero</cp:lastModifiedBy>
  <cp:revision>9</cp:revision>
  <dcterms:modified xsi:type="dcterms:W3CDTF">2022-09-18T11:46:24Z</dcterms:modified>
</cp:coreProperties>
</file>