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0"/>
  </p:notesMasterIdLst>
  <p:sldIdLst>
    <p:sldId id="256" r:id="rId2"/>
    <p:sldId id="268" r:id="rId3"/>
    <p:sldId id="269" r:id="rId4"/>
    <p:sldId id="271" r:id="rId5"/>
    <p:sldId id="272" r:id="rId6"/>
    <p:sldId id="273" r:id="rId7"/>
    <p:sldId id="274" r:id="rId8"/>
    <p:sldId id="275"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guide id="3" orient="horz" pos="1035">
          <p15:clr>
            <a:srgbClr val="A4A3A4"/>
          </p15:clr>
        </p15:guide>
        <p15:guide id="4" pos="3888">
          <p15:clr>
            <a:srgbClr val="A4A3A4"/>
          </p15:clr>
        </p15:guide>
        <p15:guide id="5" orient="horz" pos="183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1F0478-42DB-414A-8E9A-BF80529950B1}">
  <a:tblStyle styleId="{9A1F0478-42DB-414A-8E9A-BF80529950B1}"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2"/>
      </p:cViewPr>
      <p:guideLst>
        <p:guide orient="horz" pos="2160"/>
        <p:guide pos="3840"/>
        <p:guide orient="horz" pos="1035"/>
        <p:guide pos="3888"/>
        <p:guide orient="horz" pos="18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4" name="Google Shape;34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1pPr>
            <a:lvl2pPr marR="0" lvl="1"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2pPr>
            <a:lvl3pPr marR="0" lvl="2"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3pPr>
            <a:lvl4pPr marR="0" lvl="3"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4pPr>
            <a:lvl5pPr marR="0" lvl="4"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5pPr>
            <a:lvl6pPr marR="0" lvl="5"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6pPr>
            <a:lvl7pPr marR="0" lvl="6"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7pPr>
            <a:lvl8pPr marR="0" lvl="7"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8pPr>
            <a:lvl9pPr marR="0" lvl="8" algn="ctr" rtl="0">
              <a:lnSpc>
                <a:spcPct val="100000"/>
              </a:lnSpc>
              <a:spcBef>
                <a:spcPts val="0"/>
              </a:spcBef>
              <a:spcAft>
                <a:spcPts val="0"/>
              </a:spcAft>
              <a:buClr>
                <a:srgbClr val="000000"/>
              </a:buClr>
              <a:buSzPts val="1400"/>
              <a:buFont typeface="Arial"/>
              <a:buNone/>
              <a:defRPr sz="2400" b="1" i="0" u="none" strike="noStrike" cap="none">
                <a:solidFill>
                  <a:srgbClr val="FFFFFF"/>
                </a:solidFill>
                <a:latin typeface="Open Sans SemiBold"/>
                <a:ea typeface="Open Sans SemiBold"/>
                <a:cs typeface="Open Sans SemiBold"/>
                <a:sym typeface="Open Sans SemiBold"/>
              </a:defRPr>
            </a:lvl9pPr>
          </a:lstStyle>
          <a:p>
            <a:endParaRPr/>
          </a:p>
        </p:txBody>
      </p:sp>
      <p:sp>
        <p:nvSpPr>
          <p:cNvPr id="9" name="Google Shape;9;p2"/>
          <p:cNvSpPr txBox="1">
            <a:spLocks noGrp="1"/>
          </p:cNvSpPr>
          <p:nvPr>
            <p:ph type="body" idx="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000000"/>
              </a:buClr>
              <a:buSzPts val="1400"/>
              <a:buFont typeface="Arial"/>
              <a:buNone/>
              <a:defRPr sz="18000" b="1" i="0" u="none" strike="noStrike" cap="none">
                <a:solidFill>
                  <a:srgbClr val="FFFFFF"/>
                </a:solidFill>
                <a:latin typeface="Open Sans"/>
                <a:ea typeface="Open Sans"/>
                <a:cs typeface="Open Sans"/>
                <a:sym typeface="Open Sans"/>
              </a:defRPr>
            </a:lvl1pPr>
            <a:lvl2pPr marL="914400" marR="0" lvl="1"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2pPr>
            <a:lvl3pPr marL="1371600" marR="0" lvl="2"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3pPr>
            <a:lvl4pPr marL="1828800" marR="0" lvl="3"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4pPr>
            <a:lvl5pPr marL="2286000" marR="0" lvl="4"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5pPr>
            <a:lvl6pPr marL="2743200" marR="0" lvl="5"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6pPr>
            <a:lvl7pPr marL="3200400" marR="0" lvl="6"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7pPr>
            <a:lvl8pPr marL="3657600" marR="0" lvl="7"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8pPr>
            <a:lvl9pPr marL="4114800" marR="0" lvl="8" indent="-1371600" algn="ctr" rtl="0">
              <a:lnSpc>
                <a:spcPct val="90000"/>
              </a:lnSpc>
              <a:spcBef>
                <a:spcPts val="1000"/>
              </a:spcBef>
              <a:spcAft>
                <a:spcPts val="0"/>
              </a:spcAft>
              <a:buClr>
                <a:srgbClr val="FFFFFF"/>
              </a:buClr>
              <a:buSzPts val="18000"/>
              <a:buFont typeface="Open Sans"/>
              <a:buChar char="•"/>
              <a:defRPr sz="18000" b="1" i="0" u="none" strike="noStrike" cap="none">
                <a:solidFill>
                  <a:srgbClr val="FFFFFF"/>
                </a:solidFill>
                <a:latin typeface="Open Sans"/>
                <a:ea typeface="Open Sans"/>
                <a:cs typeface="Open Sans"/>
                <a:sym typeface="Open Sans"/>
              </a:defRPr>
            </a:lvl9pPr>
          </a:lstStyle>
          <a:p>
            <a:endParaRPr/>
          </a:p>
        </p:txBody>
      </p:sp>
      <p:sp>
        <p:nvSpPr>
          <p:cNvPr id="10" name="Google Shape;10;p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rgbClr val="000000"/>
                </a:solidFill>
                <a:latin typeface="Arial"/>
                <a:ea typeface="Arial"/>
                <a:cs typeface="Arial"/>
                <a:sym typeface="Arial"/>
              </a:defRPr>
            </a:lvl9pPr>
          </a:lstStyle>
          <a:p>
            <a:endParaRPr/>
          </a:p>
        </p:txBody>
      </p:sp>
      <p:sp>
        <p:nvSpPr>
          <p:cNvPr id="12" name="Google Shape;12;p2"/>
          <p:cNvSpPr txBox="1">
            <a:spLocks noGrp="1"/>
          </p:cNvSpPr>
          <p:nvPr>
            <p:ph type="sldNum" idx="12"/>
          </p:nvPr>
        </p:nvSpPr>
        <p:spPr>
          <a:xfrm>
            <a:off x="5892800" y="6172200"/>
            <a:ext cx="2844800" cy="368300"/>
          </a:xfrm>
          <a:prstGeom prst="rect">
            <a:avLst/>
          </a:prstGeom>
          <a:noFill/>
          <a:ln>
            <a:noFill/>
          </a:ln>
        </p:spPr>
        <p:txBody>
          <a:bodyPr spcFirstLastPara="1" wrap="square" lIns="45700" tIns="45700" rIns="45700" bIns="45700" anchor="ctr" anchorCtr="0">
            <a:noAutofit/>
          </a:bodyPr>
          <a:lstStyle>
            <a:lvl1pPr marL="0" marR="0" lvl="0"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1pPr>
            <a:lvl2pPr marL="0" marR="0" lvl="1"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2pPr>
            <a:lvl3pPr marL="0" marR="0" lvl="2"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3pPr>
            <a:lvl4pPr marL="0" marR="0" lvl="3"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4pPr>
            <a:lvl5pPr marL="0" marR="0" lvl="4"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5pPr>
            <a:lvl6pPr marL="0" marR="0" lvl="5"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6pPr>
            <a:lvl7pPr marL="0" marR="0" lvl="6"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7pPr>
            <a:lvl8pPr marL="0" marR="0" lvl="7"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8pPr>
            <a:lvl9pPr marL="0" marR="0" lvl="8" indent="0" algn="r">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pic>
        <p:nvPicPr>
          <p:cNvPr id="13" name="Google Shape;13;p2"/>
          <p:cNvPicPr preferRelativeResize="0"/>
          <p:nvPr/>
        </p:nvPicPr>
        <p:blipFill rotWithShape="1">
          <a:blip r:embed="rId2">
            <a:alphaModFix/>
          </a:blip>
          <a:srcRect/>
          <a:stretch/>
        </p:blipFill>
        <p:spPr>
          <a:xfrm>
            <a:off x="11587162" y="6388100"/>
            <a:ext cx="392112" cy="28733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A2A2A"/>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5892800" y="6172200"/>
            <a:ext cx="2844800" cy="368300"/>
          </a:xfrm>
          <a:prstGeom prst="rect">
            <a:avLst/>
          </a:prstGeom>
          <a:noFill/>
          <a:ln>
            <a:noFill/>
          </a:ln>
        </p:spPr>
        <p:txBody>
          <a:bodyPr spcFirstLastPara="1" wrap="square" lIns="45700" tIns="45700" rIns="45700" bIns="45700" anchor="ctr" anchorCtr="0">
            <a:noAutofit/>
          </a:bodyPr>
          <a:lstStyle>
            <a:lvl1pPr marL="0" marR="0" lvl="0"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1pPr>
            <a:lvl2pPr marL="0" marR="0" lvl="1"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2pPr>
            <a:lvl3pPr marL="0" marR="0" lvl="2"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3pPr>
            <a:lvl4pPr marL="0" marR="0" lvl="3"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4pPr>
            <a:lvl5pPr marL="0" marR="0" lvl="4"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5pPr>
            <a:lvl6pPr marL="0" marR="0" lvl="5"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6pPr>
            <a:lvl7pPr marL="0" marR="0" lvl="6"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7pPr>
            <a:lvl8pPr marL="0" marR="0" lvl="7"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8pPr>
            <a:lvl9pPr marL="0" marR="0" lvl="8" indent="0" algn="r" rtl="0">
              <a:lnSpc>
                <a:spcPct val="100000"/>
              </a:lnSpc>
              <a:spcBef>
                <a:spcPts val="0"/>
              </a:spcBef>
              <a:spcAft>
                <a:spcPts val="0"/>
              </a:spcAft>
              <a:buClr>
                <a:srgbClr val="FFFFFF"/>
              </a:buClr>
              <a:buSzPts val="1200"/>
              <a:buFont typeface="Calibri"/>
              <a:buNone/>
              <a:defRPr sz="12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87"/>
        <p:cNvGrpSpPr/>
        <p:nvPr/>
      </p:nvGrpSpPr>
      <p:grpSpPr>
        <a:xfrm>
          <a:off x="0" y="0"/>
          <a:ext cx="0" cy="0"/>
          <a:chOff x="0" y="0"/>
          <a:chExt cx="0" cy="0"/>
        </a:xfrm>
      </p:grpSpPr>
      <p:pic>
        <p:nvPicPr>
          <p:cNvPr id="2" name="Immagine 1"/>
          <p:cNvPicPr>
            <a:picLocks noChangeAspect="1"/>
          </p:cNvPicPr>
          <p:nvPr/>
        </p:nvPicPr>
        <p:blipFill>
          <a:blip r:embed="rId3"/>
          <a:stretch>
            <a:fillRect/>
          </a:stretch>
        </p:blipFill>
        <p:spPr>
          <a:xfrm>
            <a:off x="0" y="0"/>
            <a:ext cx="12191999" cy="6858000"/>
          </a:xfrm>
          <a:prstGeom prst="rect">
            <a:avLst/>
          </a:prstGeom>
        </p:spPr>
      </p:pic>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8" name="Google Shape;348;p29"/>
          <p:cNvSpPr txBox="1"/>
          <p:nvPr/>
        </p:nvSpPr>
        <p:spPr>
          <a:xfrm>
            <a:off x="0" y="600365"/>
            <a:ext cx="12191999" cy="5375562"/>
          </a:xfrm>
          <a:prstGeom prst="rect">
            <a:avLst/>
          </a:prstGeom>
          <a:noFill/>
          <a:ln>
            <a:noFill/>
          </a:ln>
        </p:spPr>
        <p:txBody>
          <a:bodyPr spcFirstLastPara="1" wrap="square" lIns="90000" tIns="45700" rIns="45700" bIns="45700" anchor="t" anchorCtr="0">
            <a:noAutofit/>
          </a:bodyPr>
          <a:lstStyle/>
          <a:p>
            <a:pPr marL="0" marR="0" lvl="0" indent="0" algn="ctr" rtl="0">
              <a:lnSpc>
                <a:spcPct val="150000"/>
              </a:lnSpc>
              <a:spcBef>
                <a:spcPts val="0"/>
              </a:spcBef>
              <a:spcAft>
                <a:spcPts val="0"/>
              </a:spcAft>
              <a:buNone/>
            </a:pPr>
            <a:r>
              <a:rPr lang="it-IT" sz="8800" b="1" dirty="0" smtClean="0">
                <a:solidFill>
                  <a:srgbClr val="F3CF6D"/>
                </a:solidFill>
              </a:rPr>
              <a:t>NUCLEI </a:t>
            </a:r>
          </a:p>
          <a:p>
            <a:pPr marL="0" marR="0" lvl="0" indent="0" algn="ctr" rtl="0">
              <a:lnSpc>
                <a:spcPct val="150000"/>
              </a:lnSpc>
              <a:spcBef>
                <a:spcPts val="0"/>
              </a:spcBef>
              <a:spcAft>
                <a:spcPts val="0"/>
              </a:spcAft>
              <a:buNone/>
            </a:pPr>
            <a:r>
              <a:rPr lang="it-IT" sz="8800" b="1" dirty="0" smtClean="0">
                <a:solidFill>
                  <a:srgbClr val="F3CF6D"/>
                </a:solidFill>
              </a:rPr>
              <a:t>NARRATIVI</a:t>
            </a:r>
            <a:endParaRPr sz="6000" dirty="0"/>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0"/>
            <a:ext cx="12192001" cy="6858000"/>
          </a:xfrm>
        </p:spPr>
        <p:txBody>
          <a:bodyPr/>
          <a:lstStyle/>
          <a:p>
            <a:pPr algn="l"/>
            <a:r>
              <a:rPr lang="it-IT" dirty="0" smtClean="0"/>
              <a:t>                      </a:t>
            </a:r>
            <a:r>
              <a:rPr lang="it-IT" sz="3200" dirty="0" smtClean="0">
                <a:solidFill>
                  <a:srgbClr val="FFC000"/>
                </a:solidFill>
              </a:rPr>
              <a:t>1. Il </a:t>
            </a:r>
            <a:r>
              <a:rPr lang="it-IT" sz="3200" dirty="0">
                <a:solidFill>
                  <a:srgbClr val="FFC000"/>
                </a:solidFill>
              </a:rPr>
              <a:t>conciliabolo tra Renzo, Lucia e </a:t>
            </a:r>
            <a:r>
              <a:rPr lang="it-IT" sz="3200" dirty="0" smtClean="0">
                <a:solidFill>
                  <a:srgbClr val="FFC000"/>
                </a:solidFill>
              </a:rPr>
              <a:t>Agnese</a:t>
            </a:r>
            <a:r>
              <a:rPr lang="it-IT" dirty="0"/>
              <a:t/>
            </a:r>
            <a:br>
              <a:rPr lang="it-IT" dirty="0"/>
            </a:br>
            <a:r>
              <a:rPr lang="it-IT" sz="2800" dirty="0" smtClean="0"/>
              <a:t>- </a:t>
            </a:r>
            <a:r>
              <a:rPr lang="it-IT" sz="1800" dirty="0" smtClean="0"/>
              <a:t>Lucia confessa </a:t>
            </a:r>
            <a:r>
              <a:rPr lang="it-IT" sz="1800" dirty="0"/>
              <a:t>di aver subito, qualche giorno prima, al ritorno dal lavoro in filanda, delle attenzioni da parte di don Rodrigo. </a:t>
            </a:r>
            <a:r>
              <a:rPr lang="it-IT" sz="1800" dirty="0" smtClean="0"/>
              <a:t>Ella, ignorandolo, </a:t>
            </a:r>
            <a:r>
              <a:rPr lang="it-IT" sz="1800" dirty="0"/>
              <a:t>aveva udito don Rodrigo, che era in compagnia del cugino, il Conte Attilio, ridere </a:t>
            </a:r>
            <a:r>
              <a:rPr lang="it-IT" sz="1800" dirty="0" smtClean="0"/>
              <a:t>e scommettere </a:t>
            </a:r>
            <a:r>
              <a:rPr lang="it-IT" sz="1800" dirty="0"/>
              <a:t>che sarebbe riuscito a sedurla. </a:t>
            </a:r>
            <a:r>
              <a:rPr lang="it-IT" sz="1800" dirty="0" smtClean="0"/>
              <a:t/>
            </a:r>
            <a:br>
              <a:rPr lang="it-IT" sz="1800" dirty="0" smtClean="0"/>
            </a:br>
            <a:r>
              <a:rPr lang="it-IT" sz="1800" dirty="0" smtClean="0"/>
              <a:t>Lucia, spaventata, </a:t>
            </a:r>
            <a:r>
              <a:rPr lang="it-IT" sz="1800" dirty="0"/>
              <a:t>era corsa dal suo confessore, padre Cristoforo, </a:t>
            </a:r>
            <a:r>
              <a:rPr lang="it-IT" sz="1800" dirty="0" smtClean="0"/>
              <a:t>che le </a:t>
            </a:r>
            <a:r>
              <a:rPr lang="it-IT" sz="1800" dirty="0"/>
              <a:t>aveva </a:t>
            </a:r>
            <a:r>
              <a:rPr lang="it-IT" sz="1800" dirty="0" smtClean="0"/>
              <a:t>consigliato </a:t>
            </a:r>
            <a:r>
              <a:rPr lang="it-IT" sz="1800" dirty="0"/>
              <a:t>di affrettare il più possibile le nozze e così ella aveva fatto, sollecitando </a:t>
            </a:r>
            <a:r>
              <a:rPr lang="it-IT" sz="1800" dirty="0" smtClean="0"/>
              <a:t>Renzo.</a:t>
            </a:r>
            <a:br>
              <a:rPr lang="it-IT" sz="1800" dirty="0" smtClean="0"/>
            </a:br>
            <a:r>
              <a:rPr lang="it-IT" sz="1800" dirty="0"/>
              <a:t/>
            </a:r>
            <a:br>
              <a:rPr lang="it-IT" sz="1800" dirty="0"/>
            </a:br>
            <a:r>
              <a:rPr lang="it-IT" sz="1800" dirty="0"/>
              <a:t>- tecnica narrativa: </a:t>
            </a:r>
            <a:r>
              <a:rPr lang="it-IT" sz="1800" dirty="0">
                <a:solidFill>
                  <a:srgbClr val="FFC000"/>
                </a:solidFill>
              </a:rPr>
              <a:t>flashback</a:t>
            </a:r>
            <a:r>
              <a:rPr lang="it-IT" sz="1800" dirty="0" smtClean="0"/>
              <a:t/>
            </a:r>
            <a:br>
              <a:rPr lang="it-IT" sz="1800" dirty="0" smtClean="0"/>
            </a:br>
            <a:r>
              <a:rPr lang="it-IT" sz="1800" dirty="0"/>
              <a:t/>
            </a:r>
            <a:br>
              <a:rPr lang="it-IT" sz="1800" dirty="0"/>
            </a:br>
            <a:r>
              <a:rPr lang="it-IT" sz="1800" dirty="0"/>
              <a:t>Lucia scoppia a piangere e Renzo reagisce iroso inveendo contro don </a:t>
            </a:r>
            <a:r>
              <a:rPr lang="it-IT" sz="1800" dirty="0" smtClean="0"/>
              <a:t>Rodrigo. </a:t>
            </a:r>
            <a:br>
              <a:rPr lang="it-IT" sz="1800" dirty="0" smtClean="0"/>
            </a:br>
            <a:r>
              <a:rPr lang="it-IT" sz="1800" dirty="0" smtClean="0"/>
              <a:t>Agnese, con la sua saggezza da popolana, propone </a:t>
            </a:r>
            <a:r>
              <a:rPr lang="it-IT" sz="1800" dirty="0"/>
              <a:t>a Renzo di recarsi a Lecco dal dottor Azzecca-garbugli, </a:t>
            </a:r>
            <a:r>
              <a:rPr lang="it-IT" sz="1800" dirty="0" smtClean="0"/>
              <a:t>soprannome di un avvocato, </a:t>
            </a:r>
            <a:r>
              <a:rPr lang="it-IT" sz="1800" dirty="0"/>
              <a:t>una cima d’uomo </a:t>
            </a:r>
            <a:r>
              <a:rPr lang="it-IT" sz="1800" dirty="0" smtClean="0"/>
              <a:t>che </a:t>
            </a:r>
            <a:r>
              <a:rPr lang="it-IT" sz="1800" dirty="0"/>
              <a:t>sicuramente troverà una soluzione. </a:t>
            </a:r>
            <a:r>
              <a:rPr lang="it-IT" sz="1800" dirty="0" smtClean="0"/>
              <a:t>Agnese </a:t>
            </a:r>
            <a:r>
              <a:rPr lang="it-IT" sz="1800" dirty="0"/>
              <a:t>raccomanda a Renzo </a:t>
            </a:r>
            <a:r>
              <a:rPr lang="it-IT" sz="1800" dirty="0" smtClean="0"/>
              <a:t>di </a:t>
            </a:r>
            <a:r>
              <a:rPr lang="it-IT" sz="1800" dirty="0"/>
              <a:t>portargli i 4 capponi che dovevano servire per il banchetto nuziale perché non bisogna mai andare con le mani vuote da </a:t>
            </a:r>
            <a:r>
              <a:rPr lang="it-IT" sz="1800" dirty="0" err="1"/>
              <a:t>que</a:t>
            </a:r>
            <a:r>
              <a:rPr lang="it-IT" sz="1800" dirty="0"/>
              <a:t>’ signori.</a:t>
            </a:r>
            <a:br>
              <a:rPr lang="it-IT" sz="1800" dirty="0"/>
            </a:br>
            <a:r>
              <a:rPr lang="it-IT" sz="1800" dirty="0" smtClean="0"/>
              <a:t>Renzo </a:t>
            </a:r>
            <a:r>
              <a:rPr lang="it-IT" sz="1800" dirty="0"/>
              <a:t>esce </a:t>
            </a:r>
            <a:r>
              <a:rPr lang="it-IT" sz="1800" dirty="0" smtClean="0"/>
              <a:t>e, </a:t>
            </a:r>
            <a:r>
              <a:rPr lang="it-IT" sz="1800" dirty="0"/>
              <a:t>immerso nei tumultuosi pensieri che gli passano </a:t>
            </a:r>
            <a:r>
              <a:rPr lang="it-IT" sz="1800" dirty="0" smtClean="0"/>
              <a:t/>
            </a:r>
            <a:br>
              <a:rPr lang="it-IT" sz="1800" dirty="0" smtClean="0"/>
            </a:br>
            <a:r>
              <a:rPr lang="it-IT" sz="1800" dirty="0" smtClean="0"/>
              <a:t>per </a:t>
            </a:r>
            <a:r>
              <a:rPr lang="it-IT" sz="1800" dirty="0"/>
              <a:t>la </a:t>
            </a:r>
            <a:r>
              <a:rPr lang="it-IT" sz="1800" dirty="0" smtClean="0"/>
              <a:t>mente, </a:t>
            </a:r>
            <a:r>
              <a:rPr lang="it-IT" sz="1800" dirty="0"/>
              <a:t>rimuginando tra sé e sé il discorso da fare all’avvocato, </a:t>
            </a:r>
            <a:r>
              <a:rPr lang="it-IT" sz="1800" dirty="0" smtClean="0"/>
              <a:t/>
            </a:r>
            <a:br>
              <a:rPr lang="it-IT" sz="1800" dirty="0" smtClean="0"/>
            </a:br>
            <a:r>
              <a:rPr lang="it-IT" sz="1800" dirty="0" smtClean="0"/>
              <a:t>giunge </a:t>
            </a:r>
            <a:r>
              <a:rPr lang="it-IT" sz="1800" dirty="0"/>
              <a:t>a Lecco</a:t>
            </a:r>
            <a:r>
              <a:rPr lang="it-IT" sz="1800" dirty="0" smtClean="0"/>
              <a:t>.</a:t>
            </a:r>
            <a:br>
              <a:rPr lang="it-IT" sz="1800" dirty="0" smtClean="0"/>
            </a:br>
            <a:r>
              <a:rPr lang="it-IT" sz="1800" dirty="0" smtClean="0"/>
              <a:t/>
            </a:r>
            <a:br>
              <a:rPr lang="it-IT" sz="1800" dirty="0" smtClean="0"/>
            </a:br>
            <a:r>
              <a:rPr lang="it-IT" sz="1800" dirty="0" smtClean="0"/>
              <a:t>- presentazione di Agnese: </a:t>
            </a:r>
            <a:r>
              <a:rPr lang="it-IT" sz="1800" dirty="0" smtClean="0">
                <a:solidFill>
                  <a:srgbClr val="FFC000"/>
                </a:solidFill>
              </a:rPr>
              <a:t>in azione</a:t>
            </a:r>
            <a:r>
              <a:rPr lang="it-IT" sz="1800" dirty="0"/>
              <a:t/>
            </a:r>
            <a:br>
              <a:rPr lang="it-IT" sz="1800" dirty="0"/>
            </a:br>
            <a:r>
              <a:rPr lang="it-IT" sz="1800" dirty="0"/>
              <a:t/>
            </a:r>
            <a:br>
              <a:rPr lang="it-IT" sz="1800" dirty="0"/>
            </a:br>
            <a:r>
              <a:rPr lang="it-IT" sz="1800" dirty="0" smtClean="0"/>
              <a:t>- tipo di sequenza: </a:t>
            </a:r>
            <a:r>
              <a:rPr lang="it-IT" sz="1800" dirty="0" smtClean="0">
                <a:solidFill>
                  <a:srgbClr val="FFC000"/>
                </a:solidFill>
              </a:rPr>
              <a:t>narrativa</a:t>
            </a:r>
            <a:r>
              <a:rPr lang="it-IT" sz="1800" dirty="0" smtClean="0">
                <a:solidFill>
                  <a:schemeClr val="bg1">
                    <a:lumMod val="10000"/>
                    <a:lumOff val="90000"/>
                  </a:schemeClr>
                </a:solidFill>
              </a:rPr>
              <a:t>/</a:t>
            </a:r>
            <a:r>
              <a:rPr lang="it-IT" sz="1800" dirty="0" smtClean="0">
                <a:solidFill>
                  <a:srgbClr val="FFC000"/>
                </a:solidFill>
              </a:rPr>
              <a:t>dialogica</a:t>
            </a:r>
            <a:endParaRPr lang="it-IT" sz="1400" dirty="0">
              <a:solidFill>
                <a:srgbClr val="FFC000"/>
              </a:solidFill>
            </a:endParaRPr>
          </a:p>
        </p:txBody>
      </p:sp>
      <p:pic>
        <p:nvPicPr>
          <p:cNvPr id="4" name="Immagine 3"/>
          <p:cNvPicPr>
            <a:picLocks noChangeAspect="1"/>
          </p:cNvPicPr>
          <p:nvPr/>
        </p:nvPicPr>
        <p:blipFill>
          <a:blip r:embed="rId2"/>
          <a:stretch>
            <a:fillRect/>
          </a:stretch>
        </p:blipFill>
        <p:spPr>
          <a:xfrm>
            <a:off x="8539438" y="4525819"/>
            <a:ext cx="3652562" cy="2332182"/>
          </a:xfrm>
          <a:prstGeom prst="rect">
            <a:avLst/>
          </a:prstGeom>
        </p:spPr>
      </p:pic>
    </p:spTree>
    <p:extLst>
      <p:ext uri="{BB962C8B-B14F-4D97-AF65-F5344CB8AC3E}">
        <p14:creationId xmlns:p14="http://schemas.microsoft.com/office/powerpoint/2010/main" val="429350042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3200" dirty="0" smtClean="0">
                <a:solidFill>
                  <a:srgbClr val="FFC000"/>
                </a:solidFill>
              </a:rPr>
              <a:t>                             2. Azzecca-garbugli </a:t>
            </a:r>
            <a:r>
              <a:rPr lang="it-IT" sz="3200" dirty="0">
                <a:solidFill>
                  <a:srgbClr val="FFC000"/>
                </a:solidFill>
              </a:rPr>
              <a:t>e </a:t>
            </a:r>
            <a:r>
              <a:rPr lang="it-IT" sz="3200" dirty="0" smtClean="0">
                <a:solidFill>
                  <a:srgbClr val="FFC000"/>
                </a:solidFill>
              </a:rPr>
              <a:t>Renzo</a:t>
            </a:r>
            <a:r>
              <a:rPr lang="it-IT" sz="3200" dirty="0">
                <a:solidFill>
                  <a:srgbClr val="FFC000"/>
                </a:solidFill>
              </a:rPr>
              <a:t/>
            </a:r>
            <a:br>
              <a:rPr lang="it-IT" sz="3200" dirty="0">
                <a:solidFill>
                  <a:srgbClr val="FFC000"/>
                </a:solidFill>
              </a:rPr>
            </a:br>
            <a:r>
              <a:rPr lang="it-IT" dirty="0" smtClean="0">
                <a:solidFill>
                  <a:srgbClr val="FFC000"/>
                </a:solidFill>
              </a:rPr>
              <a:t/>
            </a:r>
            <a:br>
              <a:rPr lang="it-IT" dirty="0" smtClean="0">
                <a:solidFill>
                  <a:srgbClr val="FFC000"/>
                </a:solidFill>
              </a:rPr>
            </a:br>
            <a:r>
              <a:rPr lang="it-IT" sz="2000" dirty="0" smtClean="0">
                <a:solidFill>
                  <a:schemeClr val="bg1">
                    <a:lumMod val="10000"/>
                    <a:lumOff val="90000"/>
                  </a:schemeClr>
                </a:solidFill>
              </a:rPr>
              <a:t>-</a:t>
            </a:r>
            <a:r>
              <a:rPr lang="it-IT" sz="1600" dirty="0">
                <a:solidFill>
                  <a:schemeClr val="bg1">
                    <a:lumMod val="10000"/>
                    <a:lumOff val="90000"/>
                  </a:schemeClr>
                </a:solidFill>
              </a:rPr>
              <a:t> </a:t>
            </a:r>
            <a:r>
              <a:rPr lang="it-IT" sz="1600" dirty="0" smtClean="0">
                <a:solidFill>
                  <a:schemeClr val="bg1">
                    <a:lumMod val="10000"/>
                    <a:lumOff val="90000"/>
                  </a:schemeClr>
                </a:solidFill>
              </a:rPr>
              <a:t>Renzo </a:t>
            </a:r>
            <a:r>
              <a:rPr lang="it-IT" sz="1600" dirty="0">
                <a:solidFill>
                  <a:schemeClr val="bg1">
                    <a:lumMod val="10000"/>
                    <a:lumOff val="90000"/>
                  </a:schemeClr>
                </a:solidFill>
              </a:rPr>
              <a:t>entra nello studio di Azzecca-garbugli, uno stanzone polveroso e ammuffito, l’avvocato indossa una toga consunta e si dichiara disponibile a difenderlo sfoggiando le sue conoscenze giuridiche, cercando documenti, leggendo brani di una grida che si riferisce ad un caso simile.</a:t>
            </a:r>
            <a:br>
              <a:rPr lang="it-IT" sz="1600" dirty="0">
                <a:solidFill>
                  <a:schemeClr val="bg1">
                    <a:lumMod val="10000"/>
                    <a:lumOff val="90000"/>
                  </a:schemeClr>
                </a:solidFill>
              </a:rPr>
            </a:br>
            <a:r>
              <a:rPr lang="it-IT" sz="1600" dirty="0" smtClean="0">
                <a:solidFill>
                  <a:schemeClr val="bg1">
                    <a:lumMod val="10000"/>
                    <a:lumOff val="90000"/>
                  </a:schemeClr>
                </a:solidFill>
              </a:rPr>
              <a:t>- Renzo segue </a:t>
            </a:r>
            <a:r>
              <a:rPr lang="it-IT" sz="1600" dirty="0">
                <a:solidFill>
                  <a:schemeClr val="bg1">
                    <a:lumMod val="10000"/>
                    <a:lumOff val="90000"/>
                  </a:schemeClr>
                </a:solidFill>
              </a:rPr>
              <a:t>con attenzione la lettura del brano. </a:t>
            </a:r>
            <a:r>
              <a:rPr lang="it-IT" sz="1600" dirty="0" smtClean="0">
                <a:solidFill>
                  <a:schemeClr val="bg1">
                    <a:lumMod val="10000"/>
                    <a:lumOff val="90000"/>
                  </a:schemeClr>
                </a:solidFill>
              </a:rPr>
              <a:t>Azzecca-garbugli </a:t>
            </a:r>
            <a:r>
              <a:rPr lang="it-IT" sz="1600" dirty="0">
                <a:solidFill>
                  <a:schemeClr val="bg1">
                    <a:lumMod val="10000"/>
                    <a:lumOff val="90000"/>
                  </a:schemeClr>
                </a:solidFill>
              </a:rPr>
              <a:t>si stupisce dell’atteggiamento di Renzo, per nulla intimorito di fronte alla lettura del crescendo di pene previste dalla grida per quel tipo di reato (più attento che atterrito), perché è convinto che Renzo non sia la vittima ma l’autore del </a:t>
            </a:r>
            <a:r>
              <a:rPr lang="it-IT" sz="1600" dirty="0" smtClean="0">
                <a:solidFill>
                  <a:schemeClr val="bg1">
                    <a:lumMod val="10000"/>
                    <a:lumOff val="90000"/>
                  </a:schemeClr>
                </a:solidFill>
              </a:rPr>
              <a:t>sopruso. </a:t>
            </a:r>
            <a:r>
              <a:rPr lang="it-IT" sz="1600" dirty="0" smtClean="0">
                <a:solidFill>
                  <a:schemeClr val="bg1">
                    <a:lumMod val="10000"/>
                    <a:lumOff val="90000"/>
                  </a:schemeClr>
                </a:solidFill>
              </a:rPr>
              <a:t/>
            </a:r>
            <a:br>
              <a:rPr lang="it-IT" sz="1600" dirty="0" smtClean="0">
                <a:solidFill>
                  <a:schemeClr val="bg1">
                    <a:lumMod val="10000"/>
                    <a:lumOff val="90000"/>
                  </a:schemeClr>
                </a:solidFill>
              </a:rPr>
            </a:br>
            <a:r>
              <a:rPr lang="it-IT" sz="1600" dirty="0" smtClean="0">
                <a:solidFill>
                  <a:schemeClr val="bg1">
                    <a:lumMod val="10000"/>
                    <a:lumOff val="90000"/>
                  </a:schemeClr>
                </a:solidFill>
              </a:rPr>
              <a:t>- </a:t>
            </a:r>
            <a:r>
              <a:rPr lang="it-IT" sz="1600" dirty="0" smtClean="0">
                <a:solidFill>
                  <a:schemeClr val="bg1">
                    <a:lumMod val="10000"/>
                    <a:lumOff val="90000"/>
                  </a:schemeClr>
                </a:solidFill>
              </a:rPr>
              <a:t>Notando </a:t>
            </a:r>
            <a:r>
              <a:rPr lang="it-IT" sz="1600" dirty="0">
                <a:solidFill>
                  <a:schemeClr val="bg1">
                    <a:lumMod val="10000"/>
                    <a:lumOff val="90000"/>
                  </a:schemeClr>
                </a:solidFill>
              </a:rPr>
              <a:t>che Renzo non porta il lungo ciuffo di capelli sulla fronte, come i bravi usavano avere per distinguersi, pensa che se lo sia tagliato per questioni di prudenza e lo apostrofa dicendogli che è una misura non </a:t>
            </a:r>
            <a:r>
              <a:rPr lang="it-IT" sz="1600" dirty="0" smtClean="0">
                <a:solidFill>
                  <a:schemeClr val="bg1">
                    <a:lumMod val="10000"/>
                    <a:lumOff val="90000"/>
                  </a:schemeClr>
                </a:solidFill>
              </a:rPr>
              <a:t>necessaria e lo </a:t>
            </a:r>
            <a:r>
              <a:rPr lang="it-IT" sz="1600" dirty="0">
                <a:solidFill>
                  <a:schemeClr val="bg1">
                    <a:lumMod val="10000"/>
                    <a:lumOff val="90000"/>
                  </a:schemeClr>
                </a:solidFill>
              </a:rPr>
              <a:t>sollecita ad essere sincero con lui e che è basilare che egli si apra con il proprio avvocato come con il proprio </a:t>
            </a:r>
            <a:r>
              <a:rPr lang="it-IT" sz="1600" dirty="0" smtClean="0">
                <a:solidFill>
                  <a:schemeClr val="bg1">
                    <a:lumMod val="10000"/>
                    <a:lumOff val="90000"/>
                  </a:schemeClr>
                </a:solidFill>
              </a:rPr>
              <a:t>confessore. </a:t>
            </a:r>
            <a:r>
              <a:rPr lang="it-IT" sz="1600" dirty="0" smtClean="0">
                <a:solidFill>
                  <a:schemeClr val="bg1">
                    <a:lumMod val="10000"/>
                    <a:lumOff val="90000"/>
                  </a:schemeClr>
                </a:solidFill>
              </a:rPr>
              <a:t/>
            </a:r>
            <a:br>
              <a:rPr lang="it-IT" sz="1600" dirty="0" smtClean="0">
                <a:solidFill>
                  <a:schemeClr val="bg1">
                    <a:lumMod val="10000"/>
                    <a:lumOff val="90000"/>
                  </a:schemeClr>
                </a:solidFill>
              </a:rPr>
            </a:br>
            <a:r>
              <a:rPr lang="it-IT" sz="1600" dirty="0" smtClean="0">
                <a:solidFill>
                  <a:schemeClr val="bg1">
                    <a:lumMod val="10000"/>
                    <a:lumOff val="90000"/>
                  </a:schemeClr>
                </a:solidFill>
              </a:rPr>
              <a:t>- </a:t>
            </a:r>
            <a:r>
              <a:rPr lang="it-IT" sz="1600" dirty="0" smtClean="0">
                <a:solidFill>
                  <a:schemeClr val="bg1">
                    <a:lumMod val="10000"/>
                    <a:lumOff val="90000"/>
                  </a:schemeClr>
                </a:solidFill>
              </a:rPr>
              <a:t>La </a:t>
            </a:r>
            <a:r>
              <a:rPr lang="it-IT" sz="1600" dirty="0">
                <a:solidFill>
                  <a:schemeClr val="bg1">
                    <a:lumMod val="10000"/>
                    <a:lumOff val="90000"/>
                  </a:schemeClr>
                </a:solidFill>
              </a:rPr>
              <a:t>lunga disquisizione di Azzecca-garbugli su come riuscirà a togliere il suo difeso dai guai rivela quanto sia un avvocato abituato a difendere i delinquenti. </a:t>
            </a:r>
            <a:r>
              <a:rPr lang="it-IT" sz="1600" dirty="0" smtClean="0">
                <a:solidFill>
                  <a:schemeClr val="bg1">
                    <a:lumMod val="10000"/>
                    <a:lumOff val="90000"/>
                  </a:schemeClr>
                </a:solidFill>
              </a:rPr>
              <a:t/>
            </a:r>
            <a:br>
              <a:rPr lang="it-IT" sz="1600" dirty="0" smtClean="0">
                <a:solidFill>
                  <a:schemeClr val="bg1">
                    <a:lumMod val="10000"/>
                    <a:lumOff val="90000"/>
                  </a:schemeClr>
                </a:solidFill>
              </a:rPr>
            </a:br>
            <a:r>
              <a:rPr lang="it-IT" sz="1600" dirty="0" smtClean="0">
                <a:solidFill>
                  <a:schemeClr val="bg1">
                    <a:lumMod val="10000"/>
                    <a:lumOff val="90000"/>
                  </a:schemeClr>
                </a:solidFill>
              </a:rPr>
              <a:t>- Renzo </a:t>
            </a:r>
            <a:r>
              <a:rPr lang="it-IT" sz="1600" dirty="0">
                <a:solidFill>
                  <a:schemeClr val="bg1">
                    <a:lumMod val="10000"/>
                    <a:lumOff val="90000"/>
                  </a:schemeClr>
                </a:solidFill>
              </a:rPr>
              <a:t>blocca </a:t>
            </a:r>
            <a:r>
              <a:rPr lang="it-IT" sz="1600" dirty="0" smtClean="0">
                <a:solidFill>
                  <a:schemeClr val="bg1">
                    <a:lumMod val="10000"/>
                    <a:lumOff val="90000"/>
                  </a:schemeClr>
                </a:solidFill>
              </a:rPr>
              <a:t>l’Avvocato affermando </a:t>
            </a:r>
            <a:r>
              <a:rPr lang="it-IT" sz="1600" dirty="0" smtClean="0">
                <a:solidFill>
                  <a:schemeClr val="bg1">
                    <a:lumMod val="10000"/>
                    <a:lumOff val="90000"/>
                  </a:schemeClr>
                </a:solidFill>
              </a:rPr>
              <a:t>che </a:t>
            </a:r>
            <a:r>
              <a:rPr lang="it-IT" sz="1600" dirty="0">
                <a:solidFill>
                  <a:schemeClr val="bg1">
                    <a:lumMod val="10000"/>
                    <a:lumOff val="90000"/>
                  </a:schemeClr>
                </a:solidFill>
              </a:rPr>
              <a:t>è lui la vittima che vuole giustizia e la lettura di quella grida gli dà speranza. Gli racconta quindi l’intera vicenda ed appena pronuncia il nome di don Rodrigo suscita la reazione spaventata dell’avvocato che dichiara di non voler essere scocciato da queste vicende di giuramenti tra </a:t>
            </a:r>
            <a:r>
              <a:rPr lang="it-IT" sz="1600" dirty="0" smtClean="0">
                <a:solidFill>
                  <a:schemeClr val="bg1">
                    <a:lumMod val="10000"/>
                    <a:lumOff val="90000"/>
                  </a:schemeClr>
                </a:solidFill>
              </a:rPr>
              <a:t>giovani e lo </a:t>
            </a:r>
            <a:r>
              <a:rPr lang="it-IT" sz="1600" dirty="0">
                <a:solidFill>
                  <a:schemeClr val="bg1">
                    <a:lumMod val="10000"/>
                    <a:lumOff val="90000"/>
                  </a:schemeClr>
                </a:solidFill>
              </a:rPr>
              <a:t>caccia fuori </a:t>
            </a:r>
            <a:r>
              <a:rPr lang="it-IT" sz="1600" dirty="0" smtClean="0">
                <a:solidFill>
                  <a:schemeClr val="bg1">
                    <a:lumMod val="10000"/>
                    <a:lumOff val="90000"/>
                  </a:schemeClr>
                </a:solidFill>
              </a:rPr>
              <a:t>casa. </a:t>
            </a:r>
            <a:r>
              <a:rPr lang="it-IT" dirty="0" smtClean="0">
                <a:solidFill>
                  <a:schemeClr val="bg1">
                    <a:lumMod val="10000"/>
                    <a:lumOff val="90000"/>
                  </a:schemeClr>
                </a:solidFill>
              </a:rPr>
              <a:t/>
            </a:r>
            <a:br>
              <a:rPr lang="it-IT" dirty="0" smtClean="0">
                <a:solidFill>
                  <a:schemeClr val="bg1">
                    <a:lumMod val="10000"/>
                    <a:lumOff val="90000"/>
                  </a:schemeClr>
                </a:solidFill>
              </a:rPr>
            </a:br>
            <a:r>
              <a:rPr lang="it-IT" dirty="0" smtClean="0">
                <a:solidFill>
                  <a:schemeClr val="bg1">
                    <a:lumMod val="10000"/>
                    <a:lumOff val="90000"/>
                  </a:schemeClr>
                </a:solidFill>
              </a:rPr>
              <a:t/>
            </a:r>
            <a:br>
              <a:rPr lang="it-IT" dirty="0" smtClean="0">
                <a:solidFill>
                  <a:schemeClr val="bg1">
                    <a:lumMod val="10000"/>
                    <a:lumOff val="90000"/>
                  </a:schemeClr>
                </a:solidFill>
              </a:rPr>
            </a:br>
            <a:r>
              <a:rPr lang="it-IT" sz="2000" dirty="0" smtClean="0">
                <a:solidFill>
                  <a:schemeClr val="bg1">
                    <a:lumMod val="10000"/>
                    <a:lumOff val="90000"/>
                  </a:schemeClr>
                </a:solidFill>
              </a:rPr>
              <a:t>- presentazione di Azzecca-garbugli: </a:t>
            </a:r>
            <a:r>
              <a:rPr lang="it-IT" sz="2000" dirty="0" smtClean="0">
                <a:solidFill>
                  <a:srgbClr val="FFC000"/>
                </a:solidFill>
              </a:rPr>
              <a:t>in azione</a:t>
            </a:r>
            <a:r>
              <a:rPr lang="it-IT" sz="2800" dirty="0">
                <a:solidFill>
                  <a:schemeClr val="bg1">
                    <a:lumMod val="10000"/>
                    <a:lumOff val="90000"/>
                  </a:schemeClr>
                </a:solidFill>
              </a:rPr>
              <a:t/>
            </a:r>
            <a:br>
              <a:rPr lang="it-IT" sz="2800" dirty="0">
                <a:solidFill>
                  <a:schemeClr val="bg1">
                    <a:lumMod val="10000"/>
                    <a:lumOff val="90000"/>
                  </a:schemeClr>
                </a:solidFill>
              </a:rPr>
            </a:br>
            <a:r>
              <a:rPr lang="it-IT" dirty="0">
                <a:solidFill>
                  <a:schemeClr val="bg1">
                    <a:lumMod val="10000"/>
                    <a:lumOff val="90000"/>
                  </a:schemeClr>
                </a:solidFill>
              </a:rPr>
              <a:t/>
            </a:r>
            <a:br>
              <a:rPr lang="it-IT" dirty="0">
                <a:solidFill>
                  <a:schemeClr val="bg1">
                    <a:lumMod val="10000"/>
                    <a:lumOff val="90000"/>
                  </a:schemeClr>
                </a:solidFill>
              </a:rPr>
            </a:br>
            <a:r>
              <a:rPr lang="it-IT" sz="2000" dirty="0" smtClean="0">
                <a:solidFill>
                  <a:schemeClr val="bg1">
                    <a:lumMod val="10000"/>
                    <a:lumOff val="90000"/>
                  </a:schemeClr>
                </a:solidFill>
              </a:rPr>
              <a:t>- tipo di sequenza: </a:t>
            </a:r>
            <a:r>
              <a:rPr lang="it-IT" sz="2000" dirty="0" smtClean="0">
                <a:solidFill>
                  <a:srgbClr val="FFC000"/>
                </a:solidFill>
              </a:rPr>
              <a:t>dialogica</a:t>
            </a:r>
            <a:br>
              <a:rPr lang="it-IT" sz="2000" dirty="0" smtClean="0">
                <a:solidFill>
                  <a:srgbClr val="FFC000"/>
                </a:solidFill>
              </a:rPr>
            </a:br>
            <a:r>
              <a:rPr lang="it-IT" sz="2000" dirty="0">
                <a:solidFill>
                  <a:srgbClr val="FFC000"/>
                </a:solidFill>
              </a:rPr>
              <a:t/>
            </a:r>
            <a:br>
              <a:rPr lang="it-IT" sz="2000" dirty="0">
                <a:solidFill>
                  <a:srgbClr val="FFC000"/>
                </a:solidFill>
              </a:rPr>
            </a:br>
            <a:r>
              <a:rPr lang="it-IT" sz="2000" dirty="0" smtClean="0">
                <a:solidFill>
                  <a:schemeClr val="bg1">
                    <a:lumMod val="10000"/>
                    <a:lumOff val="90000"/>
                  </a:schemeClr>
                </a:solidFill>
              </a:rPr>
              <a:t>- tema della </a:t>
            </a:r>
            <a:r>
              <a:rPr lang="it-IT" sz="2000" dirty="0" smtClean="0">
                <a:solidFill>
                  <a:srgbClr val="FFC000"/>
                </a:solidFill>
              </a:rPr>
              <a:t>giustizia corrotta </a:t>
            </a:r>
            <a:r>
              <a:rPr lang="it-IT" sz="2000" dirty="0" smtClean="0">
                <a:solidFill>
                  <a:schemeClr val="bg1">
                    <a:lumMod val="10000"/>
                    <a:lumOff val="90000"/>
                  </a:schemeClr>
                </a:solidFill>
              </a:rPr>
              <a:t>e manipolata, tipica del ‘600</a:t>
            </a:r>
            <a:endParaRPr lang="it-IT" dirty="0">
              <a:solidFill>
                <a:schemeClr val="bg1">
                  <a:lumMod val="10000"/>
                  <a:lumOff val="90000"/>
                </a:schemeClr>
              </a:solidFill>
            </a:endParaRPr>
          </a:p>
        </p:txBody>
      </p:sp>
      <p:pic>
        <p:nvPicPr>
          <p:cNvPr id="4" name="Immagine 3"/>
          <p:cNvPicPr>
            <a:picLocks noChangeAspect="1"/>
          </p:cNvPicPr>
          <p:nvPr/>
        </p:nvPicPr>
        <p:blipFill>
          <a:blip r:embed="rId2"/>
          <a:stretch>
            <a:fillRect/>
          </a:stretch>
        </p:blipFill>
        <p:spPr>
          <a:xfrm>
            <a:off x="9328727" y="4776932"/>
            <a:ext cx="2863273" cy="2081068"/>
          </a:xfrm>
          <a:prstGeom prst="rect">
            <a:avLst/>
          </a:prstGeom>
        </p:spPr>
      </p:pic>
    </p:spTree>
    <p:extLst>
      <p:ext uri="{BB962C8B-B14F-4D97-AF65-F5344CB8AC3E}">
        <p14:creationId xmlns:p14="http://schemas.microsoft.com/office/powerpoint/2010/main" val="247810693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2800" dirty="0" smtClean="0"/>
              <a:t>                                     </a:t>
            </a:r>
            <a:r>
              <a:rPr lang="it-IT" sz="3200" dirty="0">
                <a:solidFill>
                  <a:srgbClr val="FFC000"/>
                </a:solidFill>
              </a:rPr>
              <a:t>3</a:t>
            </a:r>
            <a:r>
              <a:rPr lang="it-IT" sz="3200" dirty="0" smtClean="0">
                <a:solidFill>
                  <a:srgbClr val="FFC000"/>
                </a:solidFill>
              </a:rPr>
              <a:t>. Episodio </a:t>
            </a:r>
            <a:r>
              <a:rPr lang="it-IT" sz="3200" dirty="0">
                <a:solidFill>
                  <a:srgbClr val="FFC000"/>
                </a:solidFill>
              </a:rPr>
              <a:t>di fra Galdino</a:t>
            </a:r>
            <a:r>
              <a:rPr lang="it-IT" dirty="0" smtClean="0"/>
              <a:t/>
            </a:r>
            <a:br>
              <a:rPr lang="it-IT" dirty="0" smtClean="0"/>
            </a:br>
            <a:r>
              <a:rPr lang="it-IT" dirty="0" smtClean="0"/>
              <a:t/>
            </a:r>
            <a:br>
              <a:rPr lang="it-IT" dirty="0" smtClean="0"/>
            </a:br>
            <a:r>
              <a:rPr lang="it-IT" sz="1800" dirty="0"/>
              <a:t>- </a:t>
            </a:r>
            <a:r>
              <a:rPr lang="it-IT" sz="1800" dirty="0" smtClean="0"/>
              <a:t>Lucia </a:t>
            </a:r>
            <a:r>
              <a:rPr lang="it-IT" sz="1800" dirty="0"/>
              <a:t>e Agnese, rimaste a casa, continuano a pensare in quale altro modo risolvere la questione e Lucia suggerisce di mettere al corrente Padre Cristoforo </a:t>
            </a:r>
            <a:r>
              <a:rPr lang="it-IT" sz="1800" dirty="0" smtClean="0"/>
              <a:t>dell’accaduto </a:t>
            </a:r>
            <a:r>
              <a:rPr lang="it-IT" sz="1800" dirty="0"/>
              <a:t>per sentire il suo parere. Mentre le due donne stanno </a:t>
            </a:r>
            <a:r>
              <a:rPr lang="it-IT" sz="1800" dirty="0" smtClean="0"/>
              <a:t>discutendo, </a:t>
            </a:r>
            <a:r>
              <a:rPr lang="it-IT" sz="1800" dirty="0"/>
              <a:t>sentono bussare alla porta.</a:t>
            </a:r>
            <a:br>
              <a:rPr lang="it-IT" sz="1800" dirty="0"/>
            </a:br>
            <a:r>
              <a:rPr lang="it-IT" sz="1800" dirty="0"/>
              <a:t>E’ fra Galdino, un </a:t>
            </a:r>
            <a:r>
              <a:rPr lang="it-IT" sz="1800" dirty="0" smtClean="0"/>
              <a:t>cercatore </a:t>
            </a:r>
            <a:r>
              <a:rPr lang="it-IT" sz="1800" dirty="0"/>
              <a:t>cappuccino che sta facendo il giro della case del paese per raccogliere le noci. Lucia s’avvia subito verso la dispensa per prendere le noci dopo aver fatto il gesto alla madre di non parlare della questione del matrimonio. All’inevitabile domanda di Fra Galdino su cosa sia successo Agnese risponde in tutta fretta che il curato si è ammalato e bisogna posticipare, per poi cambiare subito argomento chiedendo come va la questua delle noci. Fra Galdino si lamenta di aver raccolto poche noci pur avendo già bussato a dieci porte e racconta il miracolo delle </a:t>
            </a:r>
            <a:r>
              <a:rPr lang="it-IT" sz="1800" dirty="0" smtClean="0"/>
              <a:t>noci</a:t>
            </a:r>
            <a:br>
              <a:rPr lang="it-IT" sz="1800" dirty="0" smtClean="0"/>
            </a:br>
            <a:r>
              <a:rPr lang="it-IT" sz="1800" dirty="0"/>
              <a:t/>
            </a:r>
            <a:br>
              <a:rPr lang="it-IT" sz="1800" dirty="0"/>
            </a:br>
            <a:r>
              <a:rPr lang="it-IT" sz="1800" dirty="0"/>
              <a:t>tecnica narrativa: </a:t>
            </a:r>
            <a:r>
              <a:rPr lang="it-IT" sz="1800" dirty="0">
                <a:solidFill>
                  <a:srgbClr val="FFC000"/>
                </a:solidFill>
              </a:rPr>
              <a:t>digressione </a:t>
            </a:r>
            <a:r>
              <a:rPr lang="it-IT" sz="1800" dirty="0">
                <a:solidFill>
                  <a:schemeClr val="bg1">
                    <a:lumMod val="10000"/>
                    <a:lumOff val="90000"/>
                  </a:schemeClr>
                </a:solidFill>
              </a:rPr>
              <a:t>con</a:t>
            </a:r>
            <a:r>
              <a:rPr lang="it-IT" sz="1800" dirty="0">
                <a:solidFill>
                  <a:srgbClr val="FFC000"/>
                </a:solidFill>
              </a:rPr>
              <a:t> flashback</a:t>
            </a:r>
            <a:r>
              <a:rPr lang="it-IT" sz="1800" dirty="0"/>
              <a:t/>
            </a:r>
            <a:br>
              <a:rPr lang="it-IT" sz="1800" dirty="0"/>
            </a:br>
            <a:r>
              <a:rPr lang="it-IT" sz="1800" dirty="0"/>
              <a:t/>
            </a:r>
            <a:br>
              <a:rPr lang="it-IT" sz="1800" dirty="0"/>
            </a:br>
            <a:r>
              <a:rPr lang="it-IT" sz="1800" dirty="0"/>
              <a:t>T</a:t>
            </a:r>
            <a:r>
              <a:rPr lang="it-IT" sz="1800" dirty="0" smtClean="0"/>
              <a:t>erminato </a:t>
            </a:r>
            <a:r>
              <a:rPr lang="it-IT" sz="1800" dirty="0"/>
              <a:t>il </a:t>
            </a:r>
            <a:r>
              <a:rPr lang="it-IT" sz="1800" dirty="0" smtClean="0"/>
              <a:t>racconto, </a:t>
            </a:r>
            <a:r>
              <a:rPr lang="it-IT" sz="1800" dirty="0"/>
              <a:t>ricompare Lucia con il </a:t>
            </a:r>
            <a:r>
              <a:rPr lang="it-IT" sz="1800" dirty="0" smtClean="0"/>
              <a:t>grembiule carico </a:t>
            </a:r>
            <a:r>
              <a:rPr lang="it-IT" sz="1800" dirty="0"/>
              <a:t>di </a:t>
            </a:r>
            <a:r>
              <a:rPr lang="it-IT" sz="1800" dirty="0" smtClean="0"/>
              <a:t>noci. Fra </a:t>
            </a:r>
            <a:r>
              <a:rPr lang="it-IT" sz="1800" dirty="0"/>
              <a:t>Galdino versa le noci </a:t>
            </a:r>
            <a:r>
              <a:rPr lang="it-IT" sz="1800" dirty="0" smtClean="0"/>
              <a:t>nella </a:t>
            </a:r>
            <a:r>
              <a:rPr lang="it-IT" sz="1800" dirty="0"/>
              <a:t>bisaccia </a:t>
            </a:r>
            <a:r>
              <a:rPr lang="it-IT" sz="1800" dirty="0" smtClean="0"/>
              <a:t>e, </a:t>
            </a:r>
            <a:r>
              <a:rPr lang="it-IT" sz="1800" dirty="0"/>
              <a:t>p</a:t>
            </a:r>
            <a:r>
              <a:rPr lang="it-IT" sz="1800" dirty="0" smtClean="0"/>
              <a:t>rima che esca </a:t>
            </a:r>
            <a:r>
              <a:rPr lang="it-IT" sz="1800" dirty="0"/>
              <a:t>dalla </a:t>
            </a:r>
            <a:r>
              <a:rPr lang="it-IT" sz="1800" dirty="0" smtClean="0"/>
              <a:t>casa, </a:t>
            </a:r>
            <a:r>
              <a:rPr lang="it-IT" sz="1800" dirty="0"/>
              <a:t>Lucia gli chiede </a:t>
            </a:r>
            <a:r>
              <a:rPr lang="it-IT" sz="1800" dirty="0" smtClean="0"/>
              <a:t>di </a:t>
            </a:r>
            <a:r>
              <a:rPr lang="it-IT" sz="1800" dirty="0"/>
              <a:t>riferire a Fra Cristoforo che lei e la madre hanno urgenza di </a:t>
            </a:r>
            <a:r>
              <a:rPr lang="it-IT" sz="1800" dirty="0" smtClean="0"/>
              <a:t>parlargli. </a:t>
            </a:r>
            <a:r>
              <a:rPr lang="it-IT" sz="1800" dirty="0"/>
              <a:t>Fra Galdino le assicura che </a:t>
            </a:r>
            <a:r>
              <a:rPr lang="it-IT" sz="1800" dirty="0" smtClean="0"/>
              <a:t>Fra </a:t>
            </a:r>
            <a:r>
              <a:rPr lang="it-IT" sz="1800" dirty="0"/>
              <a:t>Cristoforo riceverà il </a:t>
            </a:r>
            <a:r>
              <a:rPr lang="it-IT" sz="1800" dirty="0" smtClean="0"/>
              <a:t>messaggio</a:t>
            </a:r>
            <a:r>
              <a:rPr lang="it-IT" sz="2000" dirty="0" smtClean="0"/>
              <a:t/>
            </a:r>
            <a:br>
              <a:rPr lang="it-IT" sz="2000" dirty="0" smtClean="0"/>
            </a:br>
            <a:r>
              <a:rPr lang="it-IT" sz="2000" dirty="0"/>
              <a:t/>
            </a:r>
            <a:br>
              <a:rPr lang="it-IT" sz="2000" dirty="0"/>
            </a:br>
            <a:r>
              <a:rPr lang="it-IT" sz="2000" dirty="0" smtClean="0"/>
              <a:t>- tipo di sequenza: </a:t>
            </a:r>
            <a:r>
              <a:rPr lang="it-IT" sz="2000" dirty="0" smtClean="0">
                <a:solidFill>
                  <a:srgbClr val="FFC000"/>
                </a:solidFill>
              </a:rPr>
              <a:t>dialogica</a:t>
            </a:r>
            <a:r>
              <a:rPr lang="it-IT" sz="2000" dirty="0" smtClean="0"/>
              <a:t>, poi </a:t>
            </a:r>
            <a:r>
              <a:rPr lang="it-IT" sz="2000" dirty="0" smtClean="0">
                <a:solidFill>
                  <a:srgbClr val="FFC000"/>
                </a:solidFill>
              </a:rPr>
              <a:t>narrativa</a:t>
            </a:r>
            <a:br>
              <a:rPr lang="it-IT" sz="2000" dirty="0" smtClean="0">
                <a:solidFill>
                  <a:srgbClr val="FFC000"/>
                </a:solidFill>
              </a:rPr>
            </a:br>
            <a:r>
              <a:rPr lang="it-IT" sz="2000" dirty="0">
                <a:solidFill>
                  <a:srgbClr val="FFC000"/>
                </a:solidFill>
              </a:rPr>
              <a:t/>
            </a:r>
            <a:br>
              <a:rPr lang="it-IT" sz="2000" dirty="0">
                <a:solidFill>
                  <a:srgbClr val="FFC000"/>
                </a:solidFill>
              </a:rPr>
            </a:br>
            <a:r>
              <a:rPr lang="it-IT" sz="1800" dirty="0" smtClean="0">
                <a:solidFill>
                  <a:schemeClr val="bg1">
                    <a:lumMod val="10000"/>
                    <a:lumOff val="90000"/>
                  </a:schemeClr>
                </a:solidFill>
              </a:rPr>
              <a:t>- scopo della digressione: contrapposizione tra </a:t>
            </a:r>
            <a:r>
              <a:rPr lang="it-IT" sz="1800" dirty="0" smtClean="0">
                <a:solidFill>
                  <a:srgbClr val="FFC000"/>
                </a:solidFill>
              </a:rPr>
              <a:t>giustizia umana </a:t>
            </a:r>
            <a:r>
              <a:rPr lang="it-IT" sz="1800" dirty="0" smtClean="0">
                <a:solidFill>
                  <a:schemeClr val="bg1">
                    <a:lumMod val="10000"/>
                    <a:lumOff val="90000"/>
                  </a:schemeClr>
                </a:solidFill>
              </a:rPr>
              <a:t>e</a:t>
            </a:r>
            <a:r>
              <a:rPr lang="it-IT" sz="1800" dirty="0" smtClean="0">
                <a:solidFill>
                  <a:srgbClr val="FFC000"/>
                </a:solidFill>
              </a:rPr>
              <a:t> divina</a:t>
            </a:r>
            <a:endParaRPr lang="it-IT" sz="2000" dirty="0">
              <a:solidFill>
                <a:schemeClr val="bg1">
                  <a:lumMod val="10000"/>
                  <a:lumOff val="90000"/>
                </a:schemeClr>
              </a:solidFill>
            </a:endParaRPr>
          </a:p>
        </p:txBody>
      </p:sp>
      <p:pic>
        <p:nvPicPr>
          <p:cNvPr id="4" name="Immagine 3"/>
          <p:cNvPicPr>
            <a:picLocks noChangeAspect="1"/>
          </p:cNvPicPr>
          <p:nvPr/>
        </p:nvPicPr>
        <p:blipFill>
          <a:blip r:embed="rId2"/>
          <a:stretch>
            <a:fillRect/>
          </a:stretch>
        </p:blipFill>
        <p:spPr>
          <a:xfrm>
            <a:off x="8562109" y="4876800"/>
            <a:ext cx="3629891" cy="1981200"/>
          </a:xfrm>
          <a:prstGeom prst="rect">
            <a:avLst/>
          </a:prstGeom>
        </p:spPr>
      </p:pic>
    </p:spTree>
    <p:extLst>
      <p:ext uri="{BB962C8B-B14F-4D97-AF65-F5344CB8AC3E}">
        <p14:creationId xmlns:p14="http://schemas.microsoft.com/office/powerpoint/2010/main" val="106572274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sz="3200" dirty="0" smtClean="0">
                <a:solidFill>
                  <a:srgbClr val="FFC000"/>
                </a:solidFill>
              </a:rPr>
              <a:t>                         4. Renzo ritorna a casa di Lucia</a:t>
            </a:r>
            <a:r>
              <a:rPr lang="it-IT" sz="3200" dirty="0">
                <a:solidFill>
                  <a:srgbClr val="FFC000"/>
                </a:solidFill>
              </a:rPr>
              <a:t/>
            </a:r>
            <a:br>
              <a:rPr lang="it-IT" sz="3200" dirty="0">
                <a:solidFill>
                  <a:srgbClr val="FFC000"/>
                </a:solidFill>
              </a:rPr>
            </a:br>
            <a:r>
              <a:rPr lang="it-IT" dirty="0" smtClean="0">
                <a:solidFill>
                  <a:schemeClr val="bg1">
                    <a:lumMod val="10000"/>
                    <a:lumOff val="90000"/>
                  </a:schemeClr>
                </a:solidFill>
              </a:rPr>
              <a:t/>
            </a:r>
            <a:br>
              <a:rPr lang="it-IT" dirty="0" smtClean="0">
                <a:solidFill>
                  <a:schemeClr val="bg1">
                    <a:lumMod val="10000"/>
                    <a:lumOff val="90000"/>
                  </a:schemeClr>
                </a:solidFill>
              </a:rPr>
            </a:br>
            <a:r>
              <a:rPr lang="it-IT" dirty="0" smtClean="0">
                <a:solidFill>
                  <a:schemeClr val="bg1">
                    <a:lumMod val="10000"/>
                    <a:lumOff val="90000"/>
                  </a:schemeClr>
                </a:solidFill>
              </a:rPr>
              <a:t>- </a:t>
            </a:r>
            <a:r>
              <a:rPr lang="it-IT" sz="2000" dirty="0" smtClean="0">
                <a:solidFill>
                  <a:schemeClr val="bg1">
                    <a:lumMod val="10000"/>
                    <a:lumOff val="90000"/>
                  </a:schemeClr>
                </a:solidFill>
              </a:rPr>
              <a:t>Rimaste sole, </a:t>
            </a:r>
            <a:r>
              <a:rPr lang="it-IT" sz="2000" dirty="0">
                <a:solidFill>
                  <a:schemeClr val="bg1">
                    <a:lumMod val="10000"/>
                    <a:lumOff val="90000"/>
                  </a:schemeClr>
                </a:solidFill>
              </a:rPr>
              <a:t>Agnese sbotta subito con Lucia rimproverandole l’eccessiva generosità, ma Lucia si giustifica spiegandole che in questo modo, avendo già la bisaccia piena di </a:t>
            </a:r>
            <a:r>
              <a:rPr lang="it-IT" sz="2000" dirty="0" smtClean="0">
                <a:solidFill>
                  <a:schemeClr val="bg1">
                    <a:lumMod val="10000"/>
                    <a:lumOff val="90000"/>
                  </a:schemeClr>
                </a:solidFill>
              </a:rPr>
              <a:t>noci, </a:t>
            </a:r>
            <a:r>
              <a:rPr lang="it-IT" sz="2000" dirty="0">
                <a:solidFill>
                  <a:schemeClr val="bg1">
                    <a:lumMod val="10000"/>
                    <a:lumOff val="90000"/>
                  </a:schemeClr>
                </a:solidFill>
              </a:rPr>
              <a:t>Fra Galdino non dovrà attardarsi presso altre case per raccoglierne altre ma andrà diretto al convento </a:t>
            </a:r>
            <a:r>
              <a:rPr lang="it-IT" sz="2000" dirty="0" smtClean="0">
                <a:solidFill>
                  <a:schemeClr val="bg1">
                    <a:lumMod val="10000"/>
                    <a:lumOff val="90000"/>
                  </a:schemeClr>
                </a:solidFill>
              </a:rPr>
              <a:t>a portare il </a:t>
            </a:r>
            <a:r>
              <a:rPr lang="it-IT" sz="2000" dirty="0">
                <a:solidFill>
                  <a:schemeClr val="bg1">
                    <a:lumMod val="10000"/>
                    <a:lumOff val="90000"/>
                  </a:schemeClr>
                </a:solidFill>
              </a:rPr>
              <a:t>loro messaggio a Fra Cristoforo. </a:t>
            </a:r>
            <a:r>
              <a:rPr lang="it-IT" sz="2000" dirty="0" smtClean="0">
                <a:solidFill>
                  <a:schemeClr val="bg1">
                    <a:lumMod val="10000"/>
                    <a:lumOff val="90000"/>
                  </a:schemeClr>
                </a:solidFill>
              </a:rPr>
              <a:t>A</a:t>
            </a:r>
            <a:br>
              <a:rPr lang="it-IT" sz="2000" dirty="0" smtClean="0">
                <a:solidFill>
                  <a:schemeClr val="bg1">
                    <a:lumMod val="10000"/>
                    <a:lumOff val="90000"/>
                  </a:schemeClr>
                </a:solidFill>
              </a:rPr>
            </a:br>
            <a:r>
              <a:rPr lang="it-IT" sz="2000" dirty="0" err="1" smtClean="0">
                <a:solidFill>
                  <a:schemeClr val="bg1">
                    <a:lumMod val="10000"/>
                    <a:lumOff val="90000"/>
                  </a:schemeClr>
                </a:solidFill>
              </a:rPr>
              <a:t>gnese</a:t>
            </a:r>
            <a:r>
              <a:rPr lang="it-IT" sz="2000" dirty="0" smtClean="0">
                <a:solidFill>
                  <a:schemeClr val="bg1">
                    <a:lumMod val="10000"/>
                    <a:lumOff val="90000"/>
                  </a:schemeClr>
                </a:solidFill>
              </a:rPr>
              <a:t> </a:t>
            </a:r>
            <a:r>
              <a:rPr lang="it-IT" sz="2000" dirty="0">
                <a:solidFill>
                  <a:schemeClr val="bg1">
                    <a:lumMod val="10000"/>
                    <a:lumOff val="90000"/>
                  </a:schemeClr>
                </a:solidFill>
              </a:rPr>
              <a:t>le dà ragione e in quel mentre entra Renzo indispettito e mortificato. Butta i 4 poveri capponi sul tavolo e racconta come è andata con Azzecca-garbugli.</a:t>
            </a:r>
            <a:br>
              <a:rPr lang="it-IT" sz="2000" dirty="0">
                <a:solidFill>
                  <a:schemeClr val="bg1">
                    <a:lumMod val="10000"/>
                    <a:lumOff val="90000"/>
                  </a:schemeClr>
                </a:solidFill>
              </a:rPr>
            </a:br>
            <a:r>
              <a:rPr lang="it-IT" sz="2000" dirty="0">
                <a:solidFill>
                  <a:schemeClr val="bg1">
                    <a:lumMod val="10000"/>
                    <a:lumOff val="90000"/>
                  </a:schemeClr>
                </a:solidFill>
              </a:rPr>
              <a:t>Agnese sta già per replicare che forse non ha trattato la questione come andava trattata, quando Lucia calma gli animi riferendo a Renzo che sono ricorse a Fra Cristoforo e sicuramente lui li saprà aiutare.</a:t>
            </a:r>
            <a:br>
              <a:rPr lang="it-IT" sz="2000" dirty="0">
                <a:solidFill>
                  <a:schemeClr val="bg1">
                    <a:lumMod val="10000"/>
                    <a:lumOff val="90000"/>
                  </a:schemeClr>
                </a:solidFill>
              </a:rPr>
            </a:br>
            <a:r>
              <a:rPr lang="it-IT" sz="2000" dirty="0">
                <a:solidFill>
                  <a:schemeClr val="bg1">
                    <a:lumMod val="10000"/>
                    <a:lumOff val="90000"/>
                  </a:schemeClr>
                </a:solidFill>
              </a:rPr>
              <a:t>Renzo scettico minaccia propositi di vendetta e Lucia cerca di calmarlo. La sera è sopraggiunta e Renzo tristemente si congeda dalle due </a:t>
            </a:r>
            <a:r>
              <a:rPr lang="it-IT" sz="2000" dirty="0">
                <a:solidFill>
                  <a:schemeClr val="bg1">
                    <a:lumMod val="10000"/>
                    <a:lumOff val="90000"/>
                  </a:schemeClr>
                </a:solidFill>
              </a:rPr>
              <a:t>donne.</a:t>
            </a:r>
            <a:br>
              <a:rPr lang="it-IT" sz="2000" dirty="0">
                <a:solidFill>
                  <a:schemeClr val="bg1">
                    <a:lumMod val="10000"/>
                    <a:lumOff val="90000"/>
                  </a:schemeClr>
                </a:solidFill>
              </a:rPr>
            </a:br>
            <a:r>
              <a:rPr lang="it-IT" sz="2000" dirty="0" smtClean="0">
                <a:solidFill>
                  <a:schemeClr val="bg1">
                    <a:lumMod val="10000"/>
                    <a:lumOff val="90000"/>
                  </a:schemeClr>
                </a:solidFill>
              </a:rPr>
              <a:t/>
            </a:r>
            <a:br>
              <a:rPr lang="it-IT" sz="2000" dirty="0" smtClean="0">
                <a:solidFill>
                  <a:schemeClr val="bg1">
                    <a:lumMod val="10000"/>
                    <a:lumOff val="90000"/>
                  </a:schemeClr>
                </a:solidFill>
              </a:rPr>
            </a:br>
            <a:r>
              <a:rPr lang="it-IT" sz="2000" dirty="0" smtClean="0">
                <a:solidFill>
                  <a:schemeClr val="bg1">
                    <a:lumMod val="10000"/>
                    <a:lumOff val="90000"/>
                  </a:schemeClr>
                </a:solidFill>
              </a:rPr>
              <a:t>- </a:t>
            </a:r>
            <a:r>
              <a:rPr lang="it-IT" sz="2000" dirty="0">
                <a:solidFill>
                  <a:schemeClr val="bg1">
                    <a:lumMod val="10000"/>
                    <a:lumOff val="90000"/>
                  </a:schemeClr>
                </a:solidFill>
              </a:rPr>
              <a:t>tipo di sequenza: </a:t>
            </a:r>
            <a:r>
              <a:rPr lang="it-IT" sz="2000" dirty="0" smtClean="0">
                <a:solidFill>
                  <a:srgbClr val="FFC000"/>
                </a:solidFill>
              </a:rPr>
              <a:t>dialogica</a:t>
            </a:r>
            <a:endParaRPr lang="it-IT" sz="3600" dirty="0">
              <a:solidFill>
                <a:srgbClr val="FFC000"/>
              </a:solidFill>
            </a:endParaRPr>
          </a:p>
        </p:txBody>
      </p:sp>
      <p:pic>
        <p:nvPicPr>
          <p:cNvPr id="3" name="Immagine 2"/>
          <p:cNvPicPr>
            <a:picLocks noChangeAspect="1"/>
          </p:cNvPicPr>
          <p:nvPr/>
        </p:nvPicPr>
        <p:blipFill>
          <a:blip r:embed="rId2"/>
          <a:stretch>
            <a:fillRect/>
          </a:stretch>
        </p:blipFill>
        <p:spPr>
          <a:xfrm>
            <a:off x="8410234" y="4405745"/>
            <a:ext cx="3781766" cy="2452255"/>
          </a:xfrm>
          <a:prstGeom prst="rect">
            <a:avLst/>
          </a:prstGeom>
        </p:spPr>
      </p:pic>
    </p:spTree>
    <p:extLst>
      <p:ext uri="{BB962C8B-B14F-4D97-AF65-F5344CB8AC3E}">
        <p14:creationId xmlns:p14="http://schemas.microsoft.com/office/powerpoint/2010/main" val="386948811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6779491"/>
          </a:xfrm>
        </p:spPr>
        <p:txBody>
          <a:bodyPr/>
          <a:lstStyle/>
          <a:p>
            <a:pPr algn="l"/>
            <a:r>
              <a:rPr lang="it-IT" dirty="0">
                <a:solidFill>
                  <a:srgbClr val="FFC000"/>
                </a:solidFill>
              </a:rPr>
              <a:t>  </a:t>
            </a:r>
            <a:r>
              <a:rPr lang="it-IT" dirty="0" smtClean="0">
                <a:solidFill>
                  <a:srgbClr val="FFC000"/>
                </a:solidFill>
              </a:rPr>
              <a:t>     </a:t>
            </a:r>
            <a:r>
              <a:rPr lang="it-IT" sz="3200" dirty="0" smtClean="0">
                <a:solidFill>
                  <a:srgbClr val="FFC000"/>
                </a:solidFill>
              </a:rPr>
              <a:t>Tematiche e figure retoriche principali del terzo capitolo</a:t>
            </a:r>
            <a:r>
              <a:rPr lang="it-IT" dirty="0"/>
              <a:t/>
            </a:r>
            <a:br>
              <a:rPr lang="it-IT" dirty="0"/>
            </a:br>
            <a:r>
              <a:rPr lang="it-IT" sz="1600" dirty="0" smtClean="0"/>
              <a:t>1) </a:t>
            </a:r>
            <a:r>
              <a:rPr lang="it-IT" sz="1600" dirty="0"/>
              <a:t>La cultura, in un mondo che ne fa un uso distorto, diventa </a:t>
            </a:r>
            <a:r>
              <a:rPr lang="it-IT" sz="1600" dirty="0">
                <a:solidFill>
                  <a:srgbClr val="FFC000"/>
                </a:solidFill>
              </a:rPr>
              <a:t>strumento di contraffazione della </a:t>
            </a:r>
            <a:r>
              <a:rPr lang="it-IT" sz="1600" dirty="0" smtClean="0">
                <a:solidFill>
                  <a:srgbClr val="FFC000"/>
                </a:solidFill>
              </a:rPr>
              <a:t>verità</a:t>
            </a:r>
            <a:br>
              <a:rPr lang="it-IT" sz="1600" dirty="0" smtClean="0">
                <a:solidFill>
                  <a:srgbClr val="FFC000"/>
                </a:solidFill>
              </a:rPr>
            </a:br>
            <a:r>
              <a:rPr lang="it-IT" sz="1600" dirty="0" smtClean="0"/>
              <a:t>2) Il </a:t>
            </a:r>
            <a:r>
              <a:rPr lang="it-IT" sz="1600" dirty="0"/>
              <a:t>problema della giustizia: la legge è al servizio dei più </a:t>
            </a:r>
            <a:r>
              <a:rPr lang="it-IT" sz="1600" dirty="0" smtClean="0"/>
              <a:t>forti</a:t>
            </a:r>
            <a:r>
              <a:rPr lang="it-IT" sz="2000" dirty="0" smtClean="0"/>
              <a:t/>
            </a:r>
            <a:br>
              <a:rPr lang="it-IT" sz="2000" dirty="0" smtClean="0"/>
            </a:br>
            <a:r>
              <a:rPr lang="it-IT" sz="2000" dirty="0"/>
              <a:t/>
            </a:r>
            <a:br>
              <a:rPr lang="it-IT" sz="2000" dirty="0"/>
            </a:br>
            <a:r>
              <a:rPr lang="it-IT" sz="2000" dirty="0" smtClean="0"/>
              <a:t>FIGURE RETORICHE</a:t>
            </a:r>
            <a:br>
              <a:rPr lang="it-IT" sz="2000" dirty="0" smtClean="0"/>
            </a:br>
            <a:r>
              <a:rPr lang="it-IT" sz="1600" dirty="0" smtClean="0">
                <a:solidFill>
                  <a:srgbClr val="FFC000"/>
                </a:solidFill>
              </a:rPr>
              <a:t>Metafora</a:t>
            </a:r>
            <a:r>
              <a:rPr lang="it-IT" sz="1600" dirty="0" smtClean="0"/>
              <a:t> </a:t>
            </a:r>
            <a:r>
              <a:rPr lang="it-IT" sz="1600" dirty="0"/>
              <a:t>"ho visto più d'uno che era più impicciato di un </a:t>
            </a:r>
            <a:r>
              <a:rPr lang="it-IT" sz="1600" dirty="0" err="1"/>
              <a:t>pulcin</a:t>
            </a:r>
            <a:r>
              <a:rPr lang="it-IT" sz="1600" dirty="0"/>
              <a:t> nella </a:t>
            </a:r>
            <a:r>
              <a:rPr lang="it-IT" sz="1600" dirty="0" smtClean="0"/>
              <a:t>stoppa…" </a:t>
            </a:r>
            <a:r>
              <a:rPr lang="it-IT" sz="1600" dirty="0" smtClean="0"/>
              <a:t>(r</a:t>
            </a:r>
            <a:r>
              <a:rPr lang="it-IT" sz="1600" dirty="0"/>
              <a:t>. </a:t>
            </a:r>
            <a:r>
              <a:rPr lang="it-IT" sz="1600" dirty="0" smtClean="0"/>
              <a:t>76/77</a:t>
            </a:r>
            <a:r>
              <a:rPr lang="it-IT" sz="1600" dirty="0" smtClean="0"/>
              <a:t>);</a:t>
            </a:r>
            <a:r>
              <a:rPr lang="it-IT" sz="1600" dirty="0"/>
              <a:t/>
            </a:r>
            <a:br>
              <a:rPr lang="it-IT" sz="1600" dirty="0"/>
            </a:br>
            <a:r>
              <a:rPr lang="it-IT" sz="1600" dirty="0">
                <a:solidFill>
                  <a:srgbClr val="FFC000"/>
                </a:solidFill>
              </a:rPr>
              <a:t> </a:t>
            </a:r>
            <a:r>
              <a:rPr lang="it-IT" sz="1600" dirty="0" smtClean="0">
                <a:solidFill>
                  <a:srgbClr val="FFC000"/>
                </a:solidFill>
              </a:rPr>
              <a:t>              </a:t>
            </a:r>
            <a:r>
              <a:rPr lang="it-IT" sz="1600" dirty="0" smtClean="0"/>
              <a:t> “Io </a:t>
            </a:r>
            <a:r>
              <a:rPr lang="it-IT" sz="1600" dirty="0"/>
              <a:t>son venuta al mondo prima di voi; e il mondo lo conosco un poco. Non </a:t>
            </a:r>
            <a:r>
              <a:rPr lang="it-IT" sz="1600" dirty="0" smtClean="0"/>
              <a:t>bisogna spaventarsi </a:t>
            </a:r>
            <a:r>
              <a:rPr lang="it-IT" sz="1600" dirty="0"/>
              <a:t>di tanto: il diavolo </a:t>
            </a:r>
            <a:r>
              <a:rPr lang="it-IT" sz="1600" dirty="0" smtClean="0"/>
              <a:t>                    </a:t>
            </a:r>
            <a:r>
              <a:rPr lang="it-IT" sz="1600" dirty="0"/>
              <a:t/>
            </a:r>
            <a:br>
              <a:rPr lang="it-IT" sz="1600" dirty="0"/>
            </a:br>
            <a:r>
              <a:rPr lang="it-IT" sz="1600" dirty="0" smtClean="0"/>
              <a:t>                 </a:t>
            </a:r>
            <a:r>
              <a:rPr lang="it-IT" sz="1600" dirty="0" smtClean="0"/>
              <a:t>non </a:t>
            </a:r>
            <a:r>
              <a:rPr lang="it-IT" sz="1600" dirty="0"/>
              <a:t>è brutto quanto si </a:t>
            </a:r>
            <a:r>
              <a:rPr lang="it-IT" sz="1600" dirty="0" smtClean="0"/>
              <a:t>dipinge</a:t>
            </a:r>
            <a:r>
              <a:rPr lang="it-IT" sz="1600" dirty="0">
                <a:solidFill>
                  <a:srgbClr val="FFC000"/>
                </a:solidFill>
              </a:rPr>
              <a:t> </a:t>
            </a:r>
            <a:r>
              <a:rPr lang="it-IT" sz="1600" dirty="0" smtClean="0">
                <a:solidFill>
                  <a:schemeClr val="bg1">
                    <a:lumMod val="10000"/>
                    <a:lumOff val="90000"/>
                  </a:schemeClr>
                </a:solidFill>
              </a:rPr>
              <a:t>(</a:t>
            </a:r>
            <a:r>
              <a:rPr lang="it-IT" sz="1600" dirty="0" smtClean="0">
                <a:solidFill>
                  <a:srgbClr val="FFC000"/>
                </a:solidFill>
              </a:rPr>
              <a:t>proverbio</a:t>
            </a:r>
            <a:r>
              <a:rPr lang="it-IT" sz="1600" dirty="0" smtClean="0">
                <a:solidFill>
                  <a:schemeClr val="bg1">
                    <a:lumMod val="10000"/>
                    <a:lumOff val="90000"/>
                  </a:schemeClr>
                </a:solidFill>
              </a:rPr>
              <a:t>).</a:t>
            </a:r>
            <a:r>
              <a:rPr lang="it-IT" sz="1600" dirty="0" smtClean="0"/>
              <a:t> </a:t>
            </a:r>
            <a:r>
              <a:rPr lang="it-IT" sz="1600" dirty="0"/>
              <a:t>A noi poverelli </a:t>
            </a:r>
            <a:r>
              <a:rPr lang="it-IT" sz="1600" dirty="0" smtClean="0"/>
              <a:t>le matasse </a:t>
            </a:r>
            <a:r>
              <a:rPr lang="it-IT" sz="1600" dirty="0" err="1"/>
              <a:t>paion</a:t>
            </a:r>
            <a:r>
              <a:rPr lang="it-IT" sz="1600" dirty="0"/>
              <a:t> più imbrogliate perché non sappiamo </a:t>
            </a:r>
            <a:r>
              <a:rPr lang="it-IT" sz="1600" dirty="0" smtClean="0"/>
              <a:t>  </a:t>
            </a:r>
            <a:r>
              <a:rPr lang="it-IT" sz="1600" dirty="0"/>
              <a:t/>
            </a:r>
            <a:br>
              <a:rPr lang="it-IT" sz="1600" dirty="0"/>
            </a:br>
            <a:r>
              <a:rPr lang="it-IT" sz="1600" dirty="0" smtClean="0"/>
              <a:t>                 </a:t>
            </a:r>
            <a:r>
              <a:rPr lang="it-IT" sz="1600" dirty="0" smtClean="0"/>
              <a:t>trovarne </a:t>
            </a:r>
            <a:r>
              <a:rPr lang="it-IT" sz="1600" dirty="0"/>
              <a:t>il bandolo</a:t>
            </a:r>
            <a:r>
              <a:rPr lang="it-IT" sz="1600" dirty="0" smtClean="0"/>
              <a:t>” (r. 65-69)</a:t>
            </a:r>
            <a:r>
              <a:rPr lang="it-IT" sz="1600" dirty="0"/>
              <a:t/>
            </a:r>
            <a:br>
              <a:rPr lang="it-IT" sz="1600" dirty="0"/>
            </a:br>
            <a:r>
              <a:rPr lang="it-IT" sz="1600" dirty="0">
                <a:solidFill>
                  <a:srgbClr val="FFC000"/>
                </a:solidFill>
              </a:rPr>
              <a:t> </a:t>
            </a:r>
            <a:r>
              <a:rPr lang="it-IT" sz="1600" dirty="0" smtClean="0">
                <a:solidFill>
                  <a:srgbClr val="FFC000"/>
                </a:solidFill>
              </a:rPr>
              <a:t>              </a:t>
            </a:r>
            <a:r>
              <a:rPr lang="it-IT" sz="1600" dirty="0" smtClean="0"/>
              <a:t> “vi </a:t>
            </a:r>
            <a:r>
              <a:rPr lang="it-IT" sz="1600" dirty="0"/>
              <a:t>dirà, su due piedi, di quelle cose che a non verrebbero in testa, pensarci un anno</a:t>
            </a:r>
            <a:r>
              <a:rPr lang="it-IT" sz="1600" dirty="0" smtClean="0"/>
              <a:t>…(r. 81-83)</a:t>
            </a:r>
            <a:r>
              <a:rPr lang="it-IT" sz="1600" dirty="0"/>
              <a:t/>
            </a:r>
            <a:br>
              <a:rPr lang="it-IT" sz="1600" dirty="0"/>
            </a:br>
            <a:r>
              <a:rPr lang="it-IT" sz="1600" dirty="0">
                <a:solidFill>
                  <a:srgbClr val="FFC000"/>
                </a:solidFill>
              </a:rPr>
              <a:t> </a:t>
            </a:r>
            <a:r>
              <a:rPr lang="it-IT" sz="1600" dirty="0" smtClean="0">
                <a:solidFill>
                  <a:srgbClr val="FFC000"/>
                </a:solidFill>
              </a:rPr>
              <a:t>               </a:t>
            </a:r>
            <a:r>
              <a:rPr lang="it-IT" sz="1600" dirty="0" smtClean="0"/>
              <a:t>‘‘Renzo </a:t>
            </a:r>
            <a:r>
              <a:rPr lang="it-IT" sz="1600" dirty="0"/>
              <a:t>abbracciò molto volentieri questo parere</a:t>
            </a:r>
            <a:r>
              <a:rPr lang="it-IT" sz="1600" dirty="0" smtClean="0"/>
              <a:t>” (r. 84)</a:t>
            </a:r>
            <a:r>
              <a:rPr lang="it-IT" sz="1600" dirty="0"/>
              <a:t/>
            </a:r>
            <a:br>
              <a:rPr lang="it-IT" sz="1600" dirty="0"/>
            </a:br>
            <a:r>
              <a:rPr lang="it-IT" sz="1600" dirty="0">
                <a:solidFill>
                  <a:srgbClr val="FFC000"/>
                </a:solidFill>
              </a:rPr>
              <a:t> </a:t>
            </a:r>
            <a:r>
              <a:rPr lang="it-IT" sz="1600" dirty="0" smtClean="0">
                <a:solidFill>
                  <a:srgbClr val="FFC000"/>
                </a:solidFill>
              </a:rPr>
              <a:t>               </a:t>
            </a:r>
            <a:r>
              <a:rPr lang="it-IT" sz="1600" dirty="0" smtClean="0"/>
              <a:t>“mettergli </a:t>
            </a:r>
            <a:r>
              <a:rPr lang="it-IT" sz="1600" dirty="0"/>
              <a:t>una pulce nell’orecchio</a:t>
            </a:r>
            <a:r>
              <a:rPr lang="it-IT" sz="1600" dirty="0" smtClean="0"/>
              <a:t>” (r. 231)</a:t>
            </a:r>
            <a:r>
              <a:rPr lang="it-IT" sz="1600" dirty="0"/>
              <a:t/>
            </a:r>
            <a:br>
              <a:rPr lang="it-IT" sz="1600" dirty="0"/>
            </a:br>
            <a:r>
              <a:rPr lang="it-IT" sz="1600" dirty="0">
                <a:solidFill>
                  <a:srgbClr val="FFC000"/>
                </a:solidFill>
              </a:rPr>
              <a:t>Similitudine</a:t>
            </a:r>
            <a:r>
              <a:rPr lang="it-IT" sz="1600" dirty="0"/>
              <a:t> "riunì le loro otto gambe come se facesse un mazzetto di fiori" </a:t>
            </a:r>
            <a:r>
              <a:rPr lang="it-IT" sz="1600" dirty="0" smtClean="0"/>
              <a:t>(r</a:t>
            </a:r>
            <a:r>
              <a:rPr lang="it-IT" sz="1600" dirty="0"/>
              <a:t>. </a:t>
            </a:r>
            <a:r>
              <a:rPr lang="it-IT" sz="1600" dirty="0"/>
              <a:t>86);</a:t>
            </a:r>
            <a:br>
              <a:rPr lang="it-IT" sz="1600" dirty="0"/>
            </a:br>
            <a:r>
              <a:rPr lang="it-IT" sz="1600" dirty="0" smtClean="0"/>
              <a:t>                     “</a:t>
            </a:r>
            <a:r>
              <a:rPr lang="it-IT" sz="1600" dirty="0"/>
              <a:t>le quali intanto si ingegnavano a beccarsi l’un l’altra, come accade di sovente </a:t>
            </a:r>
            <a:r>
              <a:rPr lang="it-IT" sz="1600" dirty="0" smtClean="0"/>
              <a:t>tra compagni </a:t>
            </a:r>
            <a:r>
              <a:rPr lang="it-IT" sz="1600" dirty="0"/>
              <a:t>di sventura’’ (r. 98</a:t>
            </a:r>
            <a:r>
              <a:rPr lang="it-IT" sz="1600" dirty="0" smtClean="0"/>
              <a:t>)</a:t>
            </a:r>
            <a:r>
              <a:rPr lang="it-IT" sz="1600" dirty="0"/>
              <a:t/>
            </a:r>
            <a:br>
              <a:rPr lang="it-IT" sz="1600" dirty="0"/>
            </a:br>
            <a:r>
              <a:rPr lang="it-IT" sz="1600" dirty="0" smtClean="0"/>
              <a:t>                     “</a:t>
            </a:r>
            <a:r>
              <a:rPr lang="it-IT" sz="1600" dirty="0"/>
              <a:t>cacciò le mani in quel caos di </a:t>
            </a:r>
            <a:r>
              <a:rPr lang="it-IT" sz="1600" dirty="0" smtClean="0"/>
              <a:t>carte… </a:t>
            </a:r>
            <a:r>
              <a:rPr lang="it-IT" sz="1600" dirty="0"/>
              <a:t>come se mettesse grano in uno staio” (r. </a:t>
            </a:r>
            <a:r>
              <a:rPr lang="it-IT" sz="1600" dirty="0" smtClean="0"/>
              <a:t>138)</a:t>
            </a:r>
            <a:r>
              <a:rPr lang="it-IT" sz="1600" dirty="0"/>
              <a:t/>
            </a:r>
            <a:br>
              <a:rPr lang="it-IT" sz="1600" dirty="0"/>
            </a:br>
            <a:r>
              <a:rPr lang="it-IT" sz="1600" dirty="0" smtClean="0"/>
              <a:t>                     “</a:t>
            </a:r>
            <a:r>
              <a:rPr lang="it-IT" sz="1600" dirty="0"/>
              <a:t>il ciuffo era dunque quasi una parte dell’armatura” (r. 206 - 207)</a:t>
            </a:r>
            <a:br>
              <a:rPr lang="it-IT" sz="1600" dirty="0"/>
            </a:br>
            <a:r>
              <a:rPr lang="it-IT" sz="1600" dirty="0" smtClean="0"/>
              <a:t>                     “</a:t>
            </a:r>
            <a:r>
              <a:rPr lang="it-IT" sz="1600" dirty="0"/>
              <a:t>col cuor in mano come al confessionale” (r. 219 - 220)</a:t>
            </a:r>
            <a:br>
              <a:rPr lang="it-IT" sz="1600" dirty="0"/>
            </a:br>
            <a:r>
              <a:rPr lang="it-IT" sz="1600" dirty="0" smtClean="0">
                <a:solidFill>
                  <a:srgbClr val="FFC000"/>
                </a:solidFill>
              </a:rPr>
              <a:t>                     </a:t>
            </a:r>
            <a:r>
              <a:rPr lang="it-IT" sz="1600" dirty="0" smtClean="0"/>
              <a:t>‘</a:t>
            </a:r>
            <a:r>
              <a:rPr lang="it-IT" sz="1600" dirty="0" smtClean="0"/>
              <a:t>‘come un materialone</a:t>
            </a:r>
            <a:r>
              <a:rPr lang="it-IT" sz="1600" dirty="0" smtClean="0"/>
              <a:t>… </a:t>
            </a:r>
            <a:r>
              <a:rPr lang="it-IT" sz="1600" dirty="0"/>
              <a:t>che non finisce mai" (da </a:t>
            </a:r>
            <a:r>
              <a:rPr lang="it-IT" sz="1600" dirty="0" smtClean="0"/>
              <a:t>r</a:t>
            </a:r>
            <a:r>
              <a:rPr lang="it-IT" sz="1600" dirty="0"/>
              <a:t>. </a:t>
            </a:r>
            <a:r>
              <a:rPr lang="it-IT" sz="1600" dirty="0" smtClean="0"/>
              <a:t>240 </a:t>
            </a:r>
            <a:r>
              <a:rPr lang="it-IT" sz="1600" dirty="0"/>
              <a:t>a </a:t>
            </a:r>
            <a:r>
              <a:rPr lang="it-IT" sz="1600" dirty="0" smtClean="0"/>
              <a:t>242);</a:t>
            </a:r>
            <a:r>
              <a:rPr lang="it-IT" sz="1600" dirty="0"/>
              <a:t/>
            </a:r>
            <a:br>
              <a:rPr lang="it-IT" sz="1600" dirty="0"/>
            </a:br>
            <a:r>
              <a:rPr lang="it-IT" sz="1600" dirty="0">
                <a:solidFill>
                  <a:srgbClr val="FFC000"/>
                </a:solidFill>
              </a:rPr>
              <a:t> </a:t>
            </a:r>
            <a:r>
              <a:rPr lang="it-IT" sz="1600" dirty="0" smtClean="0">
                <a:solidFill>
                  <a:srgbClr val="FFC000"/>
                </a:solidFill>
              </a:rPr>
              <a:t>                   </a:t>
            </a:r>
            <a:r>
              <a:rPr lang="it-IT" sz="1600" dirty="0" smtClean="0"/>
              <a:t> </a:t>
            </a:r>
            <a:r>
              <a:rPr lang="it-IT" sz="1600" dirty="0"/>
              <a:t>"Noi siamo come il mare, che riceve acqua da tutte le parti e la </a:t>
            </a:r>
            <a:r>
              <a:rPr lang="it-IT" sz="1600" dirty="0" smtClean="0"/>
              <a:t>ridistribuisce </a:t>
            </a:r>
            <a:r>
              <a:rPr lang="it-IT" sz="1600" dirty="0"/>
              <a:t>su tutti i fiumi"  </a:t>
            </a:r>
            <a:r>
              <a:rPr lang="it-IT" sz="1600" dirty="0" smtClean="0"/>
              <a:t>r</a:t>
            </a:r>
            <a:r>
              <a:rPr lang="it-IT" sz="1600" dirty="0"/>
              <a:t>. 362/363</a:t>
            </a:r>
            <a:br>
              <a:rPr lang="it-IT" sz="1600" dirty="0"/>
            </a:br>
            <a:r>
              <a:rPr lang="it-IT" sz="1600" dirty="0" smtClean="0">
                <a:solidFill>
                  <a:srgbClr val="FFC000"/>
                </a:solidFill>
              </a:rPr>
              <a:t>Anafora</a:t>
            </a:r>
            <a:r>
              <a:rPr lang="it-IT" sz="1600" dirty="0" smtClean="0"/>
              <a:t> “nastro </a:t>
            </a:r>
            <a:r>
              <a:rPr lang="it-IT" sz="1600" dirty="0"/>
              <a:t>e nastro e nastro</a:t>
            </a:r>
            <a:r>
              <a:rPr lang="it-IT" sz="1600" dirty="0" smtClean="0"/>
              <a:t>” “</a:t>
            </a:r>
            <a:r>
              <a:rPr lang="it-IT" sz="1600" dirty="0"/>
              <a:t>stoppa e stoppa e stoppa</a:t>
            </a:r>
            <a:r>
              <a:rPr lang="it-IT" sz="1600" dirty="0" smtClean="0"/>
              <a:t>” (r.241-242)</a:t>
            </a:r>
            <a:r>
              <a:rPr lang="it-IT" sz="1600" dirty="0"/>
              <a:t/>
            </a:r>
            <a:br>
              <a:rPr lang="it-IT" sz="1600" dirty="0"/>
            </a:br>
            <a:r>
              <a:rPr lang="it-IT" sz="1600" dirty="0" smtClean="0">
                <a:solidFill>
                  <a:srgbClr val="FFC000"/>
                </a:solidFill>
              </a:rPr>
              <a:t>Ironia</a:t>
            </a:r>
            <a:r>
              <a:rPr lang="it-IT" sz="1600" dirty="0" smtClean="0"/>
              <a:t> </a:t>
            </a:r>
            <a:r>
              <a:rPr lang="it-IT" sz="1600" dirty="0" smtClean="0"/>
              <a:t>“</a:t>
            </a:r>
            <a:r>
              <a:rPr lang="it-IT" sz="1600" dirty="0"/>
              <a:t>S</a:t>
            </a:r>
            <a:r>
              <a:rPr lang="it-IT" sz="1600" dirty="0" smtClean="0"/>
              <a:t>on </a:t>
            </a:r>
            <a:r>
              <a:rPr lang="it-IT" sz="1600" dirty="0"/>
              <a:t>tutte </a:t>
            </a:r>
            <a:r>
              <a:rPr lang="it-IT" sz="1600" dirty="0" smtClean="0"/>
              <a:t>qui; </a:t>
            </a:r>
            <a:r>
              <a:rPr lang="it-IT" sz="1600" dirty="0"/>
              <a:t>e, per mettere insieme questa bella abbondanza</a:t>
            </a:r>
            <a:r>
              <a:rPr lang="it-IT" sz="1600" dirty="0" smtClean="0"/>
              <a:t>” (r. 311)</a:t>
            </a:r>
            <a:r>
              <a:rPr lang="it-IT" sz="1600" dirty="0"/>
              <a:t/>
            </a:r>
            <a:br>
              <a:rPr lang="it-IT" sz="1600" dirty="0"/>
            </a:br>
            <a:r>
              <a:rPr lang="it-IT" sz="1600" dirty="0" smtClean="0"/>
              <a:t>           “</a:t>
            </a:r>
            <a:r>
              <a:rPr lang="it-IT" sz="1600" dirty="0"/>
              <a:t>m’avete mandato da un buon galantuomo</a:t>
            </a:r>
            <a:r>
              <a:rPr lang="it-IT" sz="1600" dirty="0" smtClean="0"/>
              <a:t>” (r. 399)</a:t>
            </a:r>
            <a:r>
              <a:rPr lang="it-IT" sz="1600" dirty="0"/>
              <a:t/>
            </a:r>
            <a:br>
              <a:rPr lang="it-IT" sz="1600" dirty="0"/>
            </a:br>
            <a:r>
              <a:rPr lang="it-IT" sz="1600" dirty="0" smtClean="0">
                <a:solidFill>
                  <a:srgbClr val="FFC000"/>
                </a:solidFill>
              </a:rPr>
              <a:t>Metonimia </a:t>
            </a:r>
            <a:r>
              <a:rPr lang="it-IT" sz="1600" dirty="0" smtClean="0"/>
              <a:t>“le </a:t>
            </a:r>
            <a:r>
              <a:rPr lang="it-IT" sz="1600" dirty="0"/>
              <a:t>annate vanno scarse</a:t>
            </a:r>
            <a:r>
              <a:rPr lang="it-IT" sz="1600" dirty="0" smtClean="0"/>
              <a:t>” (r. 312)</a:t>
            </a:r>
            <a:br>
              <a:rPr lang="it-IT" sz="1600" dirty="0" smtClean="0"/>
            </a:br>
            <a:r>
              <a:rPr lang="it-IT" sz="1600" dirty="0" smtClean="0">
                <a:solidFill>
                  <a:srgbClr val="FFC000"/>
                </a:solidFill>
              </a:rPr>
              <a:t>Preterizione</a:t>
            </a:r>
            <a:r>
              <a:rPr lang="it-IT" sz="1600" dirty="0" smtClean="0"/>
              <a:t> ‘‘Lascio poi pensare al lettore…’’ (r. 91 e </a:t>
            </a:r>
            <a:r>
              <a:rPr lang="it-IT" sz="1600" dirty="0"/>
              <a:t>seguenti</a:t>
            </a:r>
            <a:r>
              <a:rPr lang="it-IT" sz="1600" dirty="0" smtClean="0"/>
              <a:t>)</a:t>
            </a:r>
            <a:endParaRPr lang="it-IT" sz="2000" dirty="0"/>
          </a:p>
        </p:txBody>
      </p:sp>
    </p:spTree>
    <p:extLst>
      <p:ext uri="{BB962C8B-B14F-4D97-AF65-F5344CB8AC3E}">
        <p14:creationId xmlns:p14="http://schemas.microsoft.com/office/powerpoint/2010/main" val="256467854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12192000" cy="6858000"/>
          </a:xfrm>
        </p:spPr>
        <p:txBody>
          <a:bodyPr/>
          <a:lstStyle/>
          <a:p>
            <a:pPr algn="l"/>
            <a:r>
              <a:rPr lang="it-IT" dirty="0" smtClean="0">
                <a:solidFill>
                  <a:srgbClr val="FFC000"/>
                </a:solidFill>
              </a:rPr>
              <a:t>                                                 </a:t>
            </a:r>
            <a:r>
              <a:rPr lang="it-IT" sz="3600" dirty="0" smtClean="0">
                <a:solidFill>
                  <a:srgbClr val="FFC000"/>
                </a:solidFill>
              </a:rPr>
              <a:t>Focus sulla lingua</a:t>
            </a:r>
            <a:r>
              <a:rPr lang="it-IT" dirty="0" smtClean="0"/>
              <a:t/>
            </a:r>
            <a:br>
              <a:rPr lang="it-IT" dirty="0" smtClean="0"/>
            </a:br>
            <a:r>
              <a:rPr lang="it-IT" dirty="0"/>
              <a:t/>
            </a:r>
            <a:br>
              <a:rPr lang="it-IT" dirty="0"/>
            </a:br>
            <a:r>
              <a:rPr lang="it-IT" dirty="0" smtClean="0"/>
              <a:t>Il </a:t>
            </a:r>
            <a:r>
              <a:rPr lang="it-IT" dirty="0"/>
              <a:t>linguaggio utilizzato da Manzoni è vario, vi è infatti un plurilinguismo funzionale a comprendere il </a:t>
            </a:r>
            <a:r>
              <a:rPr lang="it-IT" dirty="0" smtClean="0"/>
              <a:t>contesto; </a:t>
            </a:r>
            <a:r>
              <a:rPr lang="it-IT" dirty="0"/>
              <a:t>troviamo:</a:t>
            </a:r>
            <a:br>
              <a:rPr lang="it-IT" dirty="0"/>
            </a:br>
            <a:r>
              <a:rPr lang="it-IT" dirty="0"/>
              <a:t/>
            </a:r>
            <a:br>
              <a:rPr lang="it-IT" dirty="0"/>
            </a:br>
            <a:r>
              <a:rPr lang="it-IT" dirty="0" smtClean="0"/>
              <a:t>- </a:t>
            </a:r>
            <a:r>
              <a:rPr lang="it-IT" dirty="0" smtClean="0">
                <a:solidFill>
                  <a:srgbClr val="FFC000"/>
                </a:solidFill>
              </a:rPr>
              <a:t>linguaggio </a:t>
            </a:r>
            <a:r>
              <a:rPr lang="it-IT" dirty="0">
                <a:solidFill>
                  <a:srgbClr val="FFC000"/>
                </a:solidFill>
              </a:rPr>
              <a:t>tecnico-giuridico </a:t>
            </a:r>
            <a:r>
              <a:rPr lang="it-IT" dirty="0"/>
              <a:t>da parte di Azzecca-garbugli</a:t>
            </a:r>
            <a:r>
              <a:rPr lang="it-IT" dirty="0" smtClean="0"/>
              <a:t>;</a:t>
            </a:r>
            <a:br>
              <a:rPr lang="it-IT" dirty="0" smtClean="0"/>
            </a:br>
            <a:r>
              <a:rPr lang="it-IT" dirty="0"/>
              <a:t/>
            </a:r>
            <a:br>
              <a:rPr lang="it-IT" dirty="0"/>
            </a:br>
            <a:r>
              <a:rPr lang="it-IT" dirty="0" smtClean="0"/>
              <a:t>- </a:t>
            </a:r>
            <a:r>
              <a:rPr lang="it-IT" dirty="0" smtClean="0">
                <a:solidFill>
                  <a:srgbClr val="FFC000"/>
                </a:solidFill>
              </a:rPr>
              <a:t>linguaggio </a:t>
            </a:r>
            <a:r>
              <a:rPr lang="it-IT" dirty="0">
                <a:solidFill>
                  <a:srgbClr val="FFC000"/>
                </a:solidFill>
              </a:rPr>
              <a:t>dei proclami</a:t>
            </a:r>
            <a:r>
              <a:rPr lang="it-IT" dirty="0"/>
              <a:t>, pomposo e astruso delle gride</a:t>
            </a:r>
            <a:r>
              <a:rPr lang="it-IT" dirty="0" smtClean="0"/>
              <a:t>;</a:t>
            </a:r>
            <a:br>
              <a:rPr lang="it-IT" dirty="0" smtClean="0"/>
            </a:br>
            <a:r>
              <a:rPr lang="it-IT" dirty="0"/>
              <a:t/>
            </a:r>
            <a:br>
              <a:rPr lang="it-IT" dirty="0"/>
            </a:br>
            <a:r>
              <a:rPr lang="it-IT" dirty="0" smtClean="0"/>
              <a:t>- </a:t>
            </a:r>
            <a:r>
              <a:rPr lang="it-IT" dirty="0" smtClean="0">
                <a:solidFill>
                  <a:srgbClr val="FFC000"/>
                </a:solidFill>
              </a:rPr>
              <a:t>linguaggio </a:t>
            </a:r>
            <a:r>
              <a:rPr lang="it-IT" dirty="0">
                <a:solidFill>
                  <a:srgbClr val="FFC000"/>
                </a:solidFill>
              </a:rPr>
              <a:t>popolare</a:t>
            </a:r>
            <a:r>
              <a:rPr lang="it-IT" dirty="0"/>
              <a:t>, da parte di Agnese, fra Galdino e </a:t>
            </a:r>
            <a:r>
              <a:rPr lang="it-IT" dirty="0" smtClean="0"/>
              <a:t>Renzo nelle similitudini</a:t>
            </a:r>
            <a:br>
              <a:rPr lang="it-IT" dirty="0" smtClean="0"/>
            </a:br>
            <a:r>
              <a:rPr lang="it-IT" dirty="0"/>
              <a:t/>
            </a:r>
            <a:br>
              <a:rPr lang="it-IT" dirty="0"/>
            </a:br>
            <a:r>
              <a:rPr lang="it-IT" dirty="0" smtClean="0"/>
              <a:t>- </a:t>
            </a:r>
            <a:r>
              <a:rPr lang="it-IT" dirty="0" smtClean="0">
                <a:solidFill>
                  <a:srgbClr val="FFC000"/>
                </a:solidFill>
              </a:rPr>
              <a:t>linguaggio </a:t>
            </a:r>
            <a:r>
              <a:rPr lang="it-IT" dirty="0">
                <a:solidFill>
                  <a:srgbClr val="FFC000"/>
                </a:solidFill>
              </a:rPr>
              <a:t>dei prepotenti</a:t>
            </a:r>
            <a:r>
              <a:rPr lang="it-IT" dirty="0"/>
              <a:t>, da parte di </a:t>
            </a:r>
            <a:r>
              <a:rPr lang="it-IT" dirty="0" smtClean="0"/>
              <a:t>Azzecca-garbugli</a:t>
            </a:r>
            <a:endParaRPr lang="it-IT" dirty="0"/>
          </a:p>
        </p:txBody>
      </p:sp>
    </p:spTree>
    <p:extLst>
      <p:ext uri="{BB962C8B-B14F-4D97-AF65-F5344CB8AC3E}">
        <p14:creationId xmlns:p14="http://schemas.microsoft.com/office/powerpoint/2010/main" val="288820447"/>
      </p:ext>
    </p:extLst>
  </p:cSld>
  <p:clrMapOvr>
    <a:masterClrMapping/>
  </p:clrMapOvr>
</p:sld>
</file>

<file path=ppt/theme/theme1.xml><?xml version="1.0" encoding="utf-8"?>
<a:theme xmlns:a="http://schemas.openxmlformats.org/drawingml/2006/main" name="VUOTA - NEG-VUOTISSIMA">
  <a:themeElements>
    <a:clrScheme name="VUOTA - NEG-VUOTISSIMA">
      <a:dk1>
        <a:srgbClr val="000000"/>
      </a:dk1>
      <a:lt1>
        <a:srgbClr val="2A2A2A"/>
      </a:lt1>
      <a:dk2>
        <a:srgbClr val="A7A7A7"/>
      </a:dk2>
      <a:lt2>
        <a:srgbClr val="535353"/>
      </a:lt2>
      <a:accent1>
        <a:srgbClr val="4472C4"/>
      </a:accent1>
      <a:accent2>
        <a:srgbClr val="ED7D31"/>
      </a:accent2>
      <a:accent3>
        <a:srgbClr val="2A2A2A"/>
      </a:accent3>
      <a:accent4>
        <a:srgbClr val="4472C4"/>
      </a:accent4>
      <a:accent5>
        <a:srgbClr val="ED7D31"/>
      </a:accent5>
      <a:accent6>
        <a:srgbClr val="2A2A2A"/>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1002</TotalTime>
  <Words>48</Words>
  <Application>Microsoft Office PowerPoint</Application>
  <PresentationFormat>Widescreen</PresentationFormat>
  <Paragraphs>8</Paragraphs>
  <Slides>8</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8</vt:i4>
      </vt:variant>
    </vt:vector>
  </HeadingPairs>
  <TitlesOfParts>
    <vt:vector size="13" baseType="lpstr">
      <vt:lpstr>Arial</vt:lpstr>
      <vt:lpstr>Calibri</vt:lpstr>
      <vt:lpstr>Open Sans</vt:lpstr>
      <vt:lpstr>Open Sans SemiBold</vt:lpstr>
      <vt:lpstr>VUOTA - NEG-VUOTISSIMA</vt:lpstr>
      <vt:lpstr>Presentazione standard di PowerPoint</vt:lpstr>
      <vt:lpstr>Presentazione standard di PowerPoint</vt:lpstr>
      <vt:lpstr>                      1. Il conciliabolo tra Renzo, Lucia e Agnese - Lucia confessa di aver subito, qualche giorno prima, al ritorno dal lavoro in filanda, delle attenzioni da parte di don Rodrigo. Ella, ignorandolo, aveva udito don Rodrigo, che era in compagnia del cugino, il Conte Attilio, ridere e scommettere che sarebbe riuscito a sedurla.  Lucia, spaventata, era corsa dal suo confessore, padre Cristoforo, che le aveva consigliato di affrettare il più possibile le nozze e così ella aveva fatto, sollecitando Renzo.  - tecnica narrativa: flashback  Lucia scoppia a piangere e Renzo reagisce iroso inveendo contro don Rodrigo.  Agnese, con la sua saggezza da popolana, propone a Renzo di recarsi a Lecco dal dottor Azzecca-garbugli, soprannome di un avvocato, una cima d’uomo che sicuramente troverà una soluzione. Agnese raccomanda a Renzo di portargli i 4 capponi che dovevano servire per il banchetto nuziale perché non bisogna mai andare con le mani vuote da que’ signori. Renzo esce e, immerso nei tumultuosi pensieri che gli passano  per la mente, rimuginando tra sé e sé il discorso da fare all’avvocato,  giunge a Lecco.  - presentazione di Agnese: in azione  - tipo di sequenza: narrativa/dialogica</vt:lpstr>
      <vt:lpstr>                             2. Azzecca-garbugli e Renzo  - Renzo entra nello studio di Azzecca-garbugli, uno stanzone polveroso e ammuffito, l’avvocato indossa una toga consunta e si dichiara disponibile a difenderlo sfoggiando le sue conoscenze giuridiche, cercando documenti, leggendo brani di una grida che si riferisce ad un caso simile. - Renzo segue con attenzione la lettura del brano. Azzecca-garbugli si stupisce dell’atteggiamento di Renzo, per nulla intimorito di fronte alla lettura del crescendo di pene previste dalla grida per quel tipo di reato (più attento che atterrito), perché è convinto che Renzo non sia la vittima ma l’autore del sopruso.  - Notando che Renzo non porta il lungo ciuffo di capelli sulla fronte, come i bravi usavano avere per distinguersi, pensa che se lo sia tagliato per questioni di prudenza e lo apostrofa dicendogli che è una misura non necessaria e lo sollecita ad essere sincero con lui e che è basilare che egli si apra con il proprio avvocato come con il proprio confessore.  - La lunga disquisizione di Azzecca-garbugli su come riuscirà a togliere il suo difeso dai guai rivela quanto sia un avvocato abituato a difendere i delinquenti.  - Renzo blocca l’Avvocato affermando che è lui la vittima che vuole giustizia e la lettura di quella grida gli dà speranza. Gli racconta quindi l’intera vicenda ed appena pronuncia il nome di don Rodrigo suscita la reazione spaventata dell’avvocato che dichiara di non voler essere scocciato da queste vicende di giuramenti tra giovani e lo caccia fuori casa.   - presentazione di Azzecca-garbugli: in azione  - tipo di sequenza: dialogica  - tema della giustizia corrotta e manipolata, tipica del ‘600</vt:lpstr>
      <vt:lpstr>                                     3. Episodio di fra Galdino  - Lucia e Agnese, rimaste a casa, continuano a pensare in quale altro modo risolvere la questione e Lucia suggerisce di mettere al corrente Padre Cristoforo dell’accaduto per sentire il suo parere. Mentre le due donne stanno discutendo, sentono bussare alla porta. E’ fra Galdino, un cercatore cappuccino che sta facendo il giro della case del paese per raccogliere le noci. Lucia s’avvia subito verso la dispensa per prendere le noci dopo aver fatto il gesto alla madre di non parlare della questione del matrimonio. All’inevitabile domanda di Fra Galdino su cosa sia successo Agnese risponde in tutta fretta che il curato si è ammalato e bisogna posticipare, per poi cambiare subito argomento chiedendo come va la questua delle noci. Fra Galdino si lamenta di aver raccolto poche noci pur avendo già bussato a dieci porte e racconta il miracolo delle noci  tecnica narrativa: digressione con flashback  Terminato il racconto, ricompare Lucia con il grembiule carico di noci. Fra Galdino versa le noci nella bisaccia e, prima che esca dalla casa, Lucia gli chiede di riferire a Fra Cristoforo che lei e la madre hanno urgenza di parlargli. Fra Galdino le assicura che Fra Cristoforo riceverà il messaggio  - tipo di sequenza: dialogica, poi narrativa  - scopo della digressione: contrapposizione tra giustizia umana e divina</vt:lpstr>
      <vt:lpstr>                         4. Renzo ritorna a casa di Lucia  - Rimaste sole, Agnese sbotta subito con Lucia rimproverandole l’eccessiva generosità, ma Lucia si giustifica spiegandole che in questo modo, avendo già la bisaccia piena di noci, Fra Galdino non dovrà attardarsi presso altre case per raccoglierne altre ma andrà diretto al convento a portare il loro messaggio a Fra Cristoforo. A gnese le dà ragione e in quel mentre entra Renzo indispettito e mortificato. Butta i 4 poveri capponi sul tavolo e racconta come è andata con Azzecca-garbugli. Agnese sta già per replicare che forse non ha trattato la questione come andava trattata, quando Lucia calma gli animi riferendo a Renzo che sono ricorse a Fra Cristoforo e sicuramente lui li saprà aiutare. Renzo scettico minaccia propositi di vendetta e Lucia cerca di calmarlo. La sera è sopraggiunta e Renzo tristemente si congeda dalle due donne.  - tipo di sequenza: dialogica</vt:lpstr>
      <vt:lpstr>       Tematiche e figure retoriche principali del terzo capitolo 1) La cultura, in un mondo che ne fa un uso distorto, diventa strumento di contraffazione della verità 2) Il problema della giustizia: la legge è al servizio dei più forti  FIGURE RETORICHE Metafora "ho visto più d'uno che era più impicciato di un pulcin nella stoppa…" (r. 76/77);                 “Io son venuta al mondo prima di voi; e il mondo lo conosco un poco. Non bisogna spaventarsi di tanto: il diavolo                                       non è brutto quanto si dipinge (proverbio). A noi poverelli le matasse paion più imbrogliate perché non sappiamo                     trovarne il bandolo” (r. 65-69)                 “vi dirà, su due piedi, di quelle cose che a non verrebbero in testa, pensarci un anno…(r. 81-83)                 ‘‘Renzo abbracciò molto volentieri questo parere” (r. 84)                 “mettergli una pulce nell’orecchio” (r. 231) Similitudine "riunì le loro otto gambe come se facesse un mazzetto di fiori" (r. 86);                      “le quali intanto si ingegnavano a beccarsi l’un l’altra, come accade di sovente tra compagni di sventura’’ (r. 98)                      “cacciò le mani in quel caos di carte… come se mettesse grano in uno staio” (r. 138)                      “il ciuffo era dunque quasi una parte dell’armatura” (r. 206 - 207)                      “col cuor in mano come al confessionale” (r. 219 - 220)                      ‘‘come un materialone… che non finisce mai" (da r. 240 a 242);                      "Noi siamo come il mare, che riceve acqua da tutte le parti e la ridistribuisce su tutti i fiumi"  r. 362/363 Anafora “nastro e nastro e nastro” “stoppa e stoppa e stoppa” (r.241-242) Ironia “Son tutte qui; e, per mettere insieme questa bella abbondanza” (r. 311)            “m’avete mandato da un buon galantuomo” (r. 399) Metonimia “le annate vanno scarse” (r. 312) Preterizione ‘‘Lascio poi pensare al lettore…’’ (r. 91 e seguenti)</vt:lpstr>
      <vt:lpstr>                                                 Focus sulla lingua  Il linguaggio utilizzato da Manzoni è vario, vi è infatti un plurilinguismo funzionale a comprendere il contesto; troviamo:  - linguaggio tecnico-giuridico da parte di Azzecca-garbugli;  - linguaggio dei proclami, pomposo e astruso delle gride;  - linguaggio popolare, da parte di Agnese, fra Galdino e Renzo nelle similitudini  - linguaggio dei prepotenti, da parte di Azzecca-garbugli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Luciano Di Libero</dc:creator>
  <cp:lastModifiedBy>Luciano Di Libero</cp:lastModifiedBy>
  <cp:revision>43</cp:revision>
  <dcterms:modified xsi:type="dcterms:W3CDTF">2022-10-19T22:07:33Z</dcterms:modified>
</cp:coreProperties>
</file>