
<file path=[Content_Types].xml><?xml version="1.0" encoding="utf-8"?>
<Types xmlns="http://schemas.openxmlformats.org/package/2006/content-types">
  <Default Extension="png" ContentType="image/png"/>
  <Default Extension="jfif"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13"/>
  </p:notesMasterIdLst>
  <p:sldIdLst>
    <p:sldId id="256" r:id="rId2"/>
    <p:sldId id="268" r:id="rId3"/>
    <p:sldId id="269" r:id="rId4"/>
    <p:sldId id="271" r:id="rId5"/>
    <p:sldId id="272" r:id="rId6"/>
    <p:sldId id="275" r:id="rId7"/>
    <p:sldId id="277" r:id="rId8"/>
    <p:sldId id="279" r:id="rId9"/>
    <p:sldId id="278" r:id="rId10"/>
    <p:sldId id="276" r:id="rId11"/>
    <p:sldId id="280"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3840">
          <p15:clr>
            <a:srgbClr val="000000"/>
          </p15:clr>
        </p15:guide>
        <p15:guide id="3" orient="horz" pos="1035">
          <p15:clr>
            <a:srgbClr val="A4A3A4"/>
          </p15:clr>
        </p15:guide>
        <p15:guide id="4" pos="3888">
          <p15:clr>
            <a:srgbClr val="A4A3A4"/>
          </p15:clr>
        </p15:guide>
        <p15:guide id="5" orient="horz" pos="183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A1F0478-42DB-414A-8E9A-BF80529950B1}">
  <a:tblStyle styleId="{9A1F0478-42DB-414A-8E9A-BF80529950B1}"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2"/>
      </p:cViewPr>
      <p:guideLst>
        <p:guide orient="horz" pos="2160"/>
        <p:guide pos="3840"/>
        <p:guide orient="horz" pos="1035"/>
        <p:guide pos="3888"/>
        <p:guide orient="horz" pos="183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1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44" name="Google Shape;344;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text" type="tx">
  <p:cSld name="TITLE_AND_BODY">
    <p:spTree>
      <p:nvGrpSpPr>
        <p:cNvPr id="1" name="Shape 7"/>
        <p:cNvGrpSpPr/>
        <p:nvPr/>
      </p:nvGrpSpPr>
      <p:grpSpPr>
        <a:xfrm>
          <a:off x="0" y="0"/>
          <a:ext cx="0" cy="0"/>
          <a:chOff x="0" y="0"/>
          <a:chExt cx="0" cy="0"/>
        </a:xfrm>
      </p:grpSpPr>
      <p:sp>
        <p:nvSpPr>
          <p:cNvPr id="8" name="Google Shape;8;p2"/>
          <p:cNvSpPr txBox="1">
            <a:spLocks noGrp="1"/>
          </p:cNvSpPr>
          <p:nvPr>
            <p:ph type="title"/>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2400" b="1" i="0" u="none" strike="noStrike" cap="none">
                <a:solidFill>
                  <a:srgbClr val="FFFFFF"/>
                </a:solidFill>
                <a:latin typeface="Open Sans SemiBold"/>
                <a:ea typeface="Open Sans SemiBold"/>
                <a:cs typeface="Open Sans SemiBold"/>
                <a:sym typeface="Open Sans SemiBold"/>
              </a:defRPr>
            </a:lvl1pPr>
            <a:lvl2pPr marR="0" lvl="1" algn="ctr" rtl="0">
              <a:lnSpc>
                <a:spcPct val="100000"/>
              </a:lnSpc>
              <a:spcBef>
                <a:spcPts val="0"/>
              </a:spcBef>
              <a:spcAft>
                <a:spcPts val="0"/>
              </a:spcAft>
              <a:buClr>
                <a:srgbClr val="000000"/>
              </a:buClr>
              <a:buSzPts val="1400"/>
              <a:buFont typeface="Arial"/>
              <a:buNone/>
              <a:defRPr sz="2400" b="1" i="0" u="none" strike="noStrike" cap="none">
                <a:solidFill>
                  <a:srgbClr val="FFFFFF"/>
                </a:solidFill>
                <a:latin typeface="Open Sans SemiBold"/>
                <a:ea typeface="Open Sans SemiBold"/>
                <a:cs typeface="Open Sans SemiBold"/>
                <a:sym typeface="Open Sans SemiBold"/>
              </a:defRPr>
            </a:lvl2pPr>
            <a:lvl3pPr marR="0" lvl="2" algn="ctr" rtl="0">
              <a:lnSpc>
                <a:spcPct val="100000"/>
              </a:lnSpc>
              <a:spcBef>
                <a:spcPts val="0"/>
              </a:spcBef>
              <a:spcAft>
                <a:spcPts val="0"/>
              </a:spcAft>
              <a:buClr>
                <a:srgbClr val="000000"/>
              </a:buClr>
              <a:buSzPts val="1400"/>
              <a:buFont typeface="Arial"/>
              <a:buNone/>
              <a:defRPr sz="2400" b="1" i="0" u="none" strike="noStrike" cap="none">
                <a:solidFill>
                  <a:srgbClr val="FFFFFF"/>
                </a:solidFill>
                <a:latin typeface="Open Sans SemiBold"/>
                <a:ea typeface="Open Sans SemiBold"/>
                <a:cs typeface="Open Sans SemiBold"/>
                <a:sym typeface="Open Sans SemiBold"/>
              </a:defRPr>
            </a:lvl3pPr>
            <a:lvl4pPr marR="0" lvl="3" algn="ctr" rtl="0">
              <a:lnSpc>
                <a:spcPct val="100000"/>
              </a:lnSpc>
              <a:spcBef>
                <a:spcPts val="0"/>
              </a:spcBef>
              <a:spcAft>
                <a:spcPts val="0"/>
              </a:spcAft>
              <a:buClr>
                <a:srgbClr val="000000"/>
              </a:buClr>
              <a:buSzPts val="1400"/>
              <a:buFont typeface="Arial"/>
              <a:buNone/>
              <a:defRPr sz="2400" b="1" i="0" u="none" strike="noStrike" cap="none">
                <a:solidFill>
                  <a:srgbClr val="FFFFFF"/>
                </a:solidFill>
                <a:latin typeface="Open Sans SemiBold"/>
                <a:ea typeface="Open Sans SemiBold"/>
                <a:cs typeface="Open Sans SemiBold"/>
                <a:sym typeface="Open Sans SemiBold"/>
              </a:defRPr>
            </a:lvl4pPr>
            <a:lvl5pPr marR="0" lvl="4" algn="ctr" rtl="0">
              <a:lnSpc>
                <a:spcPct val="100000"/>
              </a:lnSpc>
              <a:spcBef>
                <a:spcPts val="0"/>
              </a:spcBef>
              <a:spcAft>
                <a:spcPts val="0"/>
              </a:spcAft>
              <a:buClr>
                <a:srgbClr val="000000"/>
              </a:buClr>
              <a:buSzPts val="1400"/>
              <a:buFont typeface="Arial"/>
              <a:buNone/>
              <a:defRPr sz="2400" b="1" i="0" u="none" strike="noStrike" cap="none">
                <a:solidFill>
                  <a:srgbClr val="FFFFFF"/>
                </a:solidFill>
                <a:latin typeface="Open Sans SemiBold"/>
                <a:ea typeface="Open Sans SemiBold"/>
                <a:cs typeface="Open Sans SemiBold"/>
                <a:sym typeface="Open Sans SemiBold"/>
              </a:defRPr>
            </a:lvl5pPr>
            <a:lvl6pPr marR="0" lvl="5" algn="ctr" rtl="0">
              <a:lnSpc>
                <a:spcPct val="100000"/>
              </a:lnSpc>
              <a:spcBef>
                <a:spcPts val="0"/>
              </a:spcBef>
              <a:spcAft>
                <a:spcPts val="0"/>
              </a:spcAft>
              <a:buClr>
                <a:srgbClr val="000000"/>
              </a:buClr>
              <a:buSzPts val="1400"/>
              <a:buFont typeface="Arial"/>
              <a:buNone/>
              <a:defRPr sz="2400" b="1" i="0" u="none" strike="noStrike" cap="none">
                <a:solidFill>
                  <a:srgbClr val="FFFFFF"/>
                </a:solidFill>
                <a:latin typeface="Open Sans SemiBold"/>
                <a:ea typeface="Open Sans SemiBold"/>
                <a:cs typeface="Open Sans SemiBold"/>
                <a:sym typeface="Open Sans SemiBold"/>
              </a:defRPr>
            </a:lvl6pPr>
            <a:lvl7pPr marR="0" lvl="6" algn="ctr" rtl="0">
              <a:lnSpc>
                <a:spcPct val="100000"/>
              </a:lnSpc>
              <a:spcBef>
                <a:spcPts val="0"/>
              </a:spcBef>
              <a:spcAft>
                <a:spcPts val="0"/>
              </a:spcAft>
              <a:buClr>
                <a:srgbClr val="000000"/>
              </a:buClr>
              <a:buSzPts val="1400"/>
              <a:buFont typeface="Arial"/>
              <a:buNone/>
              <a:defRPr sz="2400" b="1" i="0" u="none" strike="noStrike" cap="none">
                <a:solidFill>
                  <a:srgbClr val="FFFFFF"/>
                </a:solidFill>
                <a:latin typeface="Open Sans SemiBold"/>
                <a:ea typeface="Open Sans SemiBold"/>
                <a:cs typeface="Open Sans SemiBold"/>
                <a:sym typeface="Open Sans SemiBold"/>
              </a:defRPr>
            </a:lvl7pPr>
            <a:lvl8pPr marR="0" lvl="7" algn="ctr" rtl="0">
              <a:lnSpc>
                <a:spcPct val="100000"/>
              </a:lnSpc>
              <a:spcBef>
                <a:spcPts val="0"/>
              </a:spcBef>
              <a:spcAft>
                <a:spcPts val="0"/>
              </a:spcAft>
              <a:buClr>
                <a:srgbClr val="000000"/>
              </a:buClr>
              <a:buSzPts val="1400"/>
              <a:buFont typeface="Arial"/>
              <a:buNone/>
              <a:defRPr sz="2400" b="1" i="0" u="none" strike="noStrike" cap="none">
                <a:solidFill>
                  <a:srgbClr val="FFFFFF"/>
                </a:solidFill>
                <a:latin typeface="Open Sans SemiBold"/>
                <a:ea typeface="Open Sans SemiBold"/>
                <a:cs typeface="Open Sans SemiBold"/>
                <a:sym typeface="Open Sans SemiBold"/>
              </a:defRPr>
            </a:lvl8pPr>
            <a:lvl9pPr marR="0" lvl="8" algn="ctr" rtl="0">
              <a:lnSpc>
                <a:spcPct val="100000"/>
              </a:lnSpc>
              <a:spcBef>
                <a:spcPts val="0"/>
              </a:spcBef>
              <a:spcAft>
                <a:spcPts val="0"/>
              </a:spcAft>
              <a:buClr>
                <a:srgbClr val="000000"/>
              </a:buClr>
              <a:buSzPts val="1400"/>
              <a:buFont typeface="Arial"/>
              <a:buNone/>
              <a:defRPr sz="2400" b="1" i="0" u="none" strike="noStrike" cap="none">
                <a:solidFill>
                  <a:srgbClr val="FFFFFF"/>
                </a:solidFill>
                <a:latin typeface="Open Sans SemiBold"/>
                <a:ea typeface="Open Sans SemiBold"/>
                <a:cs typeface="Open Sans SemiBold"/>
                <a:sym typeface="Open Sans SemiBold"/>
              </a:defRPr>
            </a:lvl9pPr>
          </a:lstStyle>
          <a:p>
            <a:endParaRPr/>
          </a:p>
        </p:txBody>
      </p:sp>
      <p:sp>
        <p:nvSpPr>
          <p:cNvPr id="9" name="Google Shape;9;p2"/>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90000"/>
              </a:lnSpc>
              <a:spcBef>
                <a:spcPts val="1000"/>
              </a:spcBef>
              <a:spcAft>
                <a:spcPts val="0"/>
              </a:spcAft>
              <a:buClr>
                <a:srgbClr val="000000"/>
              </a:buClr>
              <a:buSzPts val="1400"/>
              <a:buFont typeface="Arial"/>
              <a:buNone/>
              <a:defRPr sz="18000" b="1" i="0" u="none" strike="noStrike" cap="none">
                <a:solidFill>
                  <a:srgbClr val="FFFFFF"/>
                </a:solidFill>
                <a:latin typeface="Open Sans"/>
                <a:ea typeface="Open Sans"/>
                <a:cs typeface="Open Sans"/>
                <a:sym typeface="Open Sans"/>
              </a:defRPr>
            </a:lvl1pPr>
            <a:lvl2pPr marL="914400" marR="0" lvl="1" indent="-1371600" algn="ctr" rtl="0">
              <a:lnSpc>
                <a:spcPct val="90000"/>
              </a:lnSpc>
              <a:spcBef>
                <a:spcPts val="1000"/>
              </a:spcBef>
              <a:spcAft>
                <a:spcPts val="0"/>
              </a:spcAft>
              <a:buClr>
                <a:srgbClr val="FFFFFF"/>
              </a:buClr>
              <a:buSzPts val="18000"/>
              <a:buFont typeface="Open Sans"/>
              <a:buChar char="•"/>
              <a:defRPr sz="18000" b="1" i="0" u="none" strike="noStrike" cap="none">
                <a:solidFill>
                  <a:srgbClr val="FFFFFF"/>
                </a:solidFill>
                <a:latin typeface="Open Sans"/>
                <a:ea typeface="Open Sans"/>
                <a:cs typeface="Open Sans"/>
                <a:sym typeface="Open Sans"/>
              </a:defRPr>
            </a:lvl2pPr>
            <a:lvl3pPr marL="1371600" marR="0" lvl="2" indent="-1371600" algn="ctr" rtl="0">
              <a:lnSpc>
                <a:spcPct val="90000"/>
              </a:lnSpc>
              <a:spcBef>
                <a:spcPts val="1000"/>
              </a:spcBef>
              <a:spcAft>
                <a:spcPts val="0"/>
              </a:spcAft>
              <a:buClr>
                <a:srgbClr val="FFFFFF"/>
              </a:buClr>
              <a:buSzPts val="18000"/>
              <a:buFont typeface="Open Sans"/>
              <a:buChar char="•"/>
              <a:defRPr sz="18000" b="1" i="0" u="none" strike="noStrike" cap="none">
                <a:solidFill>
                  <a:srgbClr val="FFFFFF"/>
                </a:solidFill>
                <a:latin typeface="Open Sans"/>
                <a:ea typeface="Open Sans"/>
                <a:cs typeface="Open Sans"/>
                <a:sym typeface="Open Sans"/>
              </a:defRPr>
            </a:lvl3pPr>
            <a:lvl4pPr marL="1828800" marR="0" lvl="3" indent="-1371600" algn="ctr" rtl="0">
              <a:lnSpc>
                <a:spcPct val="90000"/>
              </a:lnSpc>
              <a:spcBef>
                <a:spcPts val="1000"/>
              </a:spcBef>
              <a:spcAft>
                <a:spcPts val="0"/>
              </a:spcAft>
              <a:buClr>
                <a:srgbClr val="FFFFFF"/>
              </a:buClr>
              <a:buSzPts val="18000"/>
              <a:buFont typeface="Open Sans"/>
              <a:buChar char="•"/>
              <a:defRPr sz="18000" b="1" i="0" u="none" strike="noStrike" cap="none">
                <a:solidFill>
                  <a:srgbClr val="FFFFFF"/>
                </a:solidFill>
                <a:latin typeface="Open Sans"/>
                <a:ea typeface="Open Sans"/>
                <a:cs typeface="Open Sans"/>
                <a:sym typeface="Open Sans"/>
              </a:defRPr>
            </a:lvl4pPr>
            <a:lvl5pPr marL="2286000" marR="0" lvl="4" indent="-1371600" algn="ctr" rtl="0">
              <a:lnSpc>
                <a:spcPct val="90000"/>
              </a:lnSpc>
              <a:spcBef>
                <a:spcPts val="1000"/>
              </a:spcBef>
              <a:spcAft>
                <a:spcPts val="0"/>
              </a:spcAft>
              <a:buClr>
                <a:srgbClr val="FFFFFF"/>
              </a:buClr>
              <a:buSzPts val="18000"/>
              <a:buFont typeface="Open Sans"/>
              <a:buChar char="•"/>
              <a:defRPr sz="18000" b="1" i="0" u="none" strike="noStrike" cap="none">
                <a:solidFill>
                  <a:srgbClr val="FFFFFF"/>
                </a:solidFill>
                <a:latin typeface="Open Sans"/>
                <a:ea typeface="Open Sans"/>
                <a:cs typeface="Open Sans"/>
                <a:sym typeface="Open Sans"/>
              </a:defRPr>
            </a:lvl5pPr>
            <a:lvl6pPr marL="2743200" marR="0" lvl="5" indent="-1371600" algn="ctr" rtl="0">
              <a:lnSpc>
                <a:spcPct val="90000"/>
              </a:lnSpc>
              <a:spcBef>
                <a:spcPts val="1000"/>
              </a:spcBef>
              <a:spcAft>
                <a:spcPts val="0"/>
              </a:spcAft>
              <a:buClr>
                <a:srgbClr val="FFFFFF"/>
              </a:buClr>
              <a:buSzPts val="18000"/>
              <a:buFont typeface="Open Sans"/>
              <a:buChar char="•"/>
              <a:defRPr sz="18000" b="1" i="0" u="none" strike="noStrike" cap="none">
                <a:solidFill>
                  <a:srgbClr val="FFFFFF"/>
                </a:solidFill>
                <a:latin typeface="Open Sans"/>
                <a:ea typeface="Open Sans"/>
                <a:cs typeface="Open Sans"/>
                <a:sym typeface="Open Sans"/>
              </a:defRPr>
            </a:lvl6pPr>
            <a:lvl7pPr marL="3200400" marR="0" lvl="6" indent="-1371600" algn="ctr" rtl="0">
              <a:lnSpc>
                <a:spcPct val="90000"/>
              </a:lnSpc>
              <a:spcBef>
                <a:spcPts val="1000"/>
              </a:spcBef>
              <a:spcAft>
                <a:spcPts val="0"/>
              </a:spcAft>
              <a:buClr>
                <a:srgbClr val="FFFFFF"/>
              </a:buClr>
              <a:buSzPts val="18000"/>
              <a:buFont typeface="Open Sans"/>
              <a:buChar char="•"/>
              <a:defRPr sz="18000" b="1" i="0" u="none" strike="noStrike" cap="none">
                <a:solidFill>
                  <a:srgbClr val="FFFFFF"/>
                </a:solidFill>
                <a:latin typeface="Open Sans"/>
                <a:ea typeface="Open Sans"/>
                <a:cs typeface="Open Sans"/>
                <a:sym typeface="Open Sans"/>
              </a:defRPr>
            </a:lvl7pPr>
            <a:lvl8pPr marL="3657600" marR="0" lvl="7" indent="-1371600" algn="ctr" rtl="0">
              <a:lnSpc>
                <a:spcPct val="90000"/>
              </a:lnSpc>
              <a:spcBef>
                <a:spcPts val="1000"/>
              </a:spcBef>
              <a:spcAft>
                <a:spcPts val="0"/>
              </a:spcAft>
              <a:buClr>
                <a:srgbClr val="FFFFFF"/>
              </a:buClr>
              <a:buSzPts val="18000"/>
              <a:buFont typeface="Open Sans"/>
              <a:buChar char="•"/>
              <a:defRPr sz="18000" b="1" i="0" u="none" strike="noStrike" cap="none">
                <a:solidFill>
                  <a:srgbClr val="FFFFFF"/>
                </a:solidFill>
                <a:latin typeface="Open Sans"/>
                <a:ea typeface="Open Sans"/>
                <a:cs typeface="Open Sans"/>
                <a:sym typeface="Open Sans"/>
              </a:defRPr>
            </a:lvl8pPr>
            <a:lvl9pPr marL="4114800" marR="0" lvl="8" indent="-1371600" algn="ctr" rtl="0">
              <a:lnSpc>
                <a:spcPct val="90000"/>
              </a:lnSpc>
              <a:spcBef>
                <a:spcPts val="1000"/>
              </a:spcBef>
              <a:spcAft>
                <a:spcPts val="0"/>
              </a:spcAft>
              <a:buClr>
                <a:srgbClr val="FFFFFF"/>
              </a:buClr>
              <a:buSzPts val="18000"/>
              <a:buFont typeface="Open Sans"/>
              <a:buChar char="•"/>
              <a:defRPr sz="18000" b="1" i="0" u="none" strike="noStrike" cap="none">
                <a:solidFill>
                  <a:srgbClr val="FFFFFF"/>
                </a:solidFill>
                <a:latin typeface="Open Sans"/>
                <a:ea typeface="Open Sans"/>
                <a:cs typeface="Open Sans"/>
                <a:sym typeface="Open Sans"/>
              </a:defRPr>
            </a:lvl9pPr>
          </a:lstStyle>
          <a:p>
            <a:endParaRPr/>
          </a:p>
        </p:txBody>
      </p:sp>
      <p:sp>
        <p:nvSpPr>
          <p:cNvPr id="10" name="Google Shape;10;p2"/>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9pPr>
          </a:lstStyle>
          <a:p>
            <a:endParaRPr/>
          </a:p>
        </p:txBody>
      </p:sp>
      <p:sp>
        <p:nvSpPr>
          <p:cNvPr id="11" name="Google Shape;11;p2"/>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9pPr>
          </a:lstStyle>
          <a:p>
            <a:endParaRPr/>
          </a:p>
        </p:txBody>
      </p:sp>
      <p:sp>
        <p:nvSpPr>
          <p:cNvPr id="12" name="Google Shape;12;p2"/>
          <p:cNvSpPr txBox="1">
            <a:spLocks noGrp="1"/>
          </p:cNvSpPr>
          <p:nvPr>
            <p:ph type="sldNum" idx="12"/>
          </p:nvPr>
        </p:nvSpPr>
        <p:spPr>
          <a:xfrm>
            <a:off x="5892800" y="6172200"/>
            <a:ext cx="2844800" cy="368300"/>
          </a:xfrm>
          <a:prstGeom prst="rect">
            <a:avLst/>
          </a:prstGeom>
          <a:noFill/>
          <a:ln>
            <a:noFill/>
          </a:ln>
        </p:spPr>
        <p:txBody>
          <a:bodyPr spcFirstLastPara="1" wrap="square" lIns="45700" tIns="45700" rIns="45700" bIns="45700" anchor="ctr" anchorCtr="0">
            <a:noAutofit/>
          </a:bodyPr>
          <a:lstStyle>
            <a:lvl1pPr marL="0" marR="0" lvl="0" indent="0" algn="r">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pic>
        <p:nvPicPr>
          <p:cNvPr id="13" name="Google Shape;13;p2"/>
          <p:cNvPicPr preferRelativeResize="0"/>
          <p:nvPr/>
        </p:nvPicPr>
        <p:blipFill rotWithShape="1">
          <a:blip r:embed="rId2">
            <a:alphaModFix/>
          </a:blip>
          <a:srcRect/>
          <a:stretch/>
        </p:blipFill>
        <p:spPr>
          <a:xfrm>
            <a:off x="11587162" y="6388100"/>
            <a:ext cx="392112" cy="28733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A2A2A"/>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sldNum" idx="12"/>
          </p:nvPr>
        </p:nvSpPr>
        <p:spPr>
          <a:xfrm>
            <a:off x="5892800" y="6172200"/>
            <a:ext cx="2844800" cy="368300"/>
          </a:xfrm>
          <a:prstGeom prst="rect">
            <a:avLst/>
          </a:prstGeom>
          <a:noFill/>
          <a:ln>
            <a:noFill/>
          </a:ln>
        </p:spPr>
        <p:txBody>
          <a:bodyPr spcFirstLastPara="1" wrap="square" lIns="45700" tIns="45700" rIns="45700" bIns="45700" anchor="ctr" anchorCtr="0">
            <a:noAutofit/>
          </a:bodyPr>
          <a:lstStyle>
            <a:lvl1pPr marL="0" marR="0" lvl="0" indent="0" algn="r" rtl="0">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1pPr>
            <a:lvl2pPr marL="0" marR="0" lvl="1" indent="0" algn="r" rtl="0">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2pPr>
            <a:lvl3pPr marL="0" marR="0" lvl="2" indent="0" algn="r" rtl="0">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3pPr>
            <a:lvl4pPr marL="0" marR="0" lvl="3" indent="0" algn="r" rtl="0">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4pPr>
            <a:lvl5pPr marL="0" marR="0" lvl="4" indent="0" algn="r" rtl="0">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5pPr>
            <a:lvl6pPr marL="0" marR="0" lvl="5" indent="0" algn="r" rtl="0">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6pPr>
            <a:lvl7pPr marL="0" marR="0" lvl="6" indent="0" algn="r" rtl="0">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7pPr>
            <a:lvl8pPr marL="0" marR="0" lvl="7" indent="0" algn="r" rtl="0">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8pPr>
            <a:lvl9pPr marL="0" marR="0" lvl="8" indent="0" algn="r" rtl="0">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87"/>
        <p:cNvGrpSpPr/>
        <p:nvPr/>
      </p:nvGrpSpPr>
      <p:grpSpPr>
        <a:xfrm>
          <a:off x="0" y="0"/>
          <a:ext cx="0" cy="0"/>
          <a:chOff x="0" y="0"/>
          <a:chExt cx="0" cy="0"/>
        </a:xfrm>
      </p:grpSpPr>
      <p:pic>
        <p:nvPicPr>
          <p:cNvPr id="3" name="Immagine 2"/>
          <p:cNvPicPr>
            <a:picLocks noChangeAspect="1"/>
          </p:cNvPicPr>
          <p:nvPr/>
        </p:nvPicPr>
        <p:blipFill>
          <a:blip r:embed="rId3"/>
          <a:stretch>
            <a:fillRect/>
          </a:stretch>
        </p:blipFill>
        <p:spPr>
          <a:xfrm>
            <a:off x="0" y="0"/>
            <a:ext cx="12192000" cy="6858000"/>
          </a:xfrm>
          <a:prstGeom prst="rect">
            <a:avLst/>
          </a:prstGeom>
        </p:spPr>
      </p:pic>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2192000" cy="6858000"/>
          </a:xfrm>
        </p:spPr>
        <p:txBody>
          <a:bodyPr/>
          <a:lstStyle/>
          <a:p>
            <a:pPr algn="l"/>
            <a:r>
              <a:rPr lang="it-IT" sz="2800" dirty="0" smtClean="0">
                <a:solidFill>
                  <a:srgbClr val="FFC000"/>
                </a:solidFill>
              </a:rPr>
              <a:t>                                  Don Abbondio e Padre Cristoforo</a:t>
            </a:r>
            <a:r>
              <a:rPr lang="it-IT" dirty="0" smtClean="0"/>
              <a:t/>
            </a:r>
            <a:br>
              <a:rPr lang="it-IT" dirty="0" smtClean="0"/>
            </a:br>
            <a:r>
              <a:rPr lang="it-IT" dirty="0"/>
              <a:t/>
            </a:r>
            <a:br>
              <a:rPr lang="it-IT" dirty="0"/>
            </a:br>
            <a:r>
              <a:rPr lang="it-IT" dirty="0" smtClean="0"/>
              <a:t>Padre </a:t>
            </a:r>
            <a:r>
              <a:rPr lang="it-IT" dirty="0"/>
              <a:t>Cristoforo rappresenta il modello positivo di figura ecclesiastica, ciò lo contrappone con forza alla figura del curato Don Abbondio. </a:t>
            </a:r>
            <a:r>
              <a:rPr lang="it-IT" dirty="0" smtClean="0"/>
              <a:t/>
            </a:r>
            <a:br>
              <a:rPr lang="it-IT" dirty="0" smtClean="0"/>
            </a:br>
            <a:r>
              <a:rPr lang="it-IT" dirty="0"/>
              <a:t/>
            </a:r>
            <a:br>
              <a:rPr lang="it-IT" dirty="0"/>
            </a:br>
            <a:r>
              <a:rPr lang="it-IT" dirty="0" smtClean="0"/>
              <a:t>Cristoforo </a:t>
            </a:r>
            <a:r>
              <a:rPr lang="it-IT" dirty="0"/>
              <a:t>a differenza di don Abbondio emerge con autorevolezza perché:</a:t>
            </a:r>
            <a:br>
              <a:rPr lang="it-IT" dirty="0"/>
            </a:br>
            <a:r>
              <a:rPr lang="it-IT" dirty="0" smtClean="0"/>
              <a:t>- non </a:t>
            </a:r>
            <a:r>
              <a:rPr lang="it-IT" dirty="0"/>
              <a:t>ha paura di sfidare i prepotenti per difendere gli oppressi;</a:t>
            </a:r>
            <a:br>
              <a:rPr lang="it-IT" dirty="0"/>
            </a:br>
            <a:r>
              <a:rPr lang="it-IT" dirty="0" smtClean="0"/>
              <a:t>- crede </a:t>
            </a:r>
            <a:r>
              <a:rPr lang="it-IT" dirty="0"/>
              <a:t>profondamente nella superiorità della giustizia divina;</a:t>
            </a:r>
            <a:br>
              <a:rPr lang="it-IT" dirty="0"/>
            </a:br>
            <a:r>
              <a:rPr lang="it-IT" dirty="0" smtClean="0"/>
              <a:t>- ha </a:t>
            </a:r>
            <a:r>
              <a:rPr lang="it-IT" dirty="0"/>
              <a:t>una vera vocazione religiosa;</a:t>
            </a:r>
            <a:br>
              <a:rPr lang="it-IT" dirty="0"/>
            </a:br>
            <a:r>
              <a:rPr lang="it-IT" dirty="0" smtClean="0"/>
              <a:t>- non </a:t>
            </a:r>
            <a:r>
              <a:rPr lang="it-IT" dirty="0"/>
              <a:t>ha scelto la vita monacale per opportunismo;</a:t>
            </a:r>
            <a:br>
              <a:rPr lang="it-IT" dirty="0"/>
            </a:br>
            <a:r>
              <a:rPr lang="it-IT" dirty="0" smtClean="0"/>
              <a:t>- è </a:t>
            </a:r>
            <a:r>
              <a:rPr lang="it-IT" dirty="0"/>
              <a:t>un personaggio complesso con una forte personalità.</a:t>
            </a:r>
          </a:p>
        </p:txBody>
      </p:sp>
    </p:spTree>
    <p:extLst>
      <p:ext uri="{BB962C8B-B14F-4D97-AF65-F5344CB8AC3E}">
        <p14:creationId xmlns:p14="http://schemas.microsoft.com/office/powerpoint/2010/main" val="4113676552"/>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2192000" cy="6858000"/>
          </a:xfrm>
        </p:spPr>
        <p:txBody>
          <a:bodyPr/>
          <a:lstStyle/>
          <a:p>
            <a:pPr algn="l"/>
            <a:r>
              <a:rPr lang="it-IT" sz="2800" dirty="0" smtClean="0">
                <a:solidFill>
                  <a:srgbClr val="FFC000"/>
                </a:solidFill>
              </a:rPr>
              <a:t>                                                   Tematiche</a:t>
            </a:r>
            <a:r>
              <a:rPr lang="it-IT" sz="2000" dirty="0" smtClean="0"/>
              <a:t/>
            </a:r>
            <a:br>
              <a:rPr lang="it-IT" sz="2000" dirty="0" smtClean="0"/>
            </a:br>
            <a:r>
              <a:rPr lang="it-IT" sz="2000" dirty="0"/>
              <a:t/>
            </a:r>
            <a:br>
              <a:rPr lang="it-IT" sz="2000" dirty="0"/>
            </a:br>
            <a:r>
              <a:rPr lang="it-IT" sz="2000" dirty="0"/>
              <a:t>T</a:t>
            </a:r>
            <a:r>
              <a:rPr lang="it-IT" sz="2000" dirty="0" smtClean="0"/>
              <a:t>re </a:t>
            </a:r>
            <a:r>
              <a:rPr lang="it-IT" sz="2000" dirty="0"/>
              <a:t>tematiche importanti:</a:t>
            </a:r>
            <a:br>
              <a:rPr lang="it-IT" sz="2000" dirty="0"/>
            </a:br>
            <a:r>
              <a:rPr lang="it-IT" sz="2000" dirty="0"/>
              <a:t/>
            </a:r>
            <a:br>
              <a:rPr lang="it-IT" sz="2000" dirty="0"/>
            </a:br>
            <a:r>
              <a:rPr lang="it-IT" sz="2000" dirty="0" smtClean="0"/>
              <a:t>- </a:t>
            </a:r>
            <a:r>
              <a:rPr lang="it-IT" sz="2000" dirty="0" smtClean="0">
                <a:solidFill>
                  <a:srgbClr val="FFC000"/>
                </a:solidFill>
              </a:rPr>
              <a:t>contrapposizione </a:t>
            </a:r>
            <a:r>
              <a:rPr lang="it-IT" sz="2000" dirty="0">
                <a:solidFill>
                  <a:srgbClr val="FFC000"/>
                </a:solidFill>
              </a:rPr>
              <a:t>tra istinto e senso morale</a:t>
            </a:r>
            <a:r>
              <a:rPr lang="it-IT" sz="2000" dirty="0"/>
              <a:t>: sono le due opposizioni che caratterizzano il personaggio di padre </a:t>
            </a:r>
            <a:r>
              <a:rPr lang="it-IT" sz="2000" dirty="0" smtClean="0"/>
              <a:t>Cristoforo, </a:t>
            </a:r>
            <a:r>
              <a:rPr lang="it-IT" sz="2000" dirty="0"/>
              <a:t>combattuto tra l’impulsività del proprio carattere, che lo porta a commettere azioni gravi, e la pulsione di giustizia che va esercitata rispettando le regole morali;</a:t>
            </a:r>
            <a:br>
              <a:rPr lang="it-IT" sz="2000" dirty="0"/>
            </a:br>
            <a:r>
              <a:rPr lang="it-IT" sz="2000" dirty="0" smtClean="0"/>
              <a:t/>
            </a:r>
            <a:br>
              <a:rPr lang="it-IT" sz="2000" dirty="0" smtClean="0"/>
            </a:br>
            <a:r>
              <a:rPr lang="it-IT" sz="2000" dirty="0" smtClean="0"/>
              <a:t>- </a:t>
            </a:r>
            <a:r>
              <a:rPr lang="it-IT" sz="2000" dirty="0">
                <a:solidFill>
                  <a:srgbClr val="FFC000"/>
                </a:solidFill>
              </a:rPr>
              <a:t>conversione</a:t>
            </a:r>
            <a:r>
              <a:rPr lang="it-IT" sz="2000" dirty="0"/>
              <a:t>: la scelta della vita monacale è ciò che permette a Lodovico di scoprire, dopo un faticoso percorso, la sua vera identità. Essa non avviene all’improvviso, sulla scia di un impulso emotivo, ma è a lungo ponderata e maturata;</a:t>
            </a:r>
            <a:br>
              <a:rPr lang="it-IT" sz="2000" dirty="0"/>
            </a:br>
            <a:r>
              <a:rPr lang="it-IT" sz="2000" dirty="0" smtClean="0"/>
              <a:t/>
            </a:r>
            <a:br>
              <a:rPr lang="it-IT" sz="2000" dirty="0" smtClean="0"/>
            </a:br>
            <a:r>
              <a:rPr lang="it-IT" sz="2000" dirty="0" smtClean="0"/>
              <a:t>- </a:t>
            </a:r>
            <a:r>
              <a:rPr lang="it-IT" sz="2000" dirty="0" smtClean="0">
                <a:solidFill>
                  <a:srgbClr val="FFC000"/>
                </a:solidFill>
              </a:rPr>
              <a:t>la </a:t>
            </a:r>
            <a:r>
              <a:rPr lang="it-IT" sz="2000" dirty="0">
                <a:solidFill>
                  <a:srgbClr val="FFC000"/>
                </a:solidFill>
              </a:rPr>
              <a:t>potenza del bene</a:t>
            </a:r>
            <a:r>
              <a:rPr lang="it-IT" sz="2000" dirty="0"/>
              <a:t>: la scena del perdono evidenzia come il sentimento del bene sia possibile anche per coloro per tutta la loro vita ne sono stati estranei. Manzoni la fa emergere dalla contrapposizione tra la teatralità della scena nel palazzo del fratello </a:t>
            </a:r>
            <a:r>
              <a:rPr lang="it-IT" sz="2000" dirty="0" smtClean="0"/>
              <a:t>dell’ucciso (che </a:t>
            </a:r>
            <a:r>
              <a:rPr lang="it-IT" sz="2000" dirty="0"/>
              <a:t>doveva rappresentare la spettacolarizzazione dell’umiliazione di frate </a:t>
            </a:r>
            <a:r>
              <a:rPr lang="it-IT" sz="2000" dirty="0" smtClean="0"/>
              <a:t>Cristoforo) </a:t>
            </a:r>
            <a:r>
              <a:rPr lang="it-IT" sz="2000" dirty="0"/>
              <a:t>e il reale pentimento e sconforto provati dal frate. La finzione teatrale è vanificata dal trionfo del sentimento </a:t>
            </a:r>
            <a:r>
              <a:rPr lang="it-IT" sz="2000" dirty="0" smtClean="0"/>
              <a:t>vero: la </a:t>
            </a:r>
            <a:r>
              <a:rPr lang="it-IT" sz="2000" dirty="0"/>
              <a:t>sincerità.</a:t>
            </a:r>
            <a:r>
              <a:rPr lang="it-IT" dirty="0"/>
              <a:t/>
            </a:r>
            <a:br>
              <a:rPr lang="it-IT" dirty="0"/>
            </a:br>
            <a:endParaRPr lang="it-IT" dirty="0"/>
          </a:p>
        </p:txBody>
      </p:sp>
    </p:spTree>
    <p:extLst>
      <p:ext uri="{BB962C8B-B14F-4D97-AF65-F5344CB8AC3E}">
        <p14:creationId xmlns:p14="http://schemas.microsoft.com/office/powerpoint/2010/main" val="383575195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8" name="Google Shape;348;p29"/>
          <p:cNvSpPr txBox="1"/>
          <p:nvPr/>
        </p:nvSpPr>
        <p:spPr>
          <a:xfrm>
            <a:off x="0" y="600365"/>
            <a:ext cx="12191999" cy="5375562"/>
          </a:xfrm>
          <a:prstGeom prst="rect">
            <a:avLst/>
          </a:prstGeom>
          <a:noFill/>
          <a:ln>
            <a:noFill/>
          </a:ln>
        </p:spPr>
        <p:txBody>
          <a:bodyPr spcFirstLastPara="1" wrap="square" lIns="90000" tIns="45700" rIns="45700" bIns="45700" anchor="t" anchorCtr="0">
            <a:noAutofit/>
          </a:bodyPr>
          <a:lstStyle/>
          <a:p>
            <a:pPr marL="0" marR="0" lvl="0" indent="0" algn="ctr" rtl="0">
              <a:lnSpc>
                <a:spcPct val="150000"/>
              </a:lnSpc>
              <a:spcBef>
                <a:spcPts val="0"/>
              </a:spcBef>
              <a:spcAft>
                <a:spcPts val="0"/>
              </a:spcAft>
              <a:buNone/>
            </a:pPr>
            <a:r>
              <a:rPr lang="it-IT" sz="8800" b="1" dirty="0" smtClean="0">
                <a:solidFill>
                  <a:srgbClr val="F3CF6D"/>
                </a:solidFill>
              </a:rPr>
              <a:t>NUCLEI </a:t>
            </a:r>
          </a:p>
          <a:p>
            <a:pPr marL="0" marR="0" lvl="0" indent="0" algn="ctr" rtl="0">
              <a:lnSpc>
                <a:spcPct val="150000"/>
              </a:lnSpc>
              <a:spcBef>
                <a:spcPts val="0"/>
              </a:spcBef>
              <a:spcAft>
                <a:spcPts val="0"/>
              </a:spcAft>
              <a:buNone/>
            </a:pPr>
            <a:r>
              <a:rPr lang="it-IT" sz="8800" b="1" dirty="0" smtClean="0">
                <a:solidFill>
                  <a:srgbClr val="F3CF6D"/>
                </a:solidFill>
              </a:rPr>
              <a:t>NARRATIVI</a:t>
            </a:r>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0"/>
            <a:ext cx="12192001" cy="6858000"/>
          </a:xfrm>
        </p:spPr>
        <p:txBody>
          <a:bodyPr/>
          <a:lstStyle/>
          <a:p>
            <a:pPr algn="l"/>
            <a:r>
              <a:rPr lang="it-IT" dirty="0" smtClean="0"/>
              <a:t>                      </a:t>
            </a:r>
            <a:r>
              <a:rPr lang="it-IT" dirty="0" smtClean="0"/>
              <a:t>                            </a:t>
            </a:r>
            <a:r>
              <a:rPr lang="it-IT" sz="3200" dirty="0" smtClean="0">
                <a:solidFill>
                  <a:srgbClr val="FFC000"/>
                </a:solidFill>
              </a:rPr>
              <a:t>1. </a:t>
            </a:r>
            <a:r>
              <a:rPr lang="it-IT" sz="3200" dirty="0">
                <a:solidFill>
                  <a:srgbClr val="FFC000"/>
                </a:solidFill>
              </a:rPr>
              <a:t>P</a:t>
            </a:r>
            <a:r>
              <a:rPr lang="it-IT" sz="3200" dirty="0" smtClean="0">
                <a:solidFill>
                  <a:srgbClr val="FFC000"/>
                </a:solidFill>
              </a:rPr>
              <a:t>rima sequenza</a:t>
            </a:r>
            <a:r>
              <a:rPr lang="it-IT" dirty="0"/>
              <a:t/>
            </a:r>
            <a:br>
              <a:rPr lang="it-IT" dirty="0"/>
            </a:br>
            <a:r>
              <a:rPr lang="it-IT" dirty="0"/>
              <a:t/>
            </a:r>
            <a:br>
              <a:rPr lang="it-IT" dirty="0"/>
            </a:br>
            <a:r>
              <a:rPr lang="it-IT" dirty="0" smtClean="0"/>
              <a:t>Fra </a:t>
            </a:r>
            <a:r>
              <a:rPr lang="it-IT" dirty="0"/>
              <a:t>Cristoforo, ricevuta la missiva di Lucia, tramite fra Galdino, esce di buon’ora dal convento e si avvia a casa di Lucia e </a:t>
            </a:r>
            <a:r>
              <a:rPr lang="it-IT" dirty="0" smtClean="0"/>
              <a:t>Agnese</a:t>
            </a:r>
            <a:br>
              <a:rPr lang="it-IT" dirty="0" smtClean="0"/>
            </a:br>
            <a:r>
              <a:rPr lang="it-IT" dirty="0" smtClean="0"/>
              <a:t/>
            </a:r>
            <a:br>
              <a:rPr lang="it-IT" dirty="0" smtClean="0"/>
            </a:br>
            <a:r>
              <a:rPr lang="it-IT" dirty="0" smtClean="0"/>
              <a:t>La </a:t>
            </a:r>
            <a:r>
              <a:rPr lang="it-IT" dirty="0"/>
              <a:t>sequenza è incentrata su</a:t>
            </a:r>
            <a:r>
              <a:rPr lang="it-IT" dirty="0" smtClean="0"/>
              <a:t>:</a:t>
            </a:r>
            <a:r>
              <a:rPr lang="it-IT" dirty="0"/>
              <a:t/>
            </a:r>
            <a:br>
              <a:rPr lang="it-IT" dirty="0"/>
            </a:br>
            <a:r>
              <a:rPr lang="it-IT" dirty="0" smtClean="0"/>
              <a:t>- la </a:t>
            </a:r>
            <a:r>
              <a:rPr lang="it-IT" dirty="0"/>
              <a:t>descrizione del </a:t>
            </a:r>
            <a:r>
              <a:rPr lang="it-IT" dirty="0" smtClean="0"/>
              <a:t>paesaggio </a:t>
            </a:r>
            <a:r>
              <a:rPr lang="it-IT" dirty="0" smtClean="0">
                <a:solidFill>
                  <a:schemeClr val="bg1">
                    <a:lumMod val="10000"/>
                    <a:lumOff val="90000"/>
                  </a:schemeClr>
                </a:solidFill>
              </a:rPr>
              <a:t>(</a:t>
            </a:r>
            <a:r>
              <a:rPr lang="it-IT" dirty="0" smtClean="0">
                <a:solidFill>
                  <a:srgbClr val="FFC000"/>
                </a:solidFill>
              </a:rPr>
              <a:t>impressionistica</a:t>
            </a:r>
            <a:r>
              <a:rPr lang="it-IT" dirty="0" smtClean="0">
                <a:solidFill>
                  <a:schemeClr val="bg1">
                    <a:lumMod val="10000"/>
                    <a:lumOff val="90000"/>
                  </a:schemeClr>
                </a:solidFill>
              </a:rPr>
              <a:t>);</a:t>
            </a:r>
            <a:r>
              <a:rPr lang="it-IT" dirty="0"/>
              <a:t/>
            </a:r>
            <a:br>
              <a:rPr lang="it-IT" dirty="0"/>
            </a:br>
            <a:r>
              <a:rPr lang="it-IT" dirty="0" smtClean="0"/>
              <a:t>- il </a:t>
            </a:r>
            <a:r>
              <a:rPr lang="it-IT" dirty="0"/>
              <a:t>ritratto del </a:t>
            </a:r>
            <a:r>
              <a:rPr lang="it-IT" dirty="0" smtClean="0"/>
              <a:t>personaggio.</a:t>
            </a:r>
            <a:r>
              <a:rPr lang="it-IT" sz="1800" dirty="0"/>
              <a:t/>
            </a:r>
            <a:br>
              <a:rPr lang="it-IT" sz="1800" dirty="0"/>
            </a:br>
            <a:r>
              <a:rPr lang="it-IT" sz="1800" dirty="0" smtClean="0"/>
              <a:t/>
            </a:r>
            <a:br>
              <a:rPr lang="it-IT" sz="1800" dirty="0" smtClean="0"/>
            </a:br>
            <a:r>
              <a:rPr lang="it-IT" dirty="0" smtClean="0"/>
              <a:t>- </a:t>
            </a:r>
            <a:r>
              <a:rPr lang="it-IT" dirty="0" smtClean="0"/>
              <a:t>tipo di sequenza: </a:t>
            </a:r>
            <a:r>
              <a:rPr lang="it-IT" dirty="0" smtClean="0">
                <a:solidFill>
                  <a:srgbClr val="FFC000"/>
                </a:solidFill>
              </a:rPr>
              <a:t>narrativa</a:t>
            </a:r>
            <a:endParaRPr lang="it-IT" sz="1800" dirty="0">
              <a:solidFill>
                <a:srgbClr val="FFC000"/>
              </a:solidFill>
            </a:endParaRPr>
          </a:p>
        </p:txBody>
      </p:sp>
      <p:pic>
        <p:nvPicPr>
          <p:cNvPr id="3" name="Immagine 2"/>
          <p:cNvPicPr>
            <a:picLocks noChangeAspect="1"/>
          </p:cNvPicPr>
          <p:nvPr/>
        </p:nvPicPr>
        <p:blipFill>
          <a:blip r:embed="rId2"/>
          <a:stretch>
            <a:fillRect/>
          </a:stretch>
        </p:blipFill>
        <p:spPr>
          <a:xfrm>
            <a:off x="8626764" y="4423306"/>
            <a:ext cx="3565237" cy="2434694"/>
          </a:xfrm>
          <a:prstGeom prst="rect">
            <a:avLst/>
          </a:prstGeom>
        </p:spPr>
      </p:pic>
    </p:spTree>
    <p:extLst>
      <p:ext uri="{BB962C8B-B14F-4D97-AF65-F5344CB8AC3E}">
        <p14:creationId xmlns:p14="http://schemas.microsoft.com/office/powerpoint/2010/main" val="429350042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2192000" cy="6858000"/>
          </a:xfrm>
        </p:spPr>
        <p:txBody>
          <a:bodyPr/>
          <a:lstStyle/>
          <a:p>
            <a:pPr algn="l"/>
            <a:r>
              <a:rPr lang="it-IT" sz="3200" dirty="0" smtClean="0">
                <a:solidFill>
                  <a:srgbClr val="FFC000"/>
                </a:solidFill>
              </a:rPr>
              <a:t>                             </a:t>
            </a:r>
            <a:r>
              <a:rPr lang="it-IT" sz="3200" dirty="0" smtClean="0">
                <a:solidFill>
                  <a:srgbClr val="FFC000"/>
                </a:solidFill>
              </a:rPr>
              <a:t>      2</a:t>
            </a:r>
            <a:r>
              <a:rPr lang="it-IT" sz="3200" dirty="0" smtClean="0">
                <a:solidFill>
                  <a:srgbClr val="FFC000"/>
                </a:solidFill>
              </a:rPr>
              <a:t>. </a:t>
            </a:r>
            <a:r>
              <a:rPr lang="it-IT" sz="3200" dirty="0" smtClean="0">
                <a:solidFill>
                  <a:srgbClr val="FFC000"/>
                </a:solidFill>
              </a:rPr>
              <a:t>Seconda sequenza</a:t>
            </a:r>
            <a:r>
              <a:rPr lang="it-IT" sz="3200" dirty="0">
                <a:solidFill>
                  <a:srgbClr val="FFC000"/>
                </a:solidFill>
              </a:rPr>
              <a:t/>
            </a:r>
            <a:br>
              <a:rPr lang="it-IT" sz="3200" dirty="0">
                <a:solidFill>
                  <a:srgbClr val="FFC000"/>
                </a:solidFill>
              </a:rPr>
            </a:br>
            <a:r>
              <a:rPr lang="it-IT" dirty="0" smtClean="0">
                <a:solidFill>
                  <a:srgbClr val="FFC000"/>
                </a:solidFill>
              </a:rPr>
              <a:t/>
            </a:r>
            <a:br>
              <a:rPr lang="it-IT" dirty="0" smtClean="0">
                <a:solidFill>
                  <a:srgbClr val="FFC000"/>
                </a:solidFill>
              </a:rPr>
            </a:br>
            <a:r>
              <a:rPr lang="it-IT" dirty="0" smtClean="0">
                <a:solidFill>
                  <a:schemeClr val="bg1">
                    <a:lumMod val="10000"/>
                    <a:lumOff val="90000"/>
                  </a:schemeClr>
                </a:solidFill>
              </a:rPr>
              <a:t>Biografia </a:t>
            </a:r>
            <a:r>
              <a:rPr lang="it-IT" dirty="0">
                <a:solidFill>
                  <a:schemeClr val="bg1">
                    <a:lumMod val="10000"/>
                    <a:lumOff val="90000"/>
                  </a:schemeClr>
                </a:solidFill>
              </a:rPr>
              <a:t>di Fra </a:t>
            </a:r>
            <a:r>
              <a:rPr lang="it-IT" dirty="0" smtClean="0">
                <a:solidFill>
                  <a:schemeClr val="bg1">
                    <a:lumMod val="10000"/>
                    <a:lumOff val="90000"/>
                  </a:schemeClr>
                </a:solidFill>
              </a:rPr>
              <a:t>Cristoforo: nucleo </a:t>
            </a:r>
            <a:r>
              <a:rPr lang="it-IT" dirty="0">
                <a:solidFill>
                  <a:schemeClr val="bg1">
                    <a:lumMod val="10000"/>
                    <a:lumOff val="90000"/>
                  </a:schemeClr>
                </a:solidFill>
              </a:rPr>
              <a:t>centrale del capitolo dedicato alla descrizione del personaggio </a:t>
            </a:r>
            <a:r>
              <a:rPr lang="it-IT" dirty="0" smtClean="0">
                <a:solidFill>
                  <a:schemeClr val="bg1">
                    <a:lumMod val="10000"/>
                    <a:lumOff val="90000"/>
                  </a:schemeClr>
                </a:solidFill>
              </a:rPr>
              <a:t>di </a:t>
            </a:r>
            <a:r>
              <a:rPr lang="it-IT" dirty="0">
                <a:solidFill>
                  <a:schemeClr val="bg1">
                    <a:lumMod val="10000"/>
                    <a:lumOff val="90000"/>
                  </a:schemeClr>
                </a:solidFill>
              </a:rPr>
              <a:t>cui viene narrata la sua vicenda personale e religiosa. </a:t>
            </a:r>
            <a:r>
              <a:rPr lang="it-IT" dirty="0" smtClean="0">
                <a:solidFill>
                  <a:schemeClr val="bg1">
                    <a:lumMod val="10000"/>
                    <a:lumOff val="90000"/>
                  </a:schemeClr>
                </a:solidFill>
              </a:rPr>
              <a:t/>
            </a:r>
            <a:br>
              <a:rPr lang="it-IT" dirty="0" smtClean="0">
                <a:solidFill>
                  <a:schemeClr val="bg1">
                    <a:lumMod val="10000"/>
                    <a:lumOff val="90000"/>
                  </a:schemeClr>
                </a:solidFill>
              </a:rPr>
            </a:br>
            <a:r>
              <a:rPr lang="it-IT" dirty="0" smtClean="0">
                <a:solidFill>
                  <a:schemeClr val="bg1">
                    <a:lumMod val="10000"/>
                    <a:lumOff val="90000"/>
                  </a:schemeClr>
                </a:solidFill>
              </a:rPr>
              <a:t/>
            </a:r>
            <a:br>
              <a:rPr lang="it-IT" dirty="0" smtClean="0">
                <a:solidFill>
                  <a:schemeClr val="bg1">
                    <a:lumMod val="10000"/>
                    <a:lumOff val="90000"/>
                  </a:schemeClr>
                </a:solidFill>
              </a:rPr>
            </a:br>
            <a:r>
              <a:rPr lang="it-IT" dirty="0" smtClean="0">
                <a:solidFill>
                  <a:schemeClr val="bg1">
                    <a:lumMod val="10000"/>
                    <a:lumOff val="90000"/>
                  </a:schemeClr>
                </a:solidFill>
              </a:rPr>
              <a:t>La </a:t>
            </a:r>
            <a:r>
              <a:rPr lang="it-IT" dirty="0">
                <a:solidFill>
                  <a:schemeClr val="bg1">
                    <a:lumMod val="10000"/>
                    <a:lumOff val="90000"/>
                  </a:schemeClr>
                </a:solidFill>
              </a:rPr>
              <a:t>sequenza è incentrata su:</a:t>
            </a:r>
            <a:br>
              <a:rPr lang="it-IT" dirty="0">
                <a:solidFill>
                  <a:schemeClr val="bg1">
                    <a:lumMod val="10000"/>
                    <a:lumOff val="90000"/>
                  </a:schemeClr>
                </a:solidFill>
              </a:rPr>
            </a:br>
            <a:r>
              <a:rPr lang="it-IT" dirty="0" smtClean="0">
                <a:solidFill>
                  <a:schemeClr val="bg1">
                    <a:lumMod val="10000"/>
                    <a:lumOff val="90000"/>
                  </a:schemeClr>
                </a:solidFill>
              </a:rPr>
              <a:t>- ritratto </a:t>
            </a:r>
            <a:r>
              <a:rPr lang="it-IT" dirty="0">
                <a:solidFill>
                  <a:schemeClr val="bg1">
                    <a:lumMod val="10000"/>
                    <a:lumOff val="90000"/>
                  </a:schemeClr>
                </a:solidFill>
              </a:rPr>
              <a:t>del padre di Lodovico;</a:t>
            </a:r>
            <a:br>
              <a:rPr lang="it-IT" dirty="0">
                <a:solidFill>
                  <a:schemeClr val="bg1">
                    <a:lumMod val="10000"/>
                    <a:lumOff val="90000"/>
                  </a:schemeClr>
                </a:solidFill>
              </a:rPr>
            </a:br>
            <a:r>
              <a:rPr lang="it-IT" dirty="0" smtClean="0">
                <a:solidFill>
                  <a:schemeClr val="bg1">
                    <a:lumMod val="10000"/>
                    <a:lumOff val="90000"/>
                  </a:schemeClr>
                </a:solidFill>
              </a:rPr>
              <a:t>- Lodovico </a:t>
            </a:r>
            <a:r>
              <a:rPr lang="it-IT" dirty="0">
                <a:solidFill>
                  <a:schemeClr val="bg1">
                    <a:lumMod val="10000"/>
                    <a:lumOff val="90000"/>
                  </a:schemeClr>
                </a:solidFill>
              </a:rPr>
              <a:t>da giovane;</a:t>
            </a:r>
            <a:br>
              <a:rPr lang="it-IT" dirty="0">
                <a:solidFill>
                  <a:schemeClr val="bg1">
                    <a:lumMod val="10000"/>
                    <a:lumOff val="90000"/>
                  </a:schemeClr>
                </a:solidFill>
              </a:rPr>
            </a:br>
            <a:r>
              <a:rPr lang="it-IT" dirty="0" smtClean="0">
                <a:solidFill>
                  <a:schemeClr val="bg1">
                    <a:lumMod val="10000"/>
                    <a:lumOff val="90000"/>
                  </a:schemeClr>
                </a:solidFill>
              </a:rPr>
              <a:t>- il </a:t>
            </a:r>
            <a:r>
              <a:rPr lang="it-IT" dirty="0">
                <a:solidFill>
                  <a:schemeClr val="bg1">
                    <a:lumMod val="10000"/>
                    <a:lumOff val="90000"/>
                  </a:schemeClr>
                </a:solidFill>
              </a:rPr>
              <a:t>duello con il nobile;</a:t>
            </a:r>
            <a:br>
              <a:rPr lang="it-IT" dirty="0">
                <a:solidFill>
                  <a:schemeClr val="bg1">
                    <a:lumMod val="10000"/>
                    <a:lumOff val="90000"/>
                  </a:schemeClr>
                </a:solidFill>
              </a:rPr>
            </a:br>
            <a:r>
              <a:rPr lang="it-IT" dirty="0" smtClean="0">
                <a:solidFill>
                  <a:schemeClr val="bg1">
                    <a:lumMod val="10000"/>
                    <a:lumOff val="90000"/>
                  </a:schemeClr>
                </a:solidFill>
              </a:rPr>
              <a:t>- l’accoglienza </a:t>
            </a:r>
            <a:r>
              <a:rPr lang="it-IT" dirty="0">
                <a:solidFill>
                  <a:schemeClr val="bg1">
                    <a:lumMod val="10000"/>
                    <a:lumOff val="90000"/>
                  </a:schemeClr>
                </a:solidFill>
              </a:rPr>
              <a:t>nella chiesa dei cappuccini dopo l’omicidio del nobile;</a:t>
            </a:r>
            <a:br>
              <a:rPr lang="it-IT" dirty="0">
                <a:solidFill>
                  <a:schemeClr val="bg1">
                    <a:lumMod val="10000"/>
                    <a:lumOff val="90000"/>
                  </a:schemeClr>
                </a:solidFill>
              </a:rPr>
            </a:br>
            <a:r>
              <a:rPr lang="it-IT" dirty="0" smtClean="0">
                <a:solidFill>
                  <a:schemeClr val="bg1">
                    <a:lumMod val="10000"/>
                    <a:lumOff val="90000"/>
                  </a:schemeClr>
                </a:solidFill>
              </a:rPr>
              <a:t>- la </a:t>
            </a:r>
            <a:r>
              <a:rPr lang="it-IT" dirty="0">
                <a:solidFill>
                  <a:schemeClr val="bg1">
                    <a:lumMod val="10000"/>
                    <a:lumOff val="90000"/>
                  </a:schemeClr>
                </a:solidFill>
              </a:rPr>
              <a:t>scena del perdono da parte del fratello dell’ucciso</a:t>
            </a:r>
            <a:r>
              <a:rPr lang="it-IT" dirty="0" smtClean="0">
                <a:solidFill>
                  <a:schemeClr val="bg1">
                    <a:lumMod val="10000"/>
                    <a:lumOff val="90000"/>
                  </a:schemeClr>
                </a:solidFill>
              </a:rPr>
              <a:t>.</a:t>
            </a:r>
            <a:r>
              <a:rPr lang="it-IT" sz="2800" dirty="0">
                <a:solidFill>
                  <a:schemeClr val="bg1">
                    <a:lumMod val="10000"/>
                    <a:lumOff val="90000"/>
                  </a:schemeClr>
                </a:solidFill>
              </a:rPr>
              <a:t/>
            </a:r>
            <a:br>
              <a:rPr lang="it-IT" sz="2800" dirty="0">
                <a:solidFill>
                  <a:schemeClr val="bg1">
                    <a:lumMod val="10000"/>
                    <a:lumOff val="90000"/>
                  </a:schemeClr>
                </a:solidFill>
              </a:rPr>
            </a:br>
            <a:r>
              <a:rPr lang="it-IT" dirty="0">
                <a:solidFill>
                  <a:schemeClr val="bg1">
                    <a:lumMod val="10000"/>
                    <a:lumOff val="90000"/>
                  </a:schemeClr>
                </a:solidFill>
              </a:rPr>
              <a:t/>
            </a:r>
            <a:br>
              <a:rPr lang="it-IT" dirty="0">
                <a:solidFill>
                  <a:schemeClr val="bg1">
                    <a:lumMod val="10000"/>
                    <a:lumOff val="90000"/>
                  </a:schemeClr>
                </a:solidFill>
              </a:rPr>
            </a:br>
            <a:r>
              <a:rPr lang="it-IT" dirty="0" smtClean="0">
                <a:solidFill>
                  <a:schemeClr val="bg1">
                    <a:lumMod val="10000"/>
                    <a:lumOff val="90000"/>
                  </a:schemeClr>
                </a:solidFill>
              </a:rPr>
              <a:t>- tipo di sequenza: </a:t>
            </a:r>
            <a:r>
              <a:rPr lang="it-IT" dirty="0" smtClean="0">
                <a:solidFill>
                  <a:srgbClr val="FFC000"/>
                </a:solidFill>
              </a:rPr>
              <a:t>narrativ</a:t>
            </a:r>
            <a:r>
              <a:rPr lang="it-IT" dirty="0" smtClean="0">
                <a:solidFill>
                  <a:srgbClr val="FFC000"/>
                </a:solidFill>
              </a:rPr>
              <a:t>a</a:t>
            </a:r>
            <a:br>
              <a:rPr lang="it-IT" dirty="0" smtClean="0">
                <a:solidFill>
                  <a:srgbClr val="FFC000"/>
                </a:solidFill>
              </a:rPr>
            </a:br>
            <a:r>
              <a:rPr lang="it-IT" dirty="0">
                <a:solidFill>
                  <a:srgbClr val="FFC000"/>
                </a:solidFill>
              </a:rPr>
              <a:t/>
            </a:r>
            <a:br>
              <a:rPr lang="it-IT" dirty="0">
                <a:solidFill>
                  <a:srgbClr val="FFC000"/>
                </a:solidFill>
              </a:rPr>
            </a:br>
            <a:r>
              <a:rPr lang="it-IT" dirty="0" smtClean="0">
                <a:solidFill>
                  <a:schemeClr val="bg1">
                    <a:lumMod val="10000"/>
                    <a:lumOff val="90000"/>
                  </a:schemeClr>
                </a:solidFill>
              </a:rPr>
              <a:t>- tecnica narrativa utilizzata: </a:t>
            </a:r>
            <a:r>
              <a:rPr lang="it-IT" dirty="0" smtClean="0">
                <a:solidFill>
                  <a:srgbClr val="FFC000"/>
                </a:solidFill>
              </a:rPr>
              <a:t>flashback</a:t>
            </a:r>
            <a:br>
              <a:rPr lang="it-IT" dirty="0" smtClean="0">
                <a:solidFill>
                  <a:srgbClr val="FFC000"/>
                </a:solidFill>
              </a:rPr>
            </a:br>
            <a:r>
              <a:rPr lang="it-IT" dirty="0">
                <a:solidFill>
                  <a:srgbClr val="FFC000"/>
                </a:solidFill>
              </a:rPr>
              <a:t/>
            </a:r>
            <a:br>
              <a:rPr lang="it-IT" dirty="0">
                <a:solidFill>
                  <a:srgbClr val="FFC000"/>
                </a:solidFill>
              </a:rPr>
            </a:br>
            <a:r>
              <a:rPr lang="it-IT" dirty="0" smtClean="0">
                <a:solidFill>
                  <a:schemeClr val="bg1">
                    <a:lumMod val="10000"/>
                    <a:lumOff val="90000"/>
                  </a:schemeClr>
                </a:solidFill>
              </a:rPr>
              <a:t>- tipo di presentazione: </a:t>
            </a:r>
            <a:r>
              <a:rPr lang="it-IT" dirty="0" smtClean="0">
                <a:solidFill>
                  <a:srgbClr val="FFC000"/>
                </a:solidFill>
              </a:rPr>
              <a:t>diretta</a:t>
            </a:r>
            <a:r>
              <a:rPr lang="it-IT" sz="2000" dirty="0" smtClean="0">
                <a:solidFill>
                  <a:srgbClr val="FFC000"/>
                </a:solidFill>
              </a:rPr>
              <a:t/>
            </a:r>
            <a:br>
              <a:rPr lang="it-IT" sz="2000" dirty="0" smtClean="0">
                <a:solidFill>
                  <a:srgbClr val="FFC000"/>
                </a:solidFill>
              </a:rPr>
            </a:br>
            <a:endParaRPr lang="it-IT" dirty="0">
              <a:solidFill>
                <a:schemeClr val="bg1">
                  <a:lumMod val="10000"/>
                  <a:lumOff val="90000"/>
                </a:schemeClr>
              </a:solidFill>
            </a:endParaRPr>
          </a:p>
        </p:txBody>
      </p:sp>
      <p:pic>
        <p:nvPicPr>
          <p:cNvPr id="3" name="Immagine 2"/>
          <p:cNvPicPr>
            <a:picLocks noChangeAspect="1"/>
          </p:cNvPicPr>
          <p:nvPr/>
        </p:nvPicPr>
        <p:blipFill>
          <a:blip r:embed="rId2"/>
          <a:stretch>
            <a:fillRect/>
          </a:stretch>
        </p:blipFill>
        <p:spPr>
          <a:xfrm>
            <a:off x="8405091" y="4606677"/>
            <a:ext cx="3786909" cy="2251324"/>
          </a:xfrm>
          <a:prstGeom prst="rect">
            <a:avLst/>
          </a:prstGeom>
        </p:spPr>
      </p:pic>
    </p:spTree>
    <p:extLst>
      <p:ext uri="{BB962C8B-B14F-4D97-AF65-F5344CB8AC3E}">
        <p14:creationId xmlns:p14="http://schemas.microsoft.com/office/powerpoint/2010/main" val="247810693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2192000" cy="6858000"/>
          </a:xfrm>
        </p:spPr>
        <p:txBody>
          <a:bodyPr/>
          <a:lstStyle/>
          <a:p>
            <a:pPr algn="l"/>
            <a:r>
              <a:rPr lang="it-IT" sz="2800" dirty="0" smtClean="0"/>
              <a:t>                                     </a:t>
            </a:r>
            <a:r>
              <a:rPr lang="it-IT" sz="3200" dirty="0">
                <a:solidFill>
                  <a:srgbClr val="FFC000"/>
                </a:solidFill>
              </a:rPr>
              <a:t>3</a:t>
            </a:r>
            <a:r>
              <a:rPr lang="it-IT" sz="3200" dirty="0" smtClean="0">
                <a:solidFill>
                  <a:srgbClr val="FFC000"/>
                </a:solidFill>
              </a:rPr>
              <a:t>. </a:t>
            </a:r>
            <a:r>
              <a:rPr lang="it-IT" sz="3200" dirty="0" smtClean="0">
                <a:solidFill>
                  <a:srgbClr val="FFC000"/>
                </a:solidFill>
              </a:rPr>
              <a:t>Terza sequenza</a:t>
            </a:r>
            <a:r>
              <a:rPr lang="it-IT" dirty="0" smtClean="0"/>
              <a:t/>
            </a:r>
            <a:br>
              <a:rPr lang="it-IT" dirty="0" smtClean="0"/>
            </a:br>
            <a:r>
              <a:rPr lang="it-IT" dirty="0" smtClean="0"/>
              <a:t/>
            </a:r>
            <a:br>
              <a:rPr lang="it-IT" dirty="0" smtClean="0"/>
            </a:br>
            <a:r>
              <a:rPr lang="it-IT" dirty="0" smtClean="0"/>
              <a:t>Fra </a:t>
            </a:r>
            <a:r>
              <a:rPr lang="it-IT" dirty="0"/>
              <a:t>Cristoforo arriva a casa di Lucia. </a:t>
            </a:r>
            <a:r>
              <a:rPr lang="it-IT" dirty="0" smtClean="0"/>
              <a:t/>
            </a:r>
            <a:br>
              <a:rPr lang="it-IT" dirty="0" smtClean="0"/>
            </a:br>
            <a:r>
              <a:rPr lang="it-IT" dirty="0" smtClean="0"/>
              <a:t/>
            </a:r>
            <a:br>
              <a:rPr lang="it-IT" dirty="0" smtClean="0"/>
            </a:br>
            <a:r>
              <a:rPr lang="it-IT" dirty="0" smtClean="0"/>
              <a:t>La </a:t>
            </a:r>
            <a:r>
              <a:rPr lang="it-IT" dirty="0"/>
              <a:t>sequenza è incentrata su:</a:t>
            </a:r>
            <a:br>
              <a:rPr lang="it-IT" dirty="0"/>
            </a:br>
            <a:r>
              <a:rPr lang="it-IT" dirty="0" smtClean="0"/>
              <a:t>- ritratto </a:t>
            </a:r>
            <a:r>
              <a:rPr lang="it-IT" dirty="0"/>
              <a:t>di ciò che è diventato Padre Cristoforo.</a:t>
            </a:r>
            <a:endParaRPr lang="it-IT" sz="2800" dirty="0">
              <a:solidFill>
                <a:schemeClr val="bg1">
                  <a:lumMod val="10000"/>
                  <a:lumOff val="90000"/>
                </a:schemeClr>
              </a:solidFill>
            </a:endParaRPr>
          </a:p>
        </p:txBody>
      </p:sp>
    </p:spTree>
    <p:extLst>
      <p:ext uri="{BB962C8B-B14F-4D97-AF65-F5344CB8AC3E}">
        <p14:creationId xmlns:p14="http://schemas.microsoft.com/office/powerpoint/2010/main" val="106572274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2192000" cy="6858000"/>
          </a:xfrm>
        </p:spPr>
        <p:txBody>
          <a:bodyPr/>
          <a:lstStyle/>
          <a:p>
            <a:pPr algn="l"/>
            <a:r>
              <a:rPr lang="it-IT" dirty="0" smtClean="0">
                <a:solidFill>
                  <a:srgbClr val="FFC000"/>
                </a:solidFill>
              </a:rPr>
              <a:t>                                               </a:t>
            </a:r>
            <a:r>
              <a:rPr lang="it-IT" dirty="0" smtClean="0">
                <a:solidFill>
                  <a:srgbClr val="FFC000"/>
                </a:solidFill>
              </a:rPr>
              <a:t>               </a:t>
            </a:r>
            <a:r>
              <a:rPr lang="it-IT" sz="3600" dirty="0" smtClean="0">
                <a:solidFill>
                  <a:srgbClr val="FFC000"/>
                </a:solidFill>
              </a:rPr>
              <a:t>Focus</a:t>
            </a:r>
            <a:r>
              <a:rPr lang="it-IT" dirty="0" smtClean="0"/>
              <a:t/>
            </a:r>
            <a:br>
              <a:rPr lang="it-IT" dirty="0" smtClean="0"/>
            </a:br>
            <a:r>
              <a:rPr lang="it-IT" dirty="0"/>
              <a:t/>
            </a:r>
            <a:br>
              <a:rPr lang="it-IT" dirty="0"/>
            </a:br>
            <a:r>
              <a:rPr lang="it-IT" dirty="0"/>
              <a:t>Lo </a:t>
            </a:r>
            <a:r>
              <a:rPr lang="it-IT" dirty="0">
                <a:solidFill>
                  <a:srgbClr val="FFC000"/>
                </a:solidFill>
              </a:rPr>
              <a:t>schema narrativo </a:t>
            </a:r>
            <a:r>
              <a:rPr lang="it-IT" dirty="0">
                <a:solidFill>
                  <a:schemeClr val="bg1">
                    <a:lumMod val="10000"/>
                    <a:lumOff val="90000"/>
                  </a:schemeClr>
                </a:solidFill>
              </a:rPr>
              <a:t>è</a:t>
            </a:r>
            <a:r>
              <a:rPr lang="it-IT" dirty="0">
                <a:solidFill>
                  <a:srgbClr val="FFC000"/>
                </a:solidFill>
              </a:rPr>
              <a:t> ad anello </a:t>
            </a:r>
            <a:r>
              <a:rPr lang="it-IT" dirty="0"/>
              <a:t>in quanto:</a:t>
            </a:r>
            <a:br>
              <a:rPr lang="it-IT" dirty="0"/>
            </a:br>
            <a:r>
              <a:rPr lang="it-IT" dirty="0" smtClean="0"/>
              <a:t>- il </a:t>
            </a:r>
            <a:r>
              <a:rPr lang="it-IT" dirty="0"/>
              <a:t>capitolo inizia con la partenza di </a:t>
            </a:r>
            <a:r>
              <a:rPr lang="it-IT" dirty="0" smtClean="0"/>
              <a:t>Fra </a:t>
            </a:r>
            <a:r>
              <a:rPr lang="it-IT" dirty="0"/>
              <a:t>Cristoforo che esce dal convento diretto da Lucia</a:t>
            </a:r>
            <a:br>
              <a:rPr lang="it-IT" dirty="0"/>
            </a:br>
            <a:r>
              <a:rPr lang="it-IT" dirty="0" smtClean="0"/>
              <a:t>- </a:t>
            </a:r>
            <a:r>
              <a:rPr lang="it-IT" dirty="0"/>
              <a:t>si conclude con l’arrivo a casa della </a:t>
            </a:r>
            <a:r>
              <a:rPr lang="it-IT" dirty="0" smtClean="0"/>
              <a:t>ragazza</a:t>
            </a:r>
            <a:r>
              <a:rPr lang="it-IT" dirty="0"/>
              <a:t/>
            </a:r>
            <a:br>
              <a:rPr lang="it-IT" dirty="0"/>
            </a:br>
            <a:r>
              <a:rPr lang="it-IT" dirty="0" smtClean="0"/>
              <a:t/>
            </a:r>
            <a:br>
              <a:rPr lang="it-IT" dirty="0" smtClean="0"/>
            </a:br>
            <a:r>
              <a:rPr lang="it-IT" dirty="0"/>
              <a:t>T</a:t>
            </a:r>
            <a:r>
              <a:rPr lang="it-IT" dirty="0" smtClean="0"/>
              <a:t>ra </a:t>
            </a:r>
            <a:r>
              <a:rPr lang="it-IT" dirty="0"/>
              <a:t>questi due momenti si sviluppa la vicenda attraverso una lunga analessi (flashback) che racconta la storia passata di Cristoforo</a:t>
            </a:r>
            <a:r>
              <a:rPr lang="it-IT" dirty="0" smtClean="0"/>
              <a:t>.</a:t>
            </a:r>
            <a:r>
              <a:rPr lang="it-IT" sz="2800" dirty="0" smtClean="0"/>
              <a:t/>
            </a:r>
            <a:br>
              <a:rPr lang="it-IT" sz="2800" dirty="0" smtClean="0"/>
            </a:br>
            <a:r>
              <a:rPr lang="it-IT" dirty="0"/>
              <a:t/>
            </a:r>
            <a:br>
              <a:rPr lang="it-IT" dirty="0"/>
            </a:br>
            <a:endParaRPr lang="it-IT" sz="2000" dirty="0"/>
          </a:p>
        </p:txBody>
      </p:sp>
    </p:spTree>
    <p:extLst>
      <p:ext uri="{BB962C8B-B14F-4D97-AF65-F5344CB8AC3E}">
        <p14:creationId xmlns:p14="http://schemas.microsoft.com/office/powerpoint/2010/main" val="28882044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2192000" cy="6858000"/>
          </a:xfrm>
        </p:spPr>
        <p:txBody>
          <a:bodyPr/>
          <a:lstStyle/>
          <a:p>
            <a:pPr algn="l"/>
            <a:r>
              <a:rPr lang="it-IT" sz="2000" dirty="0"/>
              <a:t> </a:t>
            </a:r>
            <a:r>
              <a:rPr lang="it-IT" sz="2000" dirty="0" smtClean="0"/>
              <a:t>                                                                     </a:t>
            </a:r>
            <a:r>
              <a:rPr lang="it-IT" sz="2800" dirty="0" smtClean="0">
                <a:solidFill>
                  <a:srgbClr val="FFC000"/>
                </a:solidFill>
              </a:rPr>
              <a:t>Il paesaggio</a:t>
            </a:r>
            <a:r>
              <a:rPr lang="it-IT" sz="2000" dirty="0" smtClean="0"/>
              <a:t/>
            </a:r>
            <a:br>
              <a:rPr lang="it-IT" sz="2000" dirty="0" smtClean="0"/>
            </a:br>
            <a:r>
              <a:rPr lang="it-IT" sz="2000" dirty="0"/>
              <a:t/>
            </a:r>
            <a:br>
              <a:rPr lang="it-IT" sz="2000" dirty="0"/>
            </a:br>
            <a:r>
              <a:rPr lang="it-IT" sz="2000" dirty="0" smtClean="0"/>
              <a:t>Come </a:t>
            </a:r>
            <a:r>
              <a:rPr lang="it-IT" sz="2000" dirty="0"/>
              <a:t>per il primo capitolo del romanzo anche in questo quarto capitolo il narratore, prima di presentare il personaggio, indugia nella descrizione del paesaggio. </a:t>
            </a:r>
            <a:r>
              <a:rPr lang="it-IT" sz="2000" dirty="0" smtClean="0"/>
              <a:t/>
            </a:r>
            <a:br>
              <a:rPr lang="it-IT" sz="2000" dirty="0" smtClean="0"/>
            </a:br>
            <a:r>
              <a:rPr lang="it-IT" sz="2000" dirty="0" smtClean="0"/>
              <a:t/>
            </a:r>
            <a:br>
              <a:rPr lang="it-IT" sz="2000" dirty="0" smtClean="0"/>
            </a:br>
            <a:r>
              <a:rPr lang="it-IT" sz="2000" dirty="0" smtClean="0"/>
              <a:t>Rispetto </a:t>
            </a:r>
            <a:r>
              <a:rPr lang="it-IT" sz="2000" dirty="0"/>
              <a:t>al primo capitolo, nel quarto, la descrizione si dilunga meno nei particolari e risulta più poetica che dettagliata.</a:t>
            </a:r>
            <a:br>
              <a:rPr lang="it-IT" sz="2000" dirty="0"/>
            </a:br>
            <a:r>
              <a:rPr lang="it-IT" sz="2000" dirty="0" smtClean="0"/>
              <a:t/>
            </a:r>
            <a:br>
              <a:rPr lang="it-IT" sz="2000" dirty="0" smtClean="0"/>
            </a:br>
            <a:r>
              <a:rPr lang="it-IT" sz="2000" dirty="0" smtClean="0"/>
              <a:t>Si </a:t>
            </a:r>
            <a:r>
              <a:rPr lang="it-IT" sz="2000" dirty="0"/>
              <a:t>tratta di una bella mattinata autunnale, lo scenario naturale viene presentato nella sua limpidezza e luminosità. In contrasto con questa descrizione idillica del paesaggio, drammaticamente si inserisce </a:t>
            </a:r>
            <a:r>
              <a:rPr lang="it-IT" sz="2000" dirty="0" smtClean="0"/>
              <a:t>l’uomo</a:t>
            </a:r>
            <a:r>
              <a:rPr lang="it-IT" sz="2000" dirty="0"/>
              <a:t>:</a:t>
            </a:r>
            <a:r>
              <a:rPr lang="it-IT" sz="2000" dirty="0" smtClean="0"/>
              <a:t> </a:t>
            </a:r>
            <a:r>
              <a:rPr lang="it-IT" sz="2000" dirty="0"/>
              <a:t>Fra Cristoforo sul suo cammino incontra dei mendicanti, dei contadini, una pastorella, personaggi umili e sofferenti per la carestia che opprime i più deboli; subito l’atmosfera si fa </a:t>
            </a:r>
            <a:r>
              <a:rPr lang="it-IT" sz="2000" dirty="0" smtClean="0"/>
              <a:t>malinconica. Manzoni </a:t>
            </a:r>
            <a:r>
              <a:rPr lang="it-IT" sz="2000" dirty="0"/>
              <a:t>descrive Fra Cristoforo triste e mesto</a:t>
            </a:r>
            <a:r>
              <a:rPr lang="it-IT" sz="2000" dirty="0" smtClean="0"/>
              <a:t>.</a:t>
            </a:r>
            <a:br>
              <a:rPr lang="it-IT" sz="2000" dirty="0" smtClean="0"/>
            </a:br>
            <a:r>
              <a:rPr lang="it-IT" sz="2000" dirty="0"/>
              <a:t/>
            </a:r>
            <a:br>
              <a:rPr lang="it-IT" sz="2000" dirty="0"/>
            </a:br>
            <a:r>
              <a:rPr lang="it-IT" sz="2000" dirty="0"/>
              <a:t>Il fatto di soffermarsi sul paesaggio è strumentale in quanto permette a </a:t>
            </a:r>
            <a:r>
              <a:rPr lang="it-IT" sz="2000" dirty="0" smtClean="0"/>
              <a:t>Manzoni di:</a:t>
            </a:r>
            <a:r>
              <a:rPr lang="it-IT" sz="2000" dirty="0"/>
              <a:t/>
            </a:r>
            <a:br>
              <a:rPr lang="it-IT" sz="2000" dirty="0"/>
            </a:br>
            <a:r>
              <a:rPr lang="it-IT" sz="2000" dirty="0" smtClean="0"/>
              <a:t>- </a:t>
            </a:r>
            <a:r>
              <a:rPr lang="it-IT" sz="2000" dirty="0" smtClean="0">
                <a:solidFill>
                  <a:srgbClr val="FFC000"/>
                </a:solidFill>
              </a:rPr>
              <a:t>datare </a:t>
            </a:r>
            <a:r>
              <a:rPr lang="it-IT" sz="2000" dirty="0">
                <a:solidFill>
                  <a:srgbClr val="FFC000"/>
                </a:solidFill>
              </a:rPr>
              <a:t>la vicenda</a:t>
            </a:r>
            <a:r>
              <a:rPr lang="it-IT" sz="2000" dirty="0"/>
              <a:t>, infatti il riferimento alla povertà dei personaggi incontrati da padre Cristoforo permette di stabilire il legame con la carestia del 1628;</a:t>
            </a:r>
            <a:br>
              <a:rPr lang="it-IT" sz="2000" dirty="0"/>
            </a:br>
            <a:r>
              <a:rPr lang="it-IT" sz="2000" dirty="0" smtClean="0"/>
              <a:t>- </a:t>
            </a:r>
            <a:r>
              <a:rPr lang="it-IT" sz="2000" dirty="0" smtClean="0">
                <a:solidFill>
                  <a:srgbClr val="FFC000"/>
                </a:solidFill>
              </a:rPr>
              <a:t>anticipare </a:t>
            </a:r>
            <a:r>
              <a:rPr lang="it-IT" sz="2000" dirty="0">
                <a:solidFill>
                  <a:srgbClr val="FFC000"/>
                </a:solidFill>
              </a:rPr>
              <a:t>l’umanità del protagonista</a:t>
            </a:r>
            <a:r>
              <a:rPr lang="it-IT" sz="2000" dirty="0"/>
              <a:t> del capitolo, Padre Cristoforo, la cui compassione e compartecipazione alle sofferenze degli umili rappresenta una caratteristica fondamentale del carattere.</a:t>
            </a:r>
          </a:p>
        </p:txBody>
      </p:sp>
    </p:spTree>
    <p:extLst>
      <p:ext uri="{BB962C8B-B14F-4D97-AF65-F5344CB8AC3E}">
        <p14:creationId xmlns:p14="http://schemas.microsoft.com/office/powerpoint/2010/main" val="138341873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2192000" cy="6858000"/>
          </a:xfrm>
        </p:spPr>
        <p:txBody>
          <a:bodyPr/>
          <a:lstStyle/>
          <a:p>
            <a:pPr algn="l"/>
            <a:r>
              <a:rPr lang="it-IT" sz="2800" dirty="0">
                <a:solidFill>
                  <a:srgbClr val="FFC000"/>
                </a:solidFill>
              </a:rPr>
              <a:t>                                             Padre Cristoforo</a:t>
            </a:r>
            <a:br>
              <a:rPr lang="it-IT" sz="2800" dirty="0">
                <a:solidFill>
                  <a:srgbClr val="FFC000"/>
                </a:solidFill>
              </a:rPr>
            </a:br>
            <a:r>
              <a:rPr lang="it-IT" sz="2800" dirty="0" smtClean="0">
                <a:solidFill>
                  <a:srgbClr val="FFC000"/>
                </a:solidFill>
              </a:rPr>
              <a:t/>
            </a:r>
            <a:br>
              <a:rPr lang="it-IT" sz="2800" dirty="0" smtClean="0">
                <a:solidFill>
                  <a:srgbClr val="FFC000"/>
                </a:solidFill>
              </a:rPr>
            </a:br>
            <a:r>
              <a:rPr lang="it-IT" sz="2000" dirty="0" smtClean="0">
                <a:solidFill>
                  <a:schemeClr val="bg1">
                    <a:lumMod val="10000"/>
                    <a:lumOff val="90000"/>
                  </a:schemeClr>
                </a:solidFill>
              </a:rPr>
              <a:t>Manzoni </a:t>
            </a:r>
            <a:r>
              <a:rPr lang="it-IT" sz="2000" dirty="0">
                <a:solidFill>
                  <a:schemeClr val="bg1">
                    <a:lumMod val="10000"/>
                    <a:lumOff val="90000"/>
                  </a:schemeClr>
                </a:solidFill>
              </a:rPr>
              <a:t>introduce il lungo racconto biografico sulla vita di padre Cristoforo con una breve </a:t>
            </a:r>
            <a:r>
              <a:rPr lang="it-IT" sz="2000" dirty="0">
                <a:solidFill>
                  <a:srgbClr val="FFC000"/>
                </a:solidFill>
              </a:rPr>
              <a:t>descrizione fisica </a:t>
            </a:r>
            <a:r>
              <a:rPr lang="it-IT" sz="2000" dirty="0">
                <a:solidFill>
                  <a:schemeClr val="bg1">
                    <a:lumMod val="10000"/>
                    <a:lumOff val="90000"/>
                  </a:schemeClr>
                </a:solidFill>
              </a:rPr>
              <a:t>e</a:t>
            </a:r>
            <a:r>
              <a:rPr lang="it-IT" sz="2000" dirty="0">
                <a:solidFill>
                  <a:srgbClr val="FFC000"/>
                </a:solidFill>
              </a:rPr>
              <a:t> psicologica</a:t>
            </a:r>
            <a:r>
              <a:rPr lang="it-IT" sz="2000" dirty="0">
                <a:solidFill>
                  <a:schemeClr val="bg1">
                    <a:lumMod val="10000"/>
                    <a:lumOff val="90000"/>
                  </a:schemeClr>
                </a:solidFill>
              </a:rPr>
              <a:t>. </a:t>
            </a:r>
            <a:r>
              <a:rPr lang="it-IT" sz="2000" dirty="0" smtClean="0">
                <a:solidFill>
                  <a:schemeClr val="bg1">
                    <a:lumMod val="10000"/>
                    <a:lumOff val="90000"/>
                  </a:schemeClr>
                </a:solidFill>
              </a:rPr>
              <a:t/>
            </a:r>
            <a:br>
              <a:rPr lang="it-IT" sz="2000" dirty="0" smtClean="0">
                <a:solidFill>
                  <a:schemeClr val="bg1">
                    <a:lumMod val="10000"/>
                    <a:lumOff val="90000"/>
                  </a:schemeClr>
                </a:solidFill>
              </a:rPr>
            </a:br>
            <a:r>
              <a:rPr lang="it-IT" sz="2000" dirty="0" smtClean="0">
                <a:solidFill>
                  <a:schemeClr val="bg1">
                    <a:lumMod val="10000"/>
                    <a:lumOff val="90000"/>
                  </a:schemeClr>
                </a:solidFill>
              </a:rPr>
              <a:t/>
            </a:r>
            <a:br>
              <a:rPr lang="it-IT" sz="2000" dirty="0" smtClean="0">
                <a:solidFill>
                  <a:schemeClr val="bg1">
                    <a:lumMod val="10000"/>
                    <a:lumOff val="90000"/>
                  </a:schemeClr>
                </a:solidFill>
              </a:rPr>
            </a:br>
            <a:r>
              <a:rPr lang="it-IT" sz="2000" dirty="0" smtClean="0">
                <a:solidFill>
                  <a:schemeClr val="bg1">
                    <a:lumMod val="10000"/>
                    <a:lumOff val="90000"/>
                  </a:schemeClr>
                </a:solidFill>
              </a:rPr>
              <a:t>Padre </a:t>
            </a:r>
            <a:r>
              <a:rPr lang="it-IT" sz="2000" dirty="0">
                <a:solidFill>
                  <a:schemeClr val="bg1">
                    <a:lumMod val="10000"/>
                    <a:lumOff val="90000"/>
                  </a:schemeClr>
                </a:solidFill>
              </a:rPr>
              <a:t>Cristoforo appare come un uomo vicino ai </a:t>
            </a:r>
            <a:r>
              <a:rPr lang="it-IT" sz="2000" dirty="0">
                <a:solidFill>
                  <a:srgbClr val="FFC000"/>
                </a:solidFill>
              </a:rPr>
              <a:t>sessant’anni</a:t>
            </a:r>
            <a:r>
              <a:rPr lang="it-IT" sz="2000" dirty="0">
                <a:solidFill>
                  <a:schemeClr val="bg1">
                    <a:lumMod val="10000"/>
                    <a:lumOff val="90000"/>
                  </a:schemeClr>
                </a:solidFill>
              </a:rPr>
              <a:t>, è pacato e umile ma a tratti lascia trasparire lampi di grande vitalità e irrequietezza che rivelano la complessità della persona. </a:t>
            </a:r>
            <a:r>
              <a:rPr lang="it-IT" sz="2000" dirty="0" smtClean="0">
                <a:solidFill>
                  <a:schemeClr val="bg1">
                    <a:lumMod val="10000"/>
                    <a:lumOff val="90000"/>
                  </a:schemeClr>
                </a:solidFill>
              </a:rPr>
              <a:t/>
            </a:r>
            <a:br>
              <a:rPr lang="it-IT" sz="2000" dirty="0" smtClean="0">
                <a:solidFill>
                  <a:schemeClr val="bg1">
                    <a:lumMod val="10000"/>
                    <a:lumOff val="90000"/>
                  </a:schemeClr>
                </a:solidFill>
              </a:rPr>
            </a:br>
            <a:r>
              <a:rPr lang="it-IT" sz="2000" dirty="0">
                <a:solidFill>
                  <a:schemeClr val="bg1">
                    <a:lumMod val="10000"/>
                    <a:lumOff val="90000"/>
                  </a:schemeClr>
                </a:solidFill>
              </a:rPr>
              <a:t/>
            </a:r>
            <a:br>
              <a:rPr lang="it-IT" sz="2000" dirty="0">
                <a:solidFill>
                  <a:schemeClr val="bg1">
                    <a:lumMod val="10000"/>
                    <a:lumOff val="90000"/>
                  </a:schemeClr>
                </a:solidFill>
              </a:rPr>
            </a:br>
            <a:r>
              <a:rPr lang="it-IT" sz="2000" dirty="0" smtClean="0">
                <a:solidFill>
                  <a:schemeClr val="bg1">
                    <a:lumMod val="10000"/>
                    <a:lumOff val="90000"/>
                  </a:schemeClr>
                </a:solidFill>
              </a:rPr>
              <a:t>Non </a:t>
            </a:r>
            <a:r>
              <a:rPr lang="it-IT" sz="2000" dirty="0">
                <a:solidFill>
                  <a:schemeClr val="bg1">
                    <a:lumMod val="10000"/>
                    <a:lumOff val="90000"/>
                  </a:schemeClr>
                </a:solidFill>
              </a:rPr>
              <a:t>a caso il ritratto di Manzoni si basa su opposizioni per descrivere i sentimenti contrastanti propri del personaggio, per es.:</a:t>
            </a:r>
            <a:br>
              <a:rPr lang="it-IT" sz="2000" dirty="0">
                <a:solidFill>
                  <a:schemeClr val="bg1">
                    <a:lumMod val="10000"/>
                    <a:lumOff val="90000"/>
                  </a:schemeClr>
                </a:solidFill>
              </a:rPr>
            </a:br>
            <a:r>
              <a:rPr lang="it-IT" sz="2000" dirty="0" smtClean="0">
                <a:solidFill>
                  <a:schemeClr val="bg1">
                    <a:lumMod val="10000"/>
                    <a:lumOff val="90000"/>
                  </a:schemeClr>
                </a:solidFill>
              </a:rPr>
              <a:t>- </a:t>
            </a:r>
            <a:r>
              <a:rPr lang="it-IT" sz="2000" dirty="0" smtClean="0">
                <a:solidFill>
                  <a:srgbClr val="FFC000"/>
                </a:solidFill>
              </a:rPr>
              <a:t>il </a:t>
            </a:r>
            <a:r>
              <a:rPr lang="it-IT" sz="2000" dirty="0">
                <a:solidFill>
                  <a:srgbClr val="FFC000"/>
                </a:solidFill>
              </a:rPr>
              <a:t>capo che si alza</a:t>
            </a:r>
            <a:r>
              <a:rPr lang="it-IT" sz="2000" dirty="0">
                <a:solidFill>
                  <a:schemeClr val="bg1">
                    <a:lumMod val="10000"/>
                    <a:lumOff val="90000"/>
                  </a:schemeClr>
                </a:solidFill>
              </a:rPr>
              <a:t>, lasciando trasparire una certa alterigia e subito dopo si abbassa, in segno di umiltà;</a:t>
            </a:r>
            <a:br>
              <a:rPr lang="it-IT" sz="2000" dirty="0">
                <a:solidFill>
                  <a:schemeClr val="bg1">
                    <a:lumMod val="10000"/>
                    <a:lumOff val="90000"/>
                  </a:schemeClr>
                </a:solidFill>
              </a:rPr>
            </a:br>
            <a:r>
              <a:rPr lang="it-IT" sz="2000" dirty="0" smtClean="0">
                <a:solidFill>
                  <a:schemeClr val="bg1">
                    <a:lumMod val="10000"/>
                    <a:lumOff val="90000"/>
                  </a:schemeClr>
                </a:solidFill>
              </a:rPr>
              <a:t>- </a:t>
            </a:r>
            <a:r>
              <a:rPr lang="it-IT" sz="2000" dirty="0" smtClean="0">
                <a:solidFill>
                  <a:srgbClr val="FFC000"/>
                </a:solidFill>
              </a:rPr>
              <a:t>l’aspetto </a:t>
            </a:r>
            <a:r>
              <a:rPr lang="it-IT" sz="2000" dirty="0">
                <a:solidFill>
                  <a:srgbClr val="FFC000"/>
                </a:solidFill>
              </a:rPr>
              <a:t>emaciato e dimesso </a:t>
            </a:r>
            <a:r>
              <a:rPr lang="it-IT" sz="2000" dirty="0">
                <a:solidFill>
                  <a:schemeClr val="bg1">
                    <a:lumMod val="10000"/>
                    <a:lumOff val="90000"/>
                  </a:schemeClr>
                </a:solidFill>
              </a:rPr>
              <a:t>in contrasto con l’atteggiamento autorevole;</a:t>
            </a:r>
            <a:br>
              <a:rPr lang="it-IT" sz="2000" dirty="0">
                <a:solidFill>
                  <a:schemeClr val="bg1">
                    <a:lumMod val="10000"/>
                    <a:lumOff val="90000"/>
                  </a:schemeClr>
                </a:solidFill>
              </a:rPr>
            </a:br>
            <a:r>
              <a:rPr lang="it-IT" sz="2000" dirty="0" smtClean="0">
                <a:solidFill>
                  <a:schemeClr val="bg1">
                    <a:lumMod val="10000"/>
                    <a:lumOff val="90000"/>
                  </a:schemeClr>
                </a:solidFill>
              </a:rPr>
              <a:t>- </a:t>
            </a:r>
            <a:r>
              <a:rPr lang="it-IT" sz="2000" dirty="0" smtClean="0">
                <a:solidFill>
                  <a:srgbClr val="FFC000"/>
                </a:solidFill>
              </a:rPr>
              <a:t>gli </a:t>
            </a:r>
            <a:r>
              <a:rPr lang="it-IT" sz="2000" dirty="0">
                <a:solidFill>
                  <a:srgbClr val="FFC000"/>
                </a:solidFill>
              </a:rPr>
              <a:t>occhi incavati</a:t>
            </a:r>
            <a:r>
              <a:rPr lang="it-IT" sz="2000" dirty="0">
                <a:solidFill>
                  <a:schemeClr val="bg1">
                    <a:lumMod val="10000"/>
                    <a:lumOff val="90000"/>
                  </a:schemeClr>
                </a:solidFill>
              </a:rPr>
              <a:t>, quasi sempre chini a terra ma che talvolta mandavano guizzi di </a:t>
            </a:r>
            <a:r>
              <a:rPr lang="it-IT" sz="2000" dirty="0" smtClean="0">
                <a:solidFill>
                  <a:schemeClr val="bg1">
                    <a:lumMod val="10000"/>
                    <a:lumOff val="90000"/>
                  </a:schemeClr>
                </a:solidFill>
              </a:rPr>
              <a:t>vivacità (immagine </a:t>
            </a:r>
            <a:r>
              <a:rPr lang="it-IT" sz="2000" dirty="0">
                <a:solidFill>
                  <a:schemeClr val="bg1">
                    <a:lumMod val="10000"/>
                    <a:lumOff val="90000"/>
                  </a:schemeClr>
                </a:solidFill>
              </a:rPr>
              <a:t>che Manzoni rende efficace attraverso la similitudine dei cavalli che non riescono, nonostante siano tenuti alla briglia, a trattenere la loro </a:t>
            </a:r>
            <a:r>
              <a:rPr lang="it-IT" sz="2000" dirty="0" smtClean="0">
                <a:solidFill>
                  <a:schemeClr val="bg1">
                    <a:lumMod val="10000"/>
                    <a:lumOff val="90000"/>
                  </a:schemeClr>
                </a:solidFill>
              </a:rPr>
              <a:t>vivacità).</a:t>
            </a:r>
            <a:endParaRPr lang="it-IT" sz="1800" dirty="0">
              <a:solidFill>
                <a:schemeClr val="bg1">
                  <a:lumMod val="10000"/>
                  <a:lumOff val="90000"/>
                </a:schemeClr>
              </a:solidFill>
            </a:endParaRPr>
          </a:p>
        </p:txBody>
      </p:sp>
    </p:spTree>
    <p:extLst>
      <p:ext uri="{BB962C8B-B14F-4D97-AF65-F5344CB8AC3E}">
        <p14:creationId xmlns:p14="http://schemas.microsoft.com/office/powerpoint/2010/main" val="402735411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2192000" cy="6858000"/>
          </a:xfrm>
        </p:spPr>
        <p:txBody>
          <a:bodyPr/>
          <a:lstStyle/>
          <a:p>
            <a:pPr algn="l"/>
            <a:r>
              <a:rPr lang="it-IT" sz="2800" dirty="0" smtClean="0">
                <a:solidFill>
                  <a:srgbClr val="FFC000"/>
                </a:solidFill>
              </a:rPr>
              <a:t>                                             Padre Cristoforo</a:t>
            </a:r>
            <a:r>
              <a:rPr lang="it-IT" sz="2000" dirty="0" smtClean="0"/>
              <a:t/>
            </a:r>
            <a:br>
              <a:rPr lang="it-IT" sz="2000" dirty="0" smtClean="0"/>
            </a:br>
            <a:r>
              <a:rPr lang="it-IT" sz="2000" dirty="0"/>
              <a:t/>
            </a:r>
            <a:br>
              <a:rPr lang="it-IT" sz="2000" dirty="0"/>
            </a:br>
            <a:r>
              <a:rPr lang="it-IT" sz="2000" dirty="0" smtClean="0"/>
              <a:t>La </a:t>
            </a:r>
            <a:r>
              <a:rPr lang="it-IT" sz="2000" dirty="0"/>
              <a:t>conversione ha avuto su Cristoforo l’effetto di indirizzare verso il bene le tendenze caratteriali native ma non le ha cancellate ed in lui vi sarà sempre questa lotta tra il temperamento e la volontà religiosa che contribuirà a conferire drammaticità al personaggio.</a:t>
            </a:r>
            <a:br>
              <a:rPr lang="it-IT" sz="2000" dirty="0"/>
            </a:br>
            <a:r>
              <a:rPr lang="it-IT" sz="2000" dirty="0" smtClean="0"/>
              <a:t/>
            </a:r>
            <a:br>
              <a:rPr lang="it-IT" sz="2000" dirty="0" smtClean="0"/>
            </a:br>
            <a:r>
              <a:rPr lang="it-IT" sz="2000" dirty="0" smtClean="0"/>
              <a:t>Padre </a:t>
            </a:r>
            <a:r>
              <a:rPr lang="it-IT" sz="2000" dirty="0"/>
              <a:t>Cristoforo non è un personaggio storico, è un personaggio d’invenzione, ma Manzoni lo costruisce tenendo conto delle fonti storiche, cioè testi dell’epoca che </a:t>
            </a:r>
            <a:r>
              <a:rPr lang="it-IT" sz="2000" dirty="0" smtClean="0"/>
              <a:t>documentano </a:t>
            </a:r>
            <a:r>
              <a:rPr lang="it-IT" sz="2000" dirty="0"/>
              <a:t>vite di santi.</a:t>
            </a:r>
            <a:br>
              <a:rPr lang="it-IT" sz="2000" dirty="0"/>
            </a:br>
            <a:r>
              <a:rPr lang="it-IT" sz="2000" dirty="0" smtClean="0"/>
              <a:t/>
            </a:r>
            <a:br>
              <a:rPr lang="it-IT" sz="2000" dirty="0" smtClean="0"/>
            </a:br>
            <a:r>
              <a:rPr lang="it-IT" sz="2000" dirty="0" smtClean="0"/>
              <a:t>Vi </a:t>
            </a:r>
            <a:r>
              <a:rPr lang="it-IT" sz="2000" dirty="0"/>
              <a:t>sono varie ipotesi relative al personaggio storico a cui Manzoni si sia ispirato, per es.:</a:t>
            </a:r>
            <a:br>
              <a:rPr lang="it-IT" sz="2000" dirty="0"/>
            </a:br>
            <a:r>
              <a:rPr lang="it-IT" sz="2000" dirty="0" smtClean="0"/>
              <a:t>- nel </a:t>
            </a:r>
            <a:r>
              <a:rPr lang="it-IT" sz="2000" i="1" dirty="0"/>
              <a:t>Fermo e </a:t>
            </a:r>
            <a:r>
              <a:rPr lang="it-IT" sz="2000" i="1" dirty="0" smtClean="0"/>
              <a:t>Lucia </a:t>
            </a:r>
            <a:r>
              <a:rPr lang="it-IT" sz="2000" dirty="0"/>
              <a:t>veniva indicato come </a:t>
            </a:r>
            <a:r>
              <a:rPr lang="it-IT" sz="2000" dirty="0">
                <a:solidFill>
                  <a:srgbClr val="FFC000"/>
                </a:solidFill>
              </a:rPr>
              <a:t>padre Cristoforo da Cremona</a:t>
            </a:r>
            <a:r>
              <a:rPr lang="it-IT" sz="2000" dirty="0"/>
              <a:t>, Manzoni potrebbe quindi essersi ispirato alla figura di padre Cristoforo Picenardi che morì di peste nel 1630 dopo aver prestato assistenza ai malati del lazzaretto di Milano.</a:t>
            </a:r>
            <a:br>
              <a:rPr lang="it-IT" sz="2000" dirty="0"/>
            </a:br>
            <a:r>
              <a:rPr lang="it-IT" sz="2000" dirty="0" smtClean="0"/>
              <a:t>- anche </a:t>
            </a:r>
            <a:r>
              <a:rPr lang="it-IT" sz="2000" dirty="0"/>
              <a:t>il personaggio del </a:t>
            </a:r>
            <a:r>
              <a:rPr lang="it-IT" sz="2000" dirty="0">
                <a:solidFill>
                  <a:srgbClr val="FFC000"/>
                </a:solidFill>
              </a:rPr>
              <a:t>Principe Alfonso III d’Este</a:t>
            </a:r>
            <a:r>
              <a:rPr lang="it-IT" sz="2000" dirty="0"/>
              <a:t>, che abdicò per divenire cappuccino, rinunciando a tutti i suoi beni, potrebbe essere stato di ispirazione per Manzoni.</a:t>
            </a:r>
            <a:r>
              <a:rPr lang="it-IT" dirty="0"/>
              <a:t/>
            </a:r>
            <a:br>
              <a:rPr lang="it-IT" dirty="0"/>
            </a:br>
            <a:endParaRPr lang="it-IT" dirty="0"/>
          </a:p>
        </p:txBody>
      </p:sp>
    </p:spTree>
    <p:extLst>
      <p:ext uri="{BB962C8B-B14F-4D97-AF65-F5344CB8AC3E}">
        <p14:creationId xmlns:p14="http://schemas.microsoft.com/office/powerpoint/2010/main" val="978692501"/>
      </p:ext>
    </p:extLst>
  </p:cSld>
  <p:clrMapOvr>
    <a:masterClrMapping/>
  </p:clrMapOvr>
  <p:transition spd="slow">
    <p:push dir="u"/>
  </p:transition>
</p:sld>
</file>

<file path=ppt/theme/theme1.xml><?xml version="1.0" encoding="utf-8"?>
<a:theme xmlns:a="http://schemas.openxmlformats.org/drawingml/2006/main" name="VUOTA - NEG-VUOTISSIMA">
  <a:themeElements>
    <a:clrScheme name="VUOTA - NEG-VUOTISSIMA">
      <a:dk1>
        <a:srgbClr val="000000"/>
      </a:dk1>
      <a:lt1>
        <a:srgbClr val="2A2A2A"/>
      </a:lt1>
      <a:dk2>
        <a:srgbClr val="A7A7A7"/>
      </a:dk2>
      <a:lt2>
        <a:srgbClr val="535353"/>
      </a:lt2>
      <a:accent1>
        <a:srgbClr val="4472C4"/>
      </a:accent1>
      <a:accent2>
        <a:srgbClr val="ED7D31"/>
      </a:accent2>
      <a:accent3>
        <a:srgbClr val="2A2A2A"/>
      </a:accent3>
      <a:accent4>
        <a:srgbClr val="4472C4"/>
      </a:accent4>
      <a:accent5>
        <a:srgbClr val="ED7D31"/>
      </a:accent5>
      <a:accent6>
        <a:srgbClr val="2A2A2A"/>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1154</TotalTime>
  <Words>36</Words>
  <Application>Microsoft Office PowerPoint</Application>
  <PresentationFormat>Widescreen</PresentationFormat>
  <Paragraphs>11</Paragraphs>
  <Slides>11</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Arial</vt:lpstr>
      <vt:lpstr>Calibri</vt:lpstr>
      <vt:lpstr>Open Sans</vt:lpstr>
      <vt:lpstr>Open Sans SemiBold</vt:lpstr>
      <vt:lpstr>VUOTA - NEG-VUOTISSIMA</vt:lpstr>
      <vt:lpstr>Presentazione standard di PowerPoint</vt:lpstr>
      <vt:lpstr>Presentazione standard di PowerPoint</vt:lpstr>
      <vt:lpstr>                                                  1. Prima sequenza  Fra Cristoforo, ricevuta la missiva di Lucia, tramite fra Galdino, esce di buon’ora dal convento e si avvia a casa di Lucia e Agnese  La sequenza è incentrata su: - la descrizione del paesaggio (impressionistica); - il ritratto del personaggio.  - tipo di sequenza: narrativa</vt:lpstr>
      <vt:lpstr>                                   2. Seconda sequenza  Biografia di Fra Cristoforo: nucleo centrale del capitolo dedicato alla descrizione del personaggio di cui viene narrata la sua vicenda personale e religiosa.   La sequenza è incentrata su: - ritratto del padre di Lodovico; - Lodovico da giovane; - il duello con il nobile; - l’accoglienza nella chiesa dei cappuccini dopo l’omicidio del nobile; - la scena del perdono da parte del fratello dell’ucciso.  - tipo di sequenza: narrativa  - tecnica narrativa utilizzata: flashback  - tipo di presentazione: diretta </vt:lpstr>
      <vt:lpstr>                                     3. Terza sequenza  Fra Cristoforo arriva a casa di Lucia.   La sequenza è incentrata su: - ritratto di ciò che è diventato Padre Cristoforo.</vt:lpstr>
      <vt:lpstr>                                                              Focus  Lo schema narrativo è ad anello in quanto: - il capitolo inizia con la partenza di Fra Cristoforo che esce dal convento diretto da Lucia - si conclude con l’arrivo a casa della ragazza  Tra questi due momenti si sviluppa la vicenda attraverso una lunga analessi (flashback) che racconta la storia passata di Cristoforo.  </vt:lpstr>
      <vt:lpstr>                                                                      Il paesaggio  Come per il primo capitolo del romanzo anche in questo quarto capitolo il narratore, prima di presentare il personaggio, indugia nella descrizione del paesaggio.   Rispetto al primo capitolo, nel quarto, la descrizione si dilunga meno nei particolari e risulta più poetica che dettagliata.  Si tratta di una bella mattinata autunnale, lo scenario naturale viene presentato nella sua limpidezza e luminosità. In contrasto con questa descrizione idillica del paesaggio, drammaticamente si inserisce l’uomo: Fra Cristoforo sul suo cammino incontra dei mendicanti, dei contadini, una pastorella, personaggi umili e sofferenti per la carestia che opprime i più deboli; subito l’atmosfera si fa malinconica. Manzoni descrive Fra Cristoforo triste e mesto.  Il fatto di soffermarsi sul paesaggio è strumentale in quanto permette a Manzoni di: - datare la vicenda, infatti il riferimento alla povertà dei personaggi incontrati da padre Cristoforo permette di stabilire il legame con la carestia del 1628; - anticipare l’umanità del protagonista del capitolo, Padre Cristoforo, la cui compassione e compartecipazione alle sofferenze degli umili rappresenta una caratteristica fondamentale del carattere.</vt:lpstr>
      <vt:lpstr>                                             Padre Cristoforo  Manzoni introduce il lungo racconto biografico sulla vita di padre Cristoforo con una breve descrizione fisica e psicologica.   Padre Cristoforo appare come un uomo vicino ai sessant’anni, è pacato e umile ma a tratti lascia trasparire lampi di grande vitalità e irrequietezza che rivelano la complessità della persona.   Non a caso il ritratto di Manzoni si basa su opposizioni per descrivere i sentimenti contrastanti propri del personaggio, per es.: - il capo che si alza, lasciando trasparire una certa alterigia e subito dopo si abbassa, in segno di umiltà; - l’aspetto emaciato e dimesso in contrasto con l’atteggiamento autorevole; - gli occhi incavati, quasi sempre chini a terra ma che talvolta mandavano guizzi di vivacità (immagine che Manzoni rende efficace attraverso la similitudine dei cavalli che non riescono, nonostante siano tenuti alla briglia, a trattenere la loro vivacità).</vt:lpstr>
      <vt:lpstr>                                             Padre Cristoforo  La conversione ha avuto su Cristoforo l’effetto di indirizzare verso il bene le tendenze caratteriali native ma non le ha cancellate ed in lui vi sarà sempre questa lotta tra il temperamento e la volontà religiosa che contribuirà a conferire drammaticità al personaggio.  Padre Cristoforo non è un personaggio storico, è un personaggio d’invenzione, ma Manzoni lo costruisce tenendo conto delle fonti storiche, cioè testi dell’epoca che documentano vite di santi.  Vi sono varie ipotesi relative al personaggio storico a cui Manzoni si sia ispirato, per es.: - nel Fermo e Lucia veniva indicato come padre Cristoforo da Cremona, Manzoni potrebbe quindi essersi ispirato alla figura di padre Cristoforo Picenardi che morì di peste nel 1630 dopo aver prestato assistenza ai malati del lazzaretto di Milano. - anche il personaggio del Principe Alfonso III d’Este, che abdicò per divenire cappuccino, rinunciando a tutti i suoi beni, potrebbe essere stato di ispirazione per Manzoni. </vt:lpstr>
      <vt:lpstr>                                  Don Abbondio e Padre Cristoforo  Padre Cristoforo rappresenta il modello positivo di figura ecclesiastica, ciò lo contrappone con forza alla figura del curato Don Abbondio.   Cristoforo a differenza di don Abbondio emerge con autorevolezza perché: - non ha paura di sfidare i prepotenti per difendere gli oppressi; - crede profondamente nella superiorità della giustizia divina; - ha una vera vocazione religiosa; - non ha scelto la vita monacale per opportunismo; - è un personaggio complesso con una forte personalità.</vt:lpstr>
      <vt:lpstr>                                                   Tematiche  Tre tematiche importanti:  - contrapposizione tra istinto e senso morale: sono le due opposizioni che caratterizzano il personaggio di padre Cristoforo, combattuto tra l’impulsività del proprio carattere, che lo porta a commettere azioni gravi, e la pulsione di giustizia che va esercitata rispettando le regole morali;  - conversione: la scelta della vita monacale è ciò che permette a Lodovico di scoprire, dopo un faticoso percorso, la sua vera identità. Essa non avviene all’improvviso, sulla scia di un impulso emotivo, ma è a lungo ponderata e maturata;  - la potenza del bene: la scena del perdono evidenzia come il sentimento del bene sia possibile anche per coloro per tutta la loro vita ne sono stati estranei. Manzoni la fa emergere dalla contrapposizione tra la teatralità della scena nel palazzo del fratello dell’ucciso (che doveva rappresentare la spettacolarizzazione dell’umiliazione di frate Cristoforo) e il reale pentimento e sconforto provati dal frate. La finzione teatrale è vanificata dal trionfo del sentimento vero: la sincerità.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Luciano Di Libero</dc:creator>
  <cp:lastModifiedBy>Luciano Di Libero</cp:lastModifiedBy>
  <cp:revision>50</cp:revision>
  <dcterms:modified xsi:type="dcterms:W3CDTF">2022-11-02T20:18:13Z</dcterms:modified>
</cp:coreProperties>
</file>